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7" r:id="rId3"/>
    <p:sldMasterId id="2147483699" r:id="rId4"/>
    <p:sldMasterId id="2147483713" r:id="rId5"/>
    <p:sldMasterId id="2147483728" r:id="rId6"/>
    <p:sldMasterId id="2147483743" r:id="rId7"/>
  </p:sldMasterIdLst>
  <p:notesMasterIdLst>
    <p:notesMasterId r:id="rId205"/>
  </p:notesMasterIdLst>
  <p:sldIdLst>
    <p:sldId id="325" r:id="rId8"/>
    <p:sldId id="344" r:id="rId9"/>
    <p:sldId id="335" r:id="rId10"/>
    <p:sldId id="327" r:id="rId11"/>
    <p:sldId id="512" r:id="rId12"/>
    <p:sldId id="524" r:id="rId13"/>
    <p:sldId id="513" r:id="rId14"/>
    <p:sldId id="514" r:id="rId15"/>
    <p:sldId id="515" r:id="rId16"/>
    <p:sldId id="516" r:id="rId17"/>
    <p:sldId id="517" r:id="rId18"/>
    <p:sldId id="518" r:id="rId19"/>
    <p:sldId id="519" r:id="rId20"/>
    <p:sldId id="520" r:id="rId21"/>
    <p:sldId id="521" r:id="rId22"/>
    <p:sldId id="522" r:id="rId23"/>
    <p:sldId id="523"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8" r:id="rId67"/>
    <p:sldId id="387" r:id="rId68"/>
    <p:sldId id="389" r:id="rId69"/>
    <p:sldId id="390" r:id="rId70"/>
    <p:sldId id="391" r:id="rId71"/>
    <p:sldId id="392" r:id="rId72"/>
    <p:sldId id="393" r:id="rId73"/>
    <p:sldId id="394" r:id="rId74"/>
    <p:sldId id="395" r:id="rId75"/>
    <p:sldId id="396" r:id="rId76"/>
    <p:sldId id="397" r:id="rId77"/>
    <p:sldId id="398" r:id="rId78"/>
    <p:sldId id="399" r:id="rId79"/>
    <p:sldId id="400" r:id="rId80"/>
    <p:sldId id="401" r:id="rId81"/>
    <p:sldId id="402" r:id="rId82"/>
    <p:sldId id="403" r:id="rId83"/>
    <p:sldId id="404" r:id="rId84"/>
    <p:sldId id="405" r:id="rId85"/>
    <p:sldId id="406" r:id="rId86"/>
    <p:sldId id="407" r:id="rId87"/>
    <p:sldId id="408" r:id="rId88"/>
    <p:sldId id="409" r:id="rId89"/>
    <p:sldId id="410" r:id="rId90"/>
    <p:sldId id="411" r:id="rId91"/>
    <p:sldId id="412" r:id="rId92"/>
    <p:sldId id="413" r:id="rId93"/>
    <p:sldId id="414" r:id="rId94"/>
    <p:sldId id="415" r:id="rId95"/>
    <p:sldId id="416" r:id="rId96"/>
    <p:sldId id="417" r:id="rId97"/>
    <p:sldId id="418" r:id="rId98"/>
    <p:sldId id="419" r:id="rId99"/>
    <p:sldId id="420" r:id="rId100"/>
    <p:sldId id="421" r:id="rId101"/>
    <p:sldId id="422" r:id="rId102"/>
    <p:sldId id="423" r:id="rId103"/>
    <p:sldId id="424" r:id="rId104"/>
    <p:sldId id="425" r:id="rId105"/>
    <p:sldId id="426" r:id="rId106"/>
    <p:sldId id="427" r:id="rId107"/>
    <p:sldId id="428" r:id="rId108"/>
    <p:sldId id="429" r:id="rId109"/>
    <p:sldId id="430" r:id="rId110"/>
    <p:sldId id="431" r:id="rId111"/>
    <p:sldId id="432" r:id="rId112"/>
    <p:sldId id="433" r:id="rId113"/>
    <p:sldId id="434" r:id="rId114"/>
    <p:sldId id="435" r:id="rId115"/>
    <p:sldId id="436" r:id="rId116"/>
    <p:sldId id="437" r:id="rId117"/>
    <p:sldId id="438" r:id="rId118"/>
    <p:sldId id="439" r:id="rId119"/>
    <p:sldId id="440" r:id="rId120"/>
    <p:sldId id="441" r:id="rId121"/>
    <p:sldId id="442" r:id="rId122"/>
    <p:sldId id="443" r:id="rId123"/>
    <p:sldId id="444" r:id="rId124"/>
    <p:sldId id="445" r:id="rId125"/>
    <p:sldId id="446" r:id="rId126"/>
    <p:sldId id="447" r:id="rId127"/>
    <p:sldId id="448" r:id="rId128"/>
    <p:sldId id="449" r:id="rId129"/>
    <p:sldId id="450" r:id="rId130"/>
    <p:sldId id="451" r:id="rId131"/>
    <p:sldId id="452" r:id="rId132"/>
    <p:sldId id="453" r:id="rId133"/>
    <p:sldId id="454" r:id="rId134"/>
    <p:sldId id="455" r:id="rId135"/>
    <p:sldId id="456" r:id="rId136"/>
    <p:sldId id="457" r:id="rId137"/>
    <p:sldId id="458" r:id="rId138"/>
    <p:sldId id="459" r:id="rId139"/>
    <p:sldId id="460" r:id="rId140"/>
    <p:sldId id="461" r:id="rId141"/>
    <p:sldId id="462" r:id="rId142"/>
    <p:sldId id="463" r:id="rId143"/>
    <p:sldId id="464" r:id="rId144"/>
    <p:sldId id="465" r:id="rId145"/>
    <p:sldId id="466" r:id="rId146"/>
    <p:sldId id="467" r:id="rId147"/>
    <p:sldId id="468" r:id="rId148"/>
    <p:sldId id="469" r:id="rId149"/>
    <p:sldId id="470" r:id="rId150"/>
    <p:sldId id="471" r:id="rId151"/>
    <p:sldId id="472" r:id="rId152"/>
    <p:sldId id="473" r:id="rId153"/>
    <p:sldId id="474" r:id="rId154"/>
    <p:sldId id="475" r:id="rId155"/>
    <p:sldId id="476" r:id="rId156"/>
    <p:sldId id="477" r:id="rId157"/>
    <p:sldId id="478" r:id="rId158"/>
    <p:sldId id="479" r:id="rId159"/>
    <p:sldId id="480" r:id="rId160"/>
    <p:sldId id="481" r:id="rId161"/>
    <p:sldId id="482" r:id="rId162"/>
    <p:sldId id="483" r:id="rId163"/>
    <p:sldId id="484" r:id="rId164"/>
    <p:sldId id="485" r:id="rId165"/>
    <p:sldId id="486" r:id="rId166"/>
    <p:sldId id="487" r:id="rId167"/>
    <p:sldId id="488" r:id="rId168"/>
    <p:sldId id="489" r:id="rId169"/>
    <p:sldId id="490" r:id="rId170"/>
    <p:sldId id="491" r:id="rId171"/>
    <p:sldId id="492" r:id="rId172"/>
    <p:sldId id="493" r:id="rId173"/>
    <p:sldId id="494" r:id="rId174"/>
    <p:sldId id="495" r:id="rId175"/>
    <p:sldId id="496" r:id="rId176"/>
    <p:sldId id="497" r:id="rId177"/>
    <p:sldId id="498" r:id="rId178"/>
    <p:sldId id="499" r:id="rId179"/>
    <p:sldId id="500" r:id="rId180"/>
    <p:sldId id="501" r:id="rId181"/>
    <p:sldId id="502" r:id="rId182"/>
    <p:sldId id="503" r:id="rId183"/>
    <p:sldId id="504" r:id="rId184"/>
    <p:sldId id="505" r:id="rId185"/>
    <p:sldId id="506" r:id="rId186"/>
    <p:sldId id="507" r:id="rId187"/>
    <p:sldId id="508" r:id="rId188"/>
    <p:sldId id="509" r:id="rId189"/>
    <p:sldId id="526" r:id="rId190"/>
    <p:sldId id="527" r:id="rId191"/>
    <p:sldId id="528" r:id="rId192"/>
    <p:sldId id="529" r:id="rId193"/>
    <p:sldId id="530" r:id="rId194"/>
    <p:sldId id="531" r:id="rId195"/>
    <p:sldId id="532" r:id="rId196"/>
    <p:sldId id="533" r:id="rId197"/>
    <p:sldId id="534" r:id="rId198"/>
    <p:sldId id="535" r:id="rId199"/>
    <p:sldId id="536" r:id="rId200"/>
    <p:sldId id="537" r:id="rId201"/>
    <p:sldId id="538" r:id="rId202"/>
    <p:sldId id="510" r:id="rId203"/>
    <p:sldId id="324" r:id="rId204"/>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B7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33" autoAdjust="0"/>
    <p:restoredTop sz="94636" autoAdjust="0"/>
  </p:normalViewPr>
  <p:slideViewPr>
    <p:cSldViewPr>
      <p:cViewPr varScale="1">
        <p:scale>
          <a:sx n="66" d="100"/>
          <a:sy n="66" d="100"/>
        </p:scale>
        <p:origin x="96" y="6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slide" Target="slides/slide179.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slide" Target="slides/slide190.xml"/><Relationship Id="rId206" Type="http://schemas.openxmlformats.org/officeDocument/2006/relationships/presProps" Target="presProps.xml"/><Relationship Id="rId201" Type="http://schemas.openxmlformats.org/officeDocument/2006/relationships/slide" Target="slides/slide194.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slide" Target="slides/slide195.xml"/><Relationship Id="rId207" Type="http://schemas.openxmlformats.org/officeDocument/2006/relationships/viewProps" Target="view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slide" Target="slides/slide196.xml"/><Relationship Id="rId208"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tableStyles" Target="tableStyles.xml"/><Relationship Id="rId190" Type="http://schemas.openxmlformats.org/officeDocument/2006/relationships/slide" Target="slides/slide183.xml"/><Relationship Id="rId204" Type="http://schemas.openxmlformats.org/officeDocument/2006/relationships/slide" Target="slides/slide197.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3AB8B38B-C517-4393-8D39-6568181C4561}" type="datetimeFigureOut">
              <a:rPr lang="zh-CN" altLang="en-US" smtClean="0"/>
              <a:pPr/>
              <a:t>2022/4/21</a:t>
            </a:fld>
            <a:endParaRPr lang="zh-CN" altLang="en-US"/>
          </a:p>
        </p:txBody>
      </p:sp>
      <p:sp>
        <p:nvSpPr>
          <p:cNvPr id="4" name="幻灯片图像占位符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04EC1BCD-E9B8-49D2-BA8D-B39AF3227035}" type="slidenum">
              <a:rPr lang="zh-CN" altLang="en-US" smtClean="0"/>
              <a:pPr/>
              <a:t>‹#›</a:t>
            </a:fld>
            <a:endParaRPr lang="zh-CN" altLang="en-US"/>
          </a:p>
        </p:txBody>
      </p:sp>
    </p:spTree>
    <p:extLst>
      <p:ext uri="{BB962C8B-B14F-4D97-AF65-F5344CB8AC3E}">
        <p14:creationId xmlns:p14="http://schemas.microsoft.com/office/powerpoint/2010/main" val="66915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en.wikipedia.org/wiki/Hazard_(computer_architecture)" TargetMode="External"/><Relationship Id="rId3" Type="http://schemas.openxmlformats.org/officeDocument/2006/relationships/hyperlink" Target="https://en.wikipedia.org/w/index.php?title=Loop_dependence_analysis&amp;action=edit&amp;section=4" TargetMode="External"/><Relationship Id="rId7" Type="http://schemas.openxmlformats.org/officeDocument/2006/relationships/hyperlink" Target="https://en.wikipedia.org/wiki/Loop_dependence_analysis#cite_note-:0-3" TargetMode="External"/><Relationship Id="rId2" Type="http://schemas.openxmlformats.org/officeDocument/2006/relationships/slide" Target="../slides/slide173.xml"/><Relationship Id="rId1" Type="http://schemas.openxmlformats.org/officeDocument/2006/relationships/notesMaster" Target="../notesMasters/notesMaster1.xml"/><Relationship Id="rId6" Type="http://schemas.openxmlformats.org/officeDocument/2006/relationships/hyperlink" Target="https://en.wikipedia.org/wiki/Loop_dependence_analysis#cite_note-Loop_dependence_journal-2" TargetMode="External"/><Relationship Id="rId5" Type="http://schemas.openxmlformats.org/officeDocument/2006/relationships/hyperlink" Target="https://en.wikipedia.org/wiki/Loop_dependence_analysis#cite_note-Solihin_Parallel_Computer_Book-1" TargetMode="External"/><Relationship Id="rId4" Type="http://schemas.openxmlformats.org/officeDocument/2006/relationships/hyperlink" Target="https://en.wikipedia.org/wiki/Dependence_analysi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a:noFill/>
          <a:ln>
            <a:miter lim="800000"/>
            <a:headEnd/>
            <a:tailEnd/>
          </a:ln>
        </p:spPr>
        <p:txBody>
          <a:bodyPr/>
          <a:lstStyle/>
          <a:p>
            <a:r>
              <a:rPr lang="en-US" altLang="zh-CN" smtClean="0">
                <a:latin typeface="Arial" pitchFamily="34" charset="0"/>
              </a:rPr>
              <a:t>1.1    Introduction</a:t>
            </a:r>
          </a:p>
        </p:txBody>
      </p:sp>
      <p:sp>
        <p:nvSpPr>
          <p:cNvPr id="115715" name="Rectangle 7"/>
          <p:cNvSpPr>
            <a:spLocks noGrp="1" noChangeArrowheads="1"/>
          </p:cNvSpPr>
          <p:nvPr>
            <p:ph type="sldNum" sz="quarter" idx="5"/>
          </p:nvPr>
        </p:nvSpPr>
        <p:spPr>
          <a:noFill/>
          <a:ln>
            <a:miter lim="800000"/>
            <a:headEnd/>
            <a:tailEnd/>
          </a:ln>
        </p:spPr>
        <p:txBody>
          <a:bodyPr/>
          <a:lstStyle/>
          <a:p>
            <a:fld id="{E7131F48-EDC6-4166-82D1-7462B453614C}" type="slidenum">
              <a:rPr lang="en-US" altLang="zh-CN" smtClean="0">
                <a:latin typeface="Arial" pitchFamily="34" charset="0"/>
              </a:rPr>
              <a:pPr/>
              <a:t>1</a:t>
            </a:fld>
            <a:endParaRPr lang="en-US" altLang="zh-CN" smtClean="0">
              <a:latin typeface="Arial" pitchFamily="34" charset="0"/>
            </a:endParaRPr>
          </a:p>
        </p:txBody>
      </p:sp>
      <p:sp>
        <p:nvSpPr>
          <p:cNvPr id="115716" name="Rectangle 2"/>
          <p:cNvSpPr>
            <a:spLocks noGrp="1" noRot="1" noChangeAspect="1" noChangeArrowheads="1" noTextEdit="1"/>
          </p:cNvSpPr>
          <p:nvPr>
            <p:ph type="sldImg"/>
          </p:nvPr>
        </p:nvSpPr>
        <p:spPr>
          <a:xfrm>
            <a:off x="139700" y="768350"/>
            <a:ext cx="6819900" cy="3836988"/>
          </a:xfrm>
          <a:ln/>
        </p:spPr>
      </p:sp>
      <p:sp>
        <p:nvSpPr>
          <p:cNvPr id="115717" name="Rectangle 3"/>
          <p:cNvSpPr>
            <a:spLocks noGrp="1" noChangeArrowheads="1"/>
          </p:cNvSpPr>
          <p:nvPr>
            <p:ph type="body" idx="1"/>
          </p:nvPr>
        </p:nvSpPr>
        <p:spPr>
          <a:noFill/>
        </p:spPr>
        <p:txBody>
          <a:bodyPr/>
          <a:lstStyle/>
          <a:p>
            <a:pPr eaLnBrk="1" hangingPunct="1"/>
            <a:endParaRPr lang="zh-CN" altLang="zh-CN" smtClean="0">
              <a:latin typeface="Arial" pitchFamily="34" charset="0"/>
            </a:endParaRPr>
          </a:p>
        </p:txBody>
      </p:sp>
    </p:spTree>
    <p:extLst>
      <p:ext uri="{BB962C8B-B14F-4D97-AF65-F5344CB8AC3E}">
        <p14:creationId xmlns:p14="http://schemas.microsoft.com/office/powerpoint/2010/main" val="424522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1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7B40FD4-7BF7-4B0E-BF94-F63D9F57967F}"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71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1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D7CBC1B-972C-4D94-AC7D-0100D2E3CCFC}" type="slidenum">
              <a:rPr lang="en-AU" altLang="zh-CN" sz="1300" smtClean="0">
                <a:latin typeface="Times New Roman" panose="02020603050405020304" pitchFamily="18" charset="0"/>
              </a:rPr>
              <a:pPr/>
              <a:t>29</a:t>
            </a:fld>
            <a:endParaRPr lang="en-AU" altLang="zh-CN" sz="1300" smtClean="0">
              <a:latin typeface="Times New Roman" panose="02020603050405020304" pitchFamily="18" charset="0"/>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072540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3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F07277A-6893-4498-A522-37C9E2601B6B}"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73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3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87FA13E-72AC-425F-9B14-FE19723F02F2}" type="slidenum">
              <a:rPr lang="en-AU" altLang="zh-CN" sz="1300" smtClean="0">
                <a:latin typeface="Times New Roman" panose="02020603050405020304" pitchFamily="18" charset="0"/>
              </a:rPr>
              <a:pPr/>
              <a:t>30</a:t>
            </a:fld>
            <a:endParaRPr lang="en-AU" altLang="zh-CN" sz="1300" smtClean="0">
              <a:latin typeface="Times New Roman" panose="02020603050405020304" pitchFamily="18" charset="0"/>
            </a:endParaRPr>
          </a:p>
        </p:txBody>
      </p:sp>
      <p:sp>
        <p:nvSpPr>
          <p:cNvPr id="73734" name="Rectangle 2"/>
          <p:cNvSpPr>
            <a:spLocks noGrp="1" noRot="1" noChangeAspect="1" noChangeArrowheads="1" noTextEdit="1"/>
          </p:cNvSpPr>
          <p:nvPr>
            <p:ph type="sldImg"/>
          </p:nvPr>
        </p:nvSpPr>
        <p:spPr>
          <a:ln/>
        </p:spPr>
      </p:sp>
      <p:sp>
        <p:nvSpPr>
          <p:cNvPr id="73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The abbreviation </a:t>
            </a:r>
            <a:r>
              <a:rPr lang="en-US" altLang="zh-CN" b="1" smtClean="0"/>
              <a:t>cf</a:t>
            </a:r>
            <a:r>
              <a:rPr lang="en-US" altLang="zh-CN" smtClean="0"/>
              <a:t>. (short for the Latin: confer/conferatur, both </a:t>
            </a:r>
            <a:r>
              <a:rPr lang="en-US" altLang="zh-CN" b="1" smtClean="0"/>
              <a:t>meaning</a:t>
            </a:r>
            <a:r>
              <a:rPr lang="en-US" altLang="zh-CN" smtClean="0"/>
              <a:t> "compare")</a:t>
            </a:r>
            <a:endParaRPr lang="zh-CN" altLang="zh-CN" smtClean="0"/>
          </a:p>
        </p:txBody>
      </p:sp>
    </p:spTree>
    <p:extLst>
      <p:ext uri="{BB962C8B-B14F-4D97-AF65-F5344CB8AC3E}">
        <p14:creationId xmlns:p14="http://schemas.microsoft.com/office/powerpoint/2010/main" val="93319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064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84068F7-16DD-4D63-A0D6-E92A34F677D5}"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065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065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C981C7F-B332-4CC9-BF3A-812641DFEB12}" type="slidenum">
              <a:rPr lang="en-AU" altLang="zh-CN" sz="1300" smtClean="0">
                <a:latin typeface="Times New Roman" panose="02020603050405020304" pitchFamily="18" charset="0"/>
              </a:rPr>
              <a:pPr/>
              <a:t>33</a:t>
            </a:fld>
            <a:endParaRPr lang="en-AU" altLang="zh-CN" sz="1300" smtClean="0">
              <a:latin typeface="Times New Roman" panose="02020603050405020304" pitchFamily="18" charset="0"/>
            </a:endParaRPr>
          </a:p>
        </p:txBody>
      </p:sp>
      <p:sp>
        <p:nvSpPr>
          <p:cNvPr id="106502" name="Rectangle 2"/>
          <p:cNvSpPr>
            <a:spLocks noGrp="1" noRot="1" noChangeAspect="1" noChangeArrowheads="1" noTextEdit="1"/>
          </p:cNvSpPr>
          <p:nvPr>
            <p:ph type="sldImg"/>
          </p:nvPr>
        </p:nvSpPr>
        <p:spPr>
          <a:ln/>
        </p:spPr>
      </p:sp>
      <p:sp>
        <p:nvSpPr>
          <p:cNvPr id="106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645290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085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6DDF989-6CBE-400D-98F8-9A1337C3CACA}"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085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085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47DBAA7-F5FA-4835-A548-EC51EB5088DA}" type="slidenum">
              <a:rPr lang="en-AU" altLang="zh-CN" sz="1300" smtClean="0">
                <a:latin typeface="Times New Roman" panose="02020603050405020304" pitchFamily="18" charset="0"/>
              </a:rPr>
              <a:pPr/>
              <a:t>38</a:t>
            </a:fld>
            <a:endParaRPr lang="en-AU" altLang="zh-CN" sz="1300" smtClean="0">
              <a:latin typeface="Times New Roman" panose="02020603050405020304" pitchFamily="18" charset="0"/>
            </a:endParaRPr>
          </a:p>
        </p:txBody>
      </p:sp>
      <p:sp>
        <p:nvSpPr>
          <p:cNvPr id="108550" name="Rectangle 2"/>
          <p:cNvSpPr>
            <a:spLocks noGrp="1" noRot="1" noChangeAspect="1" noChangeArrowheads="1" noTextEdit="1"/>
          </p:cNvSpPr>
          <p:nvPr>
            <p:ph type="sldImg"/>
          </p:nvPr>
        </p:nvSpPr>
        <p:spPr>
          <a:ln/>
        </p:spPr>
      </p:sp>
      <p:sp>
        <p:nvSpPr>
          <p:cNvPr id="1085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19279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290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0DDCDC0-BC0C-4741-AF41-A1A27F8D1762}"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290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290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5375E46-F411-4C17-BC88-A9F015D500B4}" type="slidenum">
              <a:rPr lang="en-AU" altLang="zh-CN" sz="1300" smtClean="0">
                <a:latin typeface="Times New Roman" panose="02020603050405020304" pitchFamily="18" charset="0"/>
              </a:rPr>
              <a:pPr/>
              <a:t>48</a:t>
            </a:fld>
            <a:endParaRPr lang="en-AU" altLang="zh-CN" sz="1300" smtClean="0">
              <a:latin typeface="Times New Roman" panose="02020603050405020304" pitchFamily="18" charset="0"/>
            </a:endParaRPr>
          </a:p>
        </p:txBody>
      </p:sp>
      <p:sp>
        <p:nvSpPr>
          <p:cNvPr id="129030" name="Rectangle 2"/>
          <p:cNvSpPr>
            <a:spLocks noGrp="1" noRot="1" noChangeAspect="1" noChangeArrowheads="1" noTextEdit="1"/>
          </p:cNvSpPr>
          <p:nvPr>
            <p:ph type="sldImg"/>
          </p:nvPr>
        </p:nvSpPr>
        <p:spPr>
          <a:ln/>
        </p:spPr>
      </p:sp>
      <p:sp>
        <p:nvSpPr>
          <p:cNvPr id="129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286767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310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3AB8FC9-3DE3-4B4F-969F-9349A36EDDE2}"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310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310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88B4B57-ADA4-4619-9159-A41EA68766F1}" type="slidenum">
              <a:rPr lang="en-AU" altLang="zh-CN" sz="1300" smtClean="0">
                <a:latin typeface="Times New Roman" panose="02020603050405020304" pitchFamily="18" charset="0"/>
              </a:rPr>
              <a:pPr/>
              <a:t>49</a:t>
            </a:fld>
            <a:endParaRPr lang="en-AU" altLang="zh-CN" sz="1300" smtClean="0">
              <a:latin typeface="Times New Roman" panose="02020603050405020304" pitchFamily="18" charset="0"/>
            </a:endParaRPr>
          </a:p>
        </p:txBody>
      </p:sp>
      <p:sp>
        <p:nvSpPr>
          <p:cNvPr id="131078" name="Rectangle 2"/>
          <p:cNvSpPr>
            <a:spLocks noGrp="1" noRot="1" noChangeAspect="1" noChangeArrowheads="1" noTextEdit="1"/>
          </p:cNvSpPr>
          <p:nvPr>
            <p:ph type="sldImg"/>
          </p:nvPr>
        </p:nvSpPr>
        <p:spPr>
          <a:ln/>
        </p:spPr>
      </p:sp>
      <p:sp>
        <p:nvSpPr>
          <p:cNvPr id="1310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321557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331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130484E-E048-45F7-A729-2F664E1596DD}"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331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331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6DC98F1-F0AA-421B-90A0-457DABC83D97}" type="slidenum">
              <a:rPr lang="en-AU" altLang="zh-CN" sz="1300" smtClean="0">
                <a:latin typeface="Times New Roman" panose="02020603050405020304" pitchFamily="18" charset="0"/>
              </a:rPr>
              <a:pPr/>
              <a:t>50</a:t>
            </a:fld>
            <a:endParaRPr lang="en-AU" altLang="zh-CN" sz="1300" smtClean="0">
              <a:latin typeface="Times New Roman" panose="02020603050405020304" pitchFamily="18" charset="0"/>
            </a:endParaRPr>
          </a:p>
        </p:txBody>
      </p:sp>
      <p:sp>
        <p:nvSpPr>
          <p:cNvPr id="133126" name="Rectangle 2"/>
          <p:cNvSpPr>
            <a:spLocks noGrp="1" noRot="1" noChangeAspect="1" noChangeArrowheads="1" noTextEdit="1"/>
          </p:cNvSpPr>
          <p:nvPr>
            <p:ph type="sldImg"/>
          </p:nvPr>
        </p:nvSpPr>
        <p:spPr>
          <a:ln/>
        </p:spPr>
      </p:sp>
      <p:sp>
        <p:nvSpPr>
          <p:cNvPr id="1331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11118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37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5B617F6-9E94-4EC8-97B8-1AAE2653C609}"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37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37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8114B33-08ED-485B-BD89-2D357A395845}" type="slidenum">
              <a:rPr lang="en-AU" altLang="zh-CN" sz="1300" smtClean="0">
                <a:latin typeface="Times New Roman" panose="02020603050405020304" pitchFamily="18" charset="0"/>
              </a:rPr>
              <a:pPr/>
              <a:t>53</a:t>
            </a:fld>
            <a:endParaRPr lang="en-AU" altLang="zh-CN" sz="1300" smtClean="0">
              <a:latin typeface="Times New Roman" panose="02020603050405020304" pitchFamily="18" charset="0"/>
            </a:endParaRPr>
          </a:p>
        </p:txBody>
      </p:sp>
      <p:sp>
        <p:nvSpPr>
          <p:cNvPr id="137222" name="Rectangle 2"/>
          <p:cNvSpPr>
            <a:spLocks noGrp="1" noRot="1" noChangeAspect="1" noChangeArrowheads="1" noTextEdit="1"/>
          </p:cNvSpPr>
          <p:nvPr>
            <p:ph type="sldImg"/>
          </p:nvPr>
        </p:nvSpPr>
        <p:spPr>
          <a:ln/>
        </p:spPr>
      </p:sp>
      <p:sp>
        <p:nvSpPr>
          <p:cNvPr id="137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409437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F763D50-7EF6-4511-86FC-A872D1E3A396}" type="slidenum">
              <a:rPr lang="en-US" altLang="zh-CN" sz="1300" smtClean="0"/>
              <a:pPr>
                <a:spcBef>
                  <a:spcPct val="0"/>
                </a:spcBef>
              </a:pPr>
              <a:t>55</a:t>
            </a:fld>
            <a:endParaRPr lang="en-US" altLang="zh-CN" sz="1300" smtClean="0"/>
          </a:p>
        </p:txBody>
      </p:sp>
      <p:sp>
        <p:nvSpPr>
          <p:cNvPr id="64515" name="Rectangle 2"/>
          <p:cNvSpPr>
            <a:spLocks noGrp="1" noRot="1" noChangeAspect="1" noChangeArrowheads="1" noTextEdit="1"/>
          </p:cNvSpPr>
          <p:nvPr>
            <p:ph type="sldImg"/>
          </p:nvPr>
        </p:nvSpPr>
        <p:spPr>
          <a:xfrm>
            <a:off x="139700" y="768350"/>
            <a:ext cx="6819900" cy="3836988"/>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57902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A49529-EC17-46CA-9C91-60A9E60407D5}"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19E31D-046F-479F-8F9E-549455D88DDD}" type="slidenum">
              <a:rPr lang="en-AU" altLang="zh-CN" sz="1300" smtClean="0">
                <a:latin typeface="Times New Roman" panose="02020603050405020304" pitchFamily="18" charset="0"/>
              </a:rPr>
              <a:pPr/>
              <a:t>57</a:t>
            </a:fld>
            <a:endParaRPr lang="en-AU" altLang="zh-CN" sz="1300" smtClean="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Hazard </a:t>
            </a:r>
            <a:r>
              <a:rPr lang="zh-CN" altLang="en-US" smtClean="0"/>
              <a:t>冒险，竞争</a:t>
            </a:r>
            <a:endParaRPr lang="zh-CN" altLang="zh-CN" smtClean="0"/>
          </a:p>
        </p:txBody>
      </p:sp>
    </p:spTree>
    <p:extLst>
      <p:ext uri="{BB962C8B-B14F-4D97-AF65-F5344CB8AC3E}">
        <p14:creationId xmlns:p14="http://schemas.microsoft.com/office/powerpoint/2010/main" val="1728222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body" idx="1"/>
          </p:nvPr>
        </p:nvSpPr>
        <p:spPr>
          <a:noFill/>
        </p:spPr>
        <p:txBody>
          <a:bodyPr/>
          <a:lstStyle/>
          <a:p>
            <a:endParaRPr lang="zh-CN" altLang="zh-CN" smtClean="0">
              <a:latin typeface="Arial" pitchFamily="34" charset="0"/>
            </a:endParaRPr>
          </a:p>
        </p:txBody>
      </p:sp>
      <p:sp>
        <p:nvSpPr>
          <p:cNvPr id="153603"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2113055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7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6D0C794-70B5-4421-B2C7-F4502681C762}"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77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7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284B0A7-24FE-4727-BFEB-715DEA2CE121}" type="slidenum">
              <a:rPr lang="en-AU" altLang="zh-CN" sz="1300" smtClean="0">
                <a:latin typeface="Times New Roman" panose="02020603050405020304" pitchFamily="18" charset="0"/>
              </a:rPr>
              <a:pPr/>
              <a:t>58</a:t>
            </a:fld>
            <a:endParaRPr lang="en-AU" altLang="zh-CN" sz="1300" smtClean="0">
              <a:latin typeface="Times New Roman" panose="02020603050405020304" pitchFamily="18" charset="0"/>
            </a:endParaRPr>
          </a:p>
        </p:txBody>
      </p:sp>
      <p:sp>
        <p:nvSpPr>
          <p:cNvPr id="77830" name="Rectangle 2"/>
          <p:cNvSpPr>
            <a:spLocks noGrp="1" noRot="1" noChangeAspect="1" noChangeArrowheads="1" noTextEdit="1"/>
          </p:cNvSpPr>
          <p:nvPr>
            <p:ph type="sldImg"/>
          </p:nvPr>
        </p:nvSpPr>
        <p:spPr>
          <a:ln/>
        </p:spPr>
      </p:sp>
      <p:sp>
        <p:nvSpPr>
          <p:cNvPr id="77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Instruction mem</a:t>
            </a:r>
            <a:r>
              <a:rPr lang="zh-CN" altLang="en-US" smtClean="0"/>
              <a:t>和</a:t>
            </a:r>
            <a:r>
              <a:rPr lang="en-US" altLang="zh-CN" smtClean="0"/>
              <a:t>data mem</a:t>
            </a:r>
            <a:r>
              <a:rPr lang="zh-CN" altLang="en-US" smtClean="0"/>
              <a:t>是同一个</a:t>
            </a:r>
            <a:endParaRPr lang="zh-CN" altLang="zh-CN" smtClean="0"/>
          </a:p>
        </p:txBody>
      </p:sp>
    </p:spTree>
    <p:extLst>
      <p:ext uri="{BB962C8B-B14F-4D97-AF65-F5344CB8AC3E}">
        <p14:creationId xmlns:p14="http://schemas.microsoft.com/office/powerpoint/2010/main" val="3902293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xfrm>
            <a:off x="534988" y="4864100"/>
            <a:ext cx="611822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215" tIns="48246" rIns="98215" bIns="48246"/>
          <a:lstStyle/>
          <a:p>
            <a:r>
              <a:rPr lang="zh-CN" altLang="en-US" smtClean="0"/>
              <a:t>冯诺伊曼体系结构： 指令和数据共存于同一个内存</a:t>
            </a:r>
            <a:endParaRPr lang="en-US" altLang="zh-CN" smtClean="0"/>
          </a:p>
        </p:txBody>
      </p:sp>
      <p:sp>
        <p:nvSpPr>
          <p:cNvPr id="79875" name="Rectangle 3"/>
          <p:cNvSpPr>
            <a:spLocks noGrp="1" noRot="1" noChangeAspect="1" noChangeArrowheads="1" noTextEdit="1"/>
          </p:cNvSpPr>
          <p:nvPr>
            <p:ph type="sldImg"/>
          </p:nvPr>
        </p:nvSpPr>
        <p:spPr>
          <a:xfrm>
            <a:off x="155575" y="655638"/>
            <a:ext cx="6800850" cy="3825875"/>
          </a:xfrm>
          <a:ln/>
        </p:spPr>
      </p:sp>
    </p:spTree>
    <p:extLst>
      <p:ext uri="{BB962C8B-B14F-4D97-AF65-F5344CB8AC3E}">
        <p14:creationId xmlns:p14="http://schemas.microsoft.com/office/powerpoint/2010/main" val="109126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534988" y="4864100"/>
            <a:ext cx="611822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215" tIns="48246" rIns="98215" bIns="48246"/>
          <a:lstStyle/>
          <a:p>
            <a:r>
              <a:rPr lang="en-US" altLang="zh-CN" smtClean="0"/>
              <a:t>Define register reads to occur in the second half of the cycle and register writes in the first half</a:t>
            </a:r>
          </a:p>
        </p:txBody>
      </p:sp>
      <p:sp>
        <p:nvSpPr>
          <p:cNvPr id="81923" name="Rectangle 3"/>
          <p:cNvSpPr>
            <a:spLocks noGrp="1" noRot="1" noChangeAspect="1" noChangeArrowheads="1" noTextEdit="1"/>
          </p:cNvSpPr>
          <p:nvPr>
            <p:ph type="sldImg"/>
          </p:nvPr>
        </p:nvSpPr>
        <p:spPr>
          <a:xfrm>
            <a:off x="155575" y="655638"/>
            <a:ext cx="6800850" cy="3825875"/>
          </a:xfrm>
          <a:ln/>
        </p:spPr>
      </p:sp>
    </p:spTree>
    <p:extLst>
      <p:ext uri="{BB962C8B-B14F-4D97-AF65-F5344CB8AC3E}">
        <p14:creationId xmlns:p14="http://schemas.microsoft.com/office/powerpoint/2010/main" val="1661986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FE4F182-81D8-41B9-BD38-286E0E204E12}" type="slidenum">
              <a:rPr lang="en-US" altLang="zh-CN" sz="1300" smtClean="0"/>
              <a:pPr>
                <a:spcBef>
                  <a:spcPct val="0"/>
                </a:spcBef>
              </a:pPr>
              <a:t>67</a:t>
            </a:fld>
            <a:endParaRPr lang="en-US" altLang="zh-CN" sz="1300" smtClean="0"/>
          </a:p>
        </p:txBody>
      </p:sp>
      <p:sp>
        <p:nvSpPr>
          <p:cNvPr id="71683" name="Rectangle 2"/>
          <p:cNvSpPr>
            <a:spLocks noGrp="1" noRot="1" noChangeAspect="1" noChangeArrowheads="1" noTextEdit="1"/>
          </p:cNvSpPr>
          <p:nvPr>
            <p:ph type="sldImg"/>
          </p:nvPr>
        </p:nvSpPr>
        <p:spPr>
          <a:xfrm>
            <a:off x="139700" y="768350"/>
            <a:ext cx="6819900" cy="3836988"/>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12198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024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CCDE945-D99E-4D43-99FC-0C10576990B3}"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024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024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7A63270-84E5-4AC0-8AFE-E36F05ACDD7A}" type="slidenum">
              <a:rPr lang="en-AU" altLang="zh-CN" sz="1300" smtClean="0">
                <a:latin typeface="Times New Roman" panose="02020603050405020304" pitchFamily="18" charset="0"/>
              </a:rPr>
              <a:pPr/>
              <a:t>75</a:t>
            </a:fld>
            <a:endParaRPr lang="en-AU" altLang="zh-CN" sz="1300" smtClean="0">
              <a:latin typeface="Times New Roman" panose="02020603050405020304" pitchFamily="18" charset="0"/>
            </a:endParaRPr>
          </a:p>
        </p:txBody>
      </p:sp>
      <p:sp>
        <p:nvSpPr>
          <p:cNvPr id="102406" name="Rectangle 2"/>
          <p:cNvSpPr>
            <a:spLocks noGrp="1" noRot="1" noChangeAspect="1" noChangeArrowheads="1" noTextEdit="1"/>
          </p:cNvSpPr>
          <p:nvPr>
            <p:ph type="sldImg"/>
          </p:nvPr>
        </p:nvSpPr>
        <p:spPr>
          <a:ln/>
        </p:spPr>
      </p:sp>
      <p:sp>
        <p:nvSpPr>
          <p:cNvPr id="102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009515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A49529-EC17-46CA-9C91-60A9E60407D5}"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19E31D-046F-479F-8F9E-549455D88DDD}" type="slidenum">
              <a:rPr lang="en-AU" altLang="zh-CN" sz="1300" smtClean="0">
                <a:latin typeface="Times New Roman" panose="02020603050405020304" pitchFamily="18" charset="0"/>
              </a:rPr>
              <a:pPr/>
              <a:t>76</a:t>
            </a:fld>
            <a:endParaRPr lang="en-AU" altLang="zh-CN" sz="1300" smtClean="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Hazard </a:t>
            </a:r>
            <a:r>
              <a:rPr lang="zh-CN" altLang="en-US" smtClean="0"/>
              <a:t>冒险，竞争</a:t>
            </a:r>
            <a:endParaRPr lang="zh-CN" altLang="zh-CN" smtClean="0"/>
          </a:p>
        </p:txBody>
      </p:sp>
    </p:spTree>
    <p:extLst>
      <p:ext uri="{BB962C8B-B14F-4D97-AF65-F5344CB8AC3E}">
        <p14:creationId xmlns:p14="http://schemas.microsoft.com/office/powerpoint/2010/main" val="712776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xfrm>
            <a:off x="534988" y="4864100"/>
            <a:ext cx="611822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215" tIns="48246" rIns="98215" bIns="48246"/>
          <a:lstStyle/>
          <a:p>
            <a:r>
              <a:rPr lang="zh-CN" altLang="en-US" smtClean="0"/>
              <a:t>冯诺伊曼体系结构： 指令和数据共存于同一个内存</a:t>
            </a:r>
            <a:endParaRPr lang="en-US" altLang="zh-CN" smtClean="0"/>
          </a:p>
        </p:txBody>
      </p:sp>
      <p:sp>
        <p:nvSpPr>
          <p:cNvPr id="79875" name="Rectangle 3"/>
          <p:cNvSpPr>
            <a:spLocks noGrp="1" noRot="1" noChangeAspect="1" noChangeArrowheads="1" noTextEdit="1"/>
          </p:cNvSpPr>
          <p:nvPr>
            <p:ph type="sldImg"/>
          </p:nvPr>
        </p:nvSpPr>
        <p:spPr>
          <a:xfrm>
            <a:off x="155575" y="655638"/>
            <a:ext cx="6800850" cy="3825875"/>
          </a:xfrm>
          <a:ln/>
        </p:spPr>
      </p:sp>
    </p:spTree>
    <p:extLst>
      <p:ext uri="{BB962C8B-B14F-4D97-AF65-F5344CB8AC3E}">
        <p14:creationId xmlns:p14="http://schemas.microsoft.com/office/powerpoint/2010/main" val="2291026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A49529-EC17-46CA-9C91-60A9E60407D5}"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19E31D-046F-479F-8F9E-549455D88DDD}" type="slidenum">
              <a:rPr lang="en-AU" altLang="zh-CN" sz="1300" smtClean="0">
                <a:latin typeface="Times New Roman" panose="02020603050405020304" pitchFamily="18" charset="0"/>
              </a:rPr>
              <a:pPr/>
              <a:t>87</a:t>
            </a:fld>
            <a:endParaRPr lang="en-AU" altLang="zh-CN" sz="1300" smtClean="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Hazard </a:t>
            </a:r>
            <a:r>
              <a:rPr lang="zh-CN" altLang="en-US" smtClean="0"/>
              <a:t>冒险，竞争</a:t>
            </a:r>
            <a:endParaRPr lang="zh-CN" altLang="zh-CN" smtClean="0"/>
          </a:p>
        </p:txBody>
      </p:sp>
    </p:spTree>
    <p:extLst>
      <p:ext uri="{BB962C8B-B14F-4D97-AF65-F5344CB8AC3E}">
        <p14:creationId xmlns:p14="http://schemas.microsoft.com/office/powerpoint/2010/main" val="3932593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86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41841EB-74CA-4600-A4DF-381FCAF2376B}"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86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86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D8A8DF7-626C-4D0C-838B-F1CEAA37F92A}" type="slidenum">
              <a:rPr lang="en-AU" altLang="zh-CN" sz="1300" smtClean="0">
                <a:latin typeface="Times New Roman" panose="02020603050405020304" pitchFamily="18" charset="0"/>
              </a:rPr>
              <a:pPr/>
              <a:t>89</a:t>
            </a:fld>
            <a:endParaRPr lang="en-AU" altLang="zh-CN" sz="1300" smtClean="0">
              <a:latin typeface="Times New Roman" panose="02020603050405020304" pitchFamily="18" charset="0"/>
            </a:endParaRPr>
          </a:p>
        </p:txBody>
      </p:sp>
      <p:sp>
        <p:nvSpPr>
          <p:cNvPr id="86022" name="Rectangle 2"/>
          <p:cNvSpPr>
            <a:spLocks noGrp="1" noRot="1" noChangeAspect="1" noChangeArrowheads="1" noTextEdit="1"/>
          </p:cNvSpPr>
          <p:nvPr>
            <p:ph type="sldImg"/>
          </p:nvPr>
        </p:nvSpPr>
        <p:spPr>
          <a:ln/>
        </p:spPr>
      </p:sp>
      <p:sp>
        <p:nvSpPr>
          <p:cNvPr id="86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833550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41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36E6E91-4264-455B-8760-879B9747C303}"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41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41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908CAE8-8D7F-4335-B750-E5C0163D3D14}" type="slidenum">
              <a:rPr lang="en-AU" altLang="zh-CN" sz="1300" smtClean="0">
                <a:latin typeface="Times New Roman" panose="02020603050405020304" pitchFamily="18" charset="0"/>
              </a:rPr>
              <a:pPr/>
              <a:t>90</a:t>
            </a:fld>
            <a:endParaRPr lang="en-AU" altLang="zh-CN" sz="1300" smtClean="0">
              <a:latin typeface="Times New Roman" panose="02020603050405020304" pitchFamily="18" charset="0"/>
            </a:endParaRPr>
          </a:p>
        </p:txBody>
      </p:sp>
      <p:sp>
        <p:nvSpPr>
          <p:cNvPr id="141318" name="Rectangle 2"/>
          <p:cNvSpPr>
            <a:spLocks noGrp="1" noRot="1" noChangeAspect="1" noChangeArrowheads="1" noTextEdit="1"/>
          </p:cNvSpPr>
          <p:nvPr>
            <p:ph type="sldImg"/>
          </p:nvPr>
        </p:nvSpPr>
        <p:spPr>
          <a:ln/>
        </p:spPr>
      </p:sp>
      <p:sp>
        <p:nvSpPr>
          <p:cNvPr id="141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1664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body" idx="1"/>
          </p:nvPr>
        </p:nvSpPr>
        <p:spPr>
          <a:noFill/>
        </p:spPr>
        <p:txBody>
          <a:bodyPr/>
          <a:lstStyle/>
          <a:p>
            <a:endParaRPr lang="zh-CN" altLang="zh-CN" smtClean="0">
              <a:latin typeface="Arial" pitchFamily="34" charset="0"/>
            </a:endParaRPr>
          </a:p>
        </p:txBody>
      </p:sp>
      <p:sp>
        <p:nvSpPr>
          <p:cNvPr id="164867"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3323962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45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5E5DA73-ABA1-4876-AE77-D2003B76A357}"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45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45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2B28D57-8D05-4626-8546-A9BEEF5004EB}" type="slidenum">
              <a:rPr lang="en-AU" altLang="zh-CN" sz="1300" smtClean="0">
                <a:latin typeface="Times New Roman" panose="02020603050405020304" pitchFamily="18" charset="0"/>
              </a:rPr>
              <a:pPr/>
              <a:t>94</a:t>
            </a:fld>
            <a:endParaRPr lang="en-AU" altLang="zh-CN" sz="1300" smtClean="0">
              <a:latin typeface="Times New Roman" panose="02020603050405020304" pitchFamily="18" charset="0"/>
            </a:endParaRPr>
          </a:p>
        </p:txBody>
      </p:sp>
      <p:sp>
        <p:nvSpPr>
          <p:cNvPr id="145414" name="Rectangle 2"/>
          <p:cNvSpPr>
            <a:spLocks noGrp="1" noRot="1" noChangeAspect="1" noChangeArrowheads="1" noTextEdit="1"/>
          </p:cNvSpPr>
          <p:nvPr>
            <p:ph type="sldImg"/>
          </p:nvPr>
        </p:nvSpPr>
        <p:spPr>
          <a:ln/>
        </p:spPr>
      </p:sp>
      <p:sp>
        <p:nvSpPr>
          <p:cNvPr id="145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934045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47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9260542-8B03-4283-BD3A-6E0DE0294A52}"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47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47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86B1994-9D0C-486B-8645-98040E294EE7}" type="slidenum">
              <a:rPr lang="en-AU" altLang="zh-CN" sz="1300" smtClean="0">
                <a:latin typeface="Times New Roman" panose="02020603050405020304" pitchFamily="18" charset="0"/>
              </a:rPr>
              <a:pPr/>
              <a:t>95</a:t>
            </a:fld>
            <a:endParaRPr lang="en-AU" altLang="zh-CN" sz="1300" smtClean="0">
              <a:latin typeface="Times New Roman" panose="02020603050405020304" pitchFamily="18" charset="0"/>
            </a:endParaRPr>
          </a:p>
        </p:txBody>
      </p:sp>
      <p:sp>
        <p:nvSpPr>
          <p:cNvPr id="147462" name="Rectangle 2"/>
          <p:cNvSpPr>
            <a:spLocks noGrp="1" noRot="1" noChangeAspect="1" noChangeArrowheads="1" noTextEdit="1"/>
          </p:cNvSpPr>
          <p:nvPr>
            <p:ph type="sldImg"/>
          </p:nvPr>
        </p:nvSpPr>
        <p:spPr>
          <a:ln/>
        </p:spPr>
      </p:sp>
      <p:sp>
        <p:nvSpPr>
          <p:cNvPr id="147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a:t>
            </a:r>
            <a:r>
              <a:rPr lang="en-US" altLang="zh-CN" smtClean="0"/>
              <a:t>1</a:t>
            </a:r>
            <a:r>
              <a:rPr lang="zh-CN" altLang="en-US" smtClean="0"/>
              <a:t>）必须是写的冲突， 否则的话，还有情形是？ </a:t>
            </a:r>
            <a:r>
              <a:rPr lang="en-US" altLang="zh-CN" smtClean="0"/>
              <a:t>branch</a:t>
            </a:r>
          </a:p>
          <a:p>
            <a:r>
              <a:rPr lang="zh-CN" altLang="en-US" smtClean="0"/>
              <a:t>（</a:t>
            </a:r>
            <a:r>
              <a:rPr lang="en-US" altLang="zh-CN" smtClean="0"/>
              <a:t>2</a:t>
            </a:r>
            <a:r>
              <a:rPr lang="zh-CN" altLang="en-US" smtClean="0"/>
              <a:t>）？？ 默认无法读写的</a:t>
            </a:r>
            <a:endParaRPr lang="zh-CN" altLang="zh-CN" smtClean="0"/>
          </a:p>
        </p:txBody>
      </p:sp>
    </p:spTree>
    <p:extLst>
      <p:ext uri="{BB962C8B-B14F-4D97-AF65-F5344CB8AC3E}">
        <p14:creationId xmlns:p14="http://schemas.microsoft.com/office/powerpoint/2010/main" val="1752211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51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B70C0CF-6EB4-4D8C-B27A-C322891F55AD}"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51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51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964E45B-9541-4FF7-B9B5-F2EC9625A9B4}" type="slidenum">
              <a:rPr lang="en-AU" altLang="zh-CN" sz="1300" smtClean="0">
                <a:latin typeface="Times New Roman" panose="02020603050405020304" pitchFamily="18" charset="0"/>
              </a:rPr>
              <a:pPr/>
              <a:t>97</a:t>
            </a:fld>
            <a:endParaRPr lang="en-AU" altLang="zh-CN" sz="1300" smtClean="0">
              <a:latin typeface="Times New Roman" panose="02020603050405020304" pitchFamily="18" charset="0"/>
            </a:endParaRPr>
          </a:p>
        </p:txBody>
      </p:sp>
      <p:sp>
        <p:nvSpPr>
          <p:cNvPr id="151558" name="Rectangle 2"/>
          <p:cNvSpPr>
            <a:spLocks noGrp="1" noRot="1" noChangeAspect="1" noChangeArrowheads="1" noTextEdit="1"/>
          </p:cNvSpPr>
          <p:nvPr>
            <p:ph type="sldImg"/>
          </p:nvPr>
        </p:nvSpPr>
        <p:spPr>
          <a:ln/>
        </p:spPr>
      </p:sp>
      <p:sp>
        <p:nvSpPr>
          <p:cNvPr id="151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623658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53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4968F1E-2E02-43C5-9758-A1716284A490}"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53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53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63C07DA-D080-4F64-A758-FC2B5D06C23D}" type="slidenum">
              <a:rPr lang="en-AU" altLang="zh-CN" sz="1300" smtClean="0">
                <a:latin typeface="Times New Roman" panose="02020603050405020304" pitchFamily="18" charset="0"/>
              </a:rPr>
              <a:pPr/>
              <a:t>98</a:t>
            </a:fld>
            <a:endParaRPr lang="en-AU" altLang="zh-CN" sz="1300" smtClean="0">
              <a:latin typeface="Times New Roman" panose="02020603050405020304" pitchFamily="18" charset="0"/>
            </a:endParaRPr>
          </a:p>
        </p:txBody>
      </p:sp>
      <p:sp>
        <p:nvSpPr>
          <p:cNvPr id="153606" name="Rectangle 2"/>
          <p:cNvSpPr>
            <a:spLocks noGrp="1" noRot="1" noChangeAspect="1" noChangeArrowheads="1" noTextEdit="1"/>
          </p:cNvSpPr>
          <p:nvPr>
            <p:ph type="sldImg"/>
          </p:nvPr>
        </p:nvSpPr>
        <p:spPr>
          <a:ln/>
        </p:spPr>
      </p:sp>
      <p:sp>
        <p:nvSpPr>
          <p:cNvPr id="153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668573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55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68F6420-731D-49FD-A944-C522F6C9B5FA}"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55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55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0E6E465-64DF-4E7A-AE76-5E7D4BA320BC}" type="slidenum">
              <a:rPr lang="en-AU" altLang="zh-CN" sz="1300" smtClean="0">
                <a:latin typeface="Times New Roman" panose="02020603050405020304" pitchFamily="18" charset="0"/>
              </a:rPr>
              <a:pPr/>
              <a:t>99</a:t>
            </a:fld>
            <a:endParaRPr lang="en-AU" altLang="zh-CN" sz="1300" smtClean="0">
              <a:latin typeface="Times New Roman" panose="02020603050405020304" pitchFamily="18" charset="0"/>
            </a:endParaRPr>
          </a:p>
        </p:txBody>
      </p:sp>
      <p:sp>
        <p:nvSpPr>
          <p:cNvPr id="155654" name="Rectangle 2"/>
          <p:cNvSpPr>
            <a:spLocks noGrp="1" noRot="1" noChangeAspect="1" noChangeArrowheads="1" noTextEdit="1"/>
          </p:cNvSpPr>
          <p:nvPr>
            <p:ph type="sldImg"/>
          </p:nvPr>
        </p:nvSpPr>
        <p:spPr>
          <a:ln/>
        </p:spPr>
      </p:sp>
      <p:sp>
        <p:nvSpPr>
          <p:cNvPr id="155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517948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88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3BBC005-B2E0-4342-88AD-A2A06641CC2D}"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88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88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8115931-31B8-488F-8F0A-A25F54906549}" type="slidenum">
              <a:rPr lang="en-AU" altLang="zh-CN" sz="1300" smtClean="0">
                <a:latin typeface="Times New Roman" panose="02020603050405020304" pitchFamily="18" charset="0"/>
              </a:rPr>
              <a:pPr/>
              <a:t>101</a:t>
            </a:fld>
            <a:endParaRPr lang="en-AU" altLang="zh-CN" sz="1300" smtClean="0">
              <a:latin typeface="Times New Roman" panose="02020603050405020304" pitchFamily="18" charset="0"/>
            </a:endParaRPr>
          </a:p>
        </p:txBody>
      </p:sp>
      <p:sp>
        <p:nvSpPr>
          <p:cNvPr id="88070" name="Rectangle 2"/>
          <p:cNvSpPr>
            <a:spLocks noGrp="1" noRot="1" noChangeAspect="1" noChangeArrowheads="1" noTextEdit="1"/>
          </p:cNvSpPr>
          <p:nvPr>
            <p:ph type="sldImg"/>
          </p:nvPr>
        </p:nvSpPr>
        <p:spPr>
          <a:ln/>
        </p:spPr>
      </p:sp>
      <p:sp>
        <p:nvSpPr>
          <p:cNvPr id="88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208911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90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A6CABC3-8288-466F-BDDB-761DD319F585}"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90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90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A8A5296-FF30-435E-8B08-6A6AF29E0406}" type="slidenum">
              <a:rPr lang="en-AU" altLang="zh-CN" sz="1300" smtClean="0">
                <a:latin typeface="Times New Roman" panose="02020603050405020304" pitchFamily="18" charset="0"/>
              </a:rPr>
              <a:pPr/>
              <a:t>102</a:t>
            </a:fld>
            <a:endParaRPr lang="en-AU" altLang="zh-CN" sz="1300" smtClean="0">
              <a:latin typeface="Times New Roman" panose="02020603050405020304" pitchFamily="18" charset="0"/>
            </a:endParaRPr>
          </a:p>
        </p:txBody>
      </p:sp>
      <p:sp>
        <p:nvSpPr>
          <p:cNvPr id="90118" name="Rectangle 2"/>
          <p:cNvSpPr>
            <a:spLocks noGrp="1" noRot="1" noChangeAspect="1" noChangeArrowheads="1" noTextEdit="1"/>
          </p:cNvSpPr>
          <p:nvPr>
            <p:ph type="sldImg"/>
          </p:nvPr>
        </p:nvSpPr>
        <p:spPr>
          <a:ln/>
        </p:spPr>
      </p:sp>
      <p:sp>
        <p:nvSpPr>
          <p:cNvPr id="90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B</a:t>
            </a:r>
            <a:r>
              <a:rPr lang="zh-CN" altLang="en-US" smtClean="0"/>
              <a:t>的值放到 </a:t>
            </a:r>
            <a:r>
              <a:rPr lang="en-US" altLang="zh-CN" smtClean="0"/>
              <a:t>x1</a:t>
            </a:r>
            <a:r>
              <a:rPr lang="zh-CN" altLang="en-US" smtClean="0"/>
              <a:t>中</a:t>
            </a:r>
            <a:endParaRPr lang="en-US" altLang="zh-CN" smtClean="0"/>
          </a:p>
          <a:p>
            <a:r>
              <a:rPr lang="en-US" altLang="zh-CN" smtClean="0"/>
              <a:t>E</a:t>
            </a:r>
            <a:r>
              <a:rPr lang="zh-CN" altLang="en-US" smtClean="0"/>
              <a:t>的值放到 </a:t>
            </a:r>
            <a:r>
              <a:rPr lang="en-US" altLang="zh-CN" smtClean="0"/>
              <a:t>x2</a:t>
            </a:r>
            <a:r>
              <a:rPr lang="zh-CN" altLang="en-US" smtClean="0"/>
              <a:t>中</a:t>
            </a:r>
            <a:endParaRPr lang="en-US" altLang="zh-CN" smtClean="0"/>
          </a:p>
          <a:p>
            <a:r>
              <a:rPr lang="en-US" altLang="zh-CN" smtClean="0"/>
              <a:t>x3</a:t>
            </a:r>
            <a:r>
              <a:rPr lang="zh-CN" altLang="en-US" smtClean="0"/>
              <a:t>中放 </a:t>
            </a:r>
            <a:r>
              <a:rPr lang="en-US" altLang="zh-CN" smtClean="0"/>
              <a:t>A</a:t>
            </a:r>
          </a:p>
          <a:p>
            <a:r>
              <a:rPr lang="en-US" altLang="zh-CN" smtClean="0"/>
              <a:t>F</a:t>
            </a:r>
            <a:r>
              <a:rPr lang="zh-CN" altLang="en-US" smtClean="0"/>
              <a:t>的值放到 </a:t>
            </a:r>
            <a:r>
              <a:rPr lang="en-US" altLang="zh-CN" smtClean="0"/>
              <a:t>x4</a:t>
            </a:r>
            <a:r>
              <a:rPr lang="zh-CN" altLang="en-US" smtClean="0"/>
              <a:t>中</a:t>
            </a:r>
            <a:endParaRPr lang="en-US" altLang="zh-CN" smtClean="0"/>
          </a:p>
          <a:p>
            <a:r>
              <a:rPr lang="en-US" altLang="zh-CN" smtClean="0"/>
              <a:t>x5</a:t>
            </a:r>
            <a:r>
              <a:rPr lang="zh-CN" altLang="en-US" smtClean="0"/>
              <a:t>中放 </a:t>
            </a:r>
            <a:r>
              <a:rPr lang="en-US" altLang="zh-CN" smtClean="0"/>
              <a:t>A</a:t>
            </a:r>
          </a:p>
          <a:p>
            <a:endParaRPr lang="en-US" altLang="zh-CN" smtClean="0"/>
          </a:p>
          <a:p>
            <a:r>
              <a:rPr lang="zh-CN" altLang="en-US" smtClean="0"/>
              <a:t>主要是前面的</a:t>
            </a:r>
            <a:r>
              <a:rPr lang="en-US" altLang="zh-CN" smtClean="0"/>
              <a:t>load-use data hazard</a:t>
            </a:r>
          </a:p>
        </p:txBody>
      </p:sp>
    </p:spTree>
    <p:extLst>
      <p:ext uri="{BB962C8B-B14F-4D97-AF65-F5344CB8AC3E}">
        <p14:creationId xmlns:p14="http://schemas.microsoft.com/office/powerpoint/2010/main" val="3248353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61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B52BF34-FC9E-4D57-8199-737DADA92688}"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61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61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9941DB6-ED19-4FDF-848F-642C3C56F668}" type="slidenum">
              <a:rPr lang="en-AU" altLang="zh-CN" sz="1300" smtClean="0">
                <a:latin typeface="Times New Roman" panose="02020603050405020304" pitchFamily="18" charset="0"/>
              </a:rPr>
              <a:pPr/>
              <a:t>104</a:t>
            </a:fld>
            <a:endParaRPr lang="en-AU" altLang="zh-CN" sz="1300" smtClean="0">
              <a:latin typeface="Times New Roman" panose="02020603050405020304" pitchFamily="18" charset="0"/>
            </a:endParaRPr>
          </a:p>
        </p:txBody>
      </p:sp>
      <p:sp>
        <p:nvSpPr>
          <p:cNvPr id="161798" name="Rectangle 2"/>
          <p:cNvSpPr>
            <a:spLocks noGrp="1" noRot="1" noChangeAspect="1" noChangeArrowheads="1" noTextEdit="1"/>
          </p:cNvSpPr>
          <p:nvPr>
            <p:ph type="sldImg"/>
          </p:nvPr>
        </p:nvSpPr>
        <p:spPr>
          <a:ln/>
        </p:spPr>
      </p:sp>
      <p:sp>
        <p:nvSpPr>
          <p:cNvPr id="161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587221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63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EDCC23C-5B11-478B-8E86-41F00BE58B35}"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63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63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3874D8F-2C77-45EE-B3C1-785F483E9934}" type="slidenum">
              <a:rPr lang="en-AU" altLang="zh-CN" sz="1300" smtClean="0">
                <a:latin typeface="Times New Roman" panose="02020603050405020304" pitchFamily="18" charset="0"/>
              </a:rPr>
              <a:pPr/>
              <a:t>105</a:t>
            </a:fld>
            <a:endParaRPr lang="en-AU" altLang="zh-CN" sz="1300" smtClean="0">
              <a:latin typeface="Times New Roman" panose="02020603050405020304" pitchFamily="18" charset="0"/>
            </a:endParaRPr>
          </a:p>
        </p:txBody>
      </p:sp>
      <p:sp>
        <p:nvSpPr>
          <p:cNvPr id="163846" name="Rectangle 2"/>
          <p:cNvSpPr>
            <a:spLocks noGrp="1" noRot="1" noChangeAspect="1" noChangeArrowheads="1" noTextEdit="1"/>
          </p:cNvSpPr>
          <p:nvPr>
            <p:ph type="sldImg"/>
          </p:nvPr>
        </p:nvSpPr>
        <p:spPr>
          <a:ln/>
        </p:spPr>
      </p:sp>
      <p:sp>
        <p:nvSpPr>
          <p:cNvPr id="163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508740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69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6ACC42C-243C-49EF-B558-688ECCC869E3}"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69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69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9F75658-E854-4245-A276-3377001A3B15}" type="slidenum">
              <a:rPr lang="en-AU" altLang="zh-CN" sz="1300" smtClean="0">
                <a:latin typeface="Times New Roman" panose="02020603050405020304" pitchFamily="18" charset="0"/>
              </a:rPr>
              <a:pPr/>
              <a:t>112</a:t>
            </a:fld>
            <a:endParaRPr lang="en-AU" altLang="zh-CN" sz="1300" smtClean="0">
              <a:latin typeface="Times New Roman" panose="02020603050405020304" pitchFamily="18" charset="0"/>
            </a:endParaRPr>
          </a:p>
        </p:txBody>
      </p:sp>
      <p:sp>
        <p:nvSpPr>
          <p:cNvPr id="169990" name="Rectangle 2"/>
          <p:cNvSpPr>
            <a:spLocks noGrp="1" noRot="1" noChangeAspect="1" noChangeArrowheads="1" noTextEdit="1"/>
          </p:cNvSpPr>
          <p:nvPr>
            <p:ph type="sldImg"/>
          </p:nvPr>
        </p:nvSpPr>
        <p:spPr>
          <a:ln/>
        </p:spPr>
      </p:sp>
      <p:sp>
        <p:nvSpPr>
          <p:cNvPr id="169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735811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body" idx="1"/>
          </p:nvPr>
        </p:nvSpPr>
        <p:spPr>
          <a:noFill/>
        </p:spPr>
        <p:txBody>
          <a:bodyPr/>
          <a:lstStyle/>
          <a:p>
            <a:endParaRPr lang="zh-CN" altLang="zh-CN" smtClean="0">
              <a:latin typeface="Arial" pitchFamily="34" charset="0"/>
            </a:endParaRPr>
          </a:p>
        </p:txBody>
      </p:sp>
      <p:sp>
        <p:nvSpPr>
          <p:cNvPr id="154627"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4164827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A49529-EC17-46CA-9C91-60A9E60407D5}"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19E31D-046F-479F-8F9E-549455D88DDD}" type="slidenum">
              <a:rPr lang="en-AU" altLang="zh-CN" sz="1300" smtClean="0">
                <a:latin typeface="Times New Roman" panose="02020603050405020304" pitchFamily="18" charset="0"/>
              </a:rPr>
              <a:pPr/>
              <a:t>113</a:t>
            </a:fld>
            <a:endParaRPr lang="en-AU" altLang="zh-CN" sz="1300" smtClean="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Hazard </a:t>
            </a:r>
            <a:r>
              <a:rPr lang="zh-CN" altLang="en-US" smtClean="0"/>
              <a:t>冒险，竞争</a:t>
            </a:r>
            <a:endParaRPr lang="zh-CN" altLang="zh-CN" smtClean="0"/>
          </a:p>
        </p:txBody>
      </p:sp>
    </p:spTree>
    <p:extLst>
      <p:ext uri="{BB962C8B-B14F-4D97-AF65-F5344CB8AC3E}">
        <p14:creationId xmlns:p14="http://schemas.microsoft.com/office/powerpoint/2010/main" val="2662338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72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9B3875F-8F65-4BD8-B5BF-DD2A71120513}"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72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72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0642329-60A9-42BB-8095-4088B1499C87}" type="slidenum">
              <a:rPr lang="en-AU" altLang="zh-CN" sz="1300" smtClean="0">
                <a:latin typeface="Times New Roman" panose="02020603050405020304" pitchFamily="18" charset="0"/>
              </a:rPr>
              <a:pPr/>
              <a:t>130</a:t>
            </a:fld>
            <a:endParaRPr lang="en-AU" altLang="zh-CN" sz="1300" smtClean="0">
              <a:latin typeface="Times New Roman" panose="02020603050405020304" pitchFamily="18" charset="0"/>
            </a:endParaRPr>
          </a:p>
        </p:txBody>
      </p:sp>
      <p:sp>
        <p:nvSpPr>
          <p:cNvPr id="172038" name="Rectangle 2"/>
          <p:cNvSpPr>
            <a:spLocks noGrp="1" noRot="1" noChangeAspect="1" noChangeArrowheads="1" noTextEdit="1"/>
          </p:cNvSpPr>
          <p:nvPr>
            <p:ph type="sldImg"/>
          </p:nvPr>
        </p:nvSpPr>
        <p:spPr>
          <a:ln/>
        </p:spPr>
      </p:sp>
      <p:sp>
        <p:nvSpPr>
          <p:cNvPr id="172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156332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74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1C97D21-F246-498A-8B94-AFCDCBBACAC2}"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740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740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A2A5073-9257-43B2-9E7B-781342B0E280}" type="slidenum">
              <a:rPr lang="en-AU" altLang="zh-CN" sz="1300" smtClean="0">
                <a:latin typeface="Times New Roman" panose="02020603050405020304" pitchFamily="18" charset="0"/>
              </a:rPr>
              <a:pPr/>
              <a:t>137</a:t>
            </a:fld>
            <a:endParaRPr lang="en-AU" altLang="zh-CN" sz="1300" smtClean="0">
              <a:latin typeface="Times New Roman" panose="02020603050405020304" pitchFamily="18" charset="0"/>
            </a:endParaRPr>
          </a:p>
        </p:txBody>
      </p:sp>
      <p:sp>
        <p:nvSpPr>
          <p:cNvPr id="174086" name="Rectangle 2"/>
          <p:cNvSpPr>
            <a:spLocks noGrp="1" noRot="1" noChangeAspect="1" noChangeArrowheads="1" noTextEdit="1"/>
          </p:cNvSpPr>
          <p:nvPr>
            <p:ph type="sldImg"/>
          </p:nvPr>
        </p:nvSpPr>
        <p:spPr>
          <a:ln/>
        </p:spPr>
      </p:sp>
      <p:sp>
        <p:nvSpPr>
          <p:cNvPr id="1740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032983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0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6E806D2-56B9-4B24-B19F-C6022679423D}"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80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0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3F619E6-FBA7-4ECD-91A5-332E18F83678}" type="slidenum">
              <a:rPr lang="en-AU" altLang="zh-CN" sz="1300" smtClean="0">
                <a:latin typeface="Times New Roman" panose="02020603050405020304" pitchFamily="18" charset="0"/>
              </a:rPr>
              <a:pPr/>
              <a:t>140</a:t>
            </a:fld>
            <a:endParaRPr lang="en-AU" altLang="zh-CN" sz="1300" smtClean="0">
              <a:latin typeface="Times New Roman" panose="02020603050405020304" pitchFamily="18" charset="0"/>
            </a:endParaRPr>
          </a:p>
        </p:txBody>
      </p:sp>
      <p:sp>
        <p:nvSpPr>
          <p:cNvPr id="180230" name="Rectangle 2"/>
          <p:cNvSpPr>
            <a:spLocks noGrp="1" noRot="1" noChangeAspect="1" noChangeArrowheads="1" noTextEdit="1"/>
          </p:cNvSpPr>
          <p:nvPr>
            <p:ph type="sldImg"/>
          </p:nvPr>
        </p:nvSpPr>
        <p:spPr>
          <a:ln/>
        </p:spPr>
      </p:sp>
      <p:sp>
        <p:nvSpPr>
          <p:cNvPr id="180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949903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2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50F0662-04BC-43D8-B101-E10A96CD8E59}"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82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2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A5DCF57-82A3-4B1F-A94B-5F4DD07DF1C7}" type="slidenum">
              <a:rPr lang="en-AU" altLang="zh-CN" sz="1300" smtClean="0">
                <a:latin typeface="Times New Roman" panose="02020603050405020304" pitchFamily="18" charset="0"/>
              </a:rPr>
              <a:pPr/>
              <a:t>141</a:t>
            </a:fld>
            <a:endParaRPr lang="en-AU" altLang="zh-CN" sz="1300" smtClean="0">
              <a:latin typeface="Times New Roman" panose="02020603050405020304" pitchFamily="18" charset="0"/>
            </a:endParaRPr>
          </a:p>
        </p:txBody>
      </p:sp>
      <p:sp>
        <p:nvSpPr>
          <p:cNvPr id="182278" name="Rectangle 2"/>
          <p:cNvSpPr>
            <a:spLocks noGrp="1" noRot="1" noChangeAspect="1" noChangeArrowheads="1" noTextEdit="1"/>
          </p:cNvSpPr>
          <p:nvPr>
            <p:ph type="sldImg"/>
          </p:nvPr>
        </p:nvSpPr>
        <p:spPr>
          <a:ln/>
        </p:spPr>
      </p:sp>
      <p:sp>
        <p:nvSpPr>
          <p:cNvPr id="182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634702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4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F72418A-2F36-42CF-9B0C-D5D08B3D4C6A}"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84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4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B41A03D-15B4-42B6-843D-6C6F7EF1797C}" type="slidenum">
              <a:rPr lang="en-AU" altLang="zh-CN" sz="1300" smtClean="0">
                <a:latin typeface="Times New Roman" panose="02020603050405020304" pitchFamily="18" charset="0"/>
              </a:rPr>
              <a:pPr/>
              <a:t>142</a:t>
            </a:fld>
            <a:endParaRPr lang="en-AU" altLang="zh-CN" sz="1300" smtClean="0">
              <a:latin typeface="Times New Roman" panose="02020603050405020304" pitchFamily="18" charset="0"/>
            </a:endParaRPr>
          </a:p>
        </p:txBody>
      </p:sp>
      <p:sp>
        <p:nvSpPr>
          <p:cNvPr id="184326" name="Rectangle 2"/>
          <p:cNvSpPr>
            <a:spLocks noGrp="1" noRot="1" noChangeAspect="1" noChangeArrowheads="1" noTextEdit="1"/>
          </p:cNvSpPr>
          <p:nvPr>
            <p:ph type="sldImg"/>
          </p:nvPr>
        </p:nvSpPr>
        <p:spPr>
          <a:ln/>
        </p:spPr>
      </p:sp>
      <p:sp>
        <p:nvSpPr>
          <p:cNvPr id="184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565387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00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713EF3F-020D-4F6C-A7BB-7B908533160F}"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00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00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BB53AB-C4A1-4723-BCE2-FC3FA9D04060}" type="slidenum">
              <a:rPr lang="en-AU" altLang="zh-CN" sz="1300" smtClean="0">
                <a:latin typeface="Times New Roman" panose="02020603050405020304" pitchFamily="18" charset="0"/>
              </a:rPr>
              <a:pPr/>
              <a:t>143</a:t>
            </a:fld>
            <a:endParaRPr lang="en-AU" altLang="zh-CN" sz="1300" smtClean="0">
              <a:latin typeface="Times New Roman" panose="02020603050405020304" pitchFamily="18" charset="0"/>
            </a:endParaRPr>
          </a:p>
        </p:txBody>
      </p:sp>
      <p:sp>
        <p:nvSpPr>
          <p:cNvPr id="100358" name="Rectangle 2"/>
          <p:cNvSpPr>
            <a:spLocks noGrp="1" noRot="1" noChangeAspect="1" noChangeArrowheads="1" noTextEdit="1"/>
          </p:cNvSpPr>
          <p:nvPr>
            <p:ph type="sldImg"/>
          </p:nvPr>
        </p:nvSpPr>
        <p:spPr>
          <a:ln/>
        </p:spPr>
      </p:sp>
      <p:sp>
        <p:nvSpPr>
          <p:cNvPr id="100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124733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6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11182EC-0222-47CE-8927-874DD790C26B}"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863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63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FC40C52-6439-41C4-B93E-31B28663FE72}" type="slidenum">
              <a:rPr lang="en-AU" altLang="zh-CN" sz="1300" smtClean="0">
                <a:latin typeface="Times New Roman" panose="02020603050405020304" pitchFamily="18" charset="0"/>
              </a:rPr>
              <a:pPr/>
              <a:t>145</a:t>
            </a:fld>
            <a:endParaRPr lang="en-AU" altLang="zh-CN" sz="1300" smtClean="0">
              <a:latin typeface="Times New Roman" panose="02020603050405020304" pitchFamily="18" charset="0"/>
            </a:endParaRPr>
          </a:p>
        </p:txBody>
      </p:sp>
      <p:sp>
        <p:nvSpPr>
          <p:cNvPr id="186374" name="Rectangle 2"/>
          <p:cNvSpPr>
            <a:spLocks noGrp="1" noRot="1" noChangeAspect="1" noChangeArrowheads="1" noTextEdit="1"/>
          </p:cNvSpPr>
          <p:nvPr>
            <p:ph type="sldImg"/>
          </p:nvPr>
        </p:nvSpPr>
        <p:spPr>
          <a:ln/>
        </p:spPr>
      </p:sp>
      <p:sp>
        <p:nvSpPr>
          <p:cNvPr id="186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313967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84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66B0B7-A632-4370-9D56-12E383F832E7}"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884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8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49DA55F-A7F4-487D-9AA0-74F412E4A06A}" type="slidenum">
              <a:rPr lang="en-AU" altLang="zh-CN" sz="1300" smtClean="0">
                <a:latin typeface="Times New Roman" panose="02020603050405020304" pitchFamily="18" charset="0"/>
              </a:rPr>
              <a:pPr/>
              <a:t>147</a:t>
            </a:fld>
            <a:endParaRPr lang="en-AU" altLang="zh-CN" sz="1300" smtClean="0">
              <a:latin typeface="Times New Roman" panose="02020603050405020304" pitchFamily="18" charset="0"/>
            </a:endParaRPr>
          </a:p>
        </p:txBody>
      </p:sp>
      <p:sp>
        <p:nvSpPr>
          <p:cNvPr id="188422" name="Rectangle 2"/>
          <p:cNvSpPr>
            <a:spLocks noGrp="1" noRot="1" noChangeAspect="1" noChangeArrowheads="1" noTextEdit="1"/>
          </p:cNvSpPr>
          <p:nvPr>
            <p:ph type="sldImg"/>
          </p:nvPr>
        </p:nvSpPr>
        <p:spPr>
          <a:ln/>
        </p:spPr>
      </p:sp>
      <p:sp>
        <p:nvSpPr>
          <p:cNvPr id="188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5486640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904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495643B-A87C-4543-952E-E2159594A426}"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904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904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FAEC05C-F956-4695-A289-51DCDF3C4232}" type="slidenum">
              <a:rPr lang="en-AU" altLang="zh-CN" sz="1300" smtClean="0">
                <a:latin typeface="Times New Roman" panose="02020603050405020304" pitchFamily="18" charset="0"/>
              </a:rPr>
              <a:pPr/>
              <a:t>148</a:t>
            </a:fld>
            <a:endParaRPr lang="en-AU" altLang="zh-CN" sz="1300" smtClean="0">
              <a:latin typeface="Times New Roman" panose="02020603050405020304" pitchFamily="18" charset="0"/>
            </a:endParaRPr>
          </a:p>
        </p:txBody>
      </p:sp>
      <p:sp>
        <p:nvSpPr>
          <p:cNvPr id="190470" name="Rectangle 2"/>
          <p:cNvSpPr>
            <a:spLocks noGrp="1" noRot="1" noChangeAspect="1" noChangeArrowheads="1" noTextEdit="1"/>
          </p:cNvSpPr>
          <p:nvPr>
            <p:ph type="sldImg"/>
          </p:nvPr>
        </p:nvSpPr>
        <p:spPr>
          <a:ln/>
        </p:spPr>
      </p:sp>
      <p:sp>
        <p:nvSpPr>
          <p:cNvPr id="1904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86921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EC1BCD-E9B8-49D2-BA8D-B39AF3227035}" type="slidenum">
              <a:rPr lang="zh-CN" altLang="en-US" smtClean="0"/>
              <a:pPr/>
              <a:t>11</a:t>
            </a:fld>
            <a:endParaRPr lang="zh-CN" altLang="en-US"/>
          </a:p>
        </p:txBody>
      </p:sp>
    </p:spTree>
    <p:extLst>
      <p:ext uri="{BB962C8B-B14F-4D97-AF65-F5344CB8AC3E}">
        <p14:creationId xmlns:p14="http://schemas.microsoft.com/office/powerpoint/2010/main" val="2802122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92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060B484-D0C4-4BB5-92A2-621A1A94994D}"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92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92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6BEE47A-7B68-4FF4-9F53-DDBFDA75C149}" type="slidenum">
              <a:rPr lang="en-AU" altLang="zh-CN" sz="1300" smtClean="0">
                <a:latin typeface="Times New Roman" panose="02020603050405020304" pitchFamily="18" charset="0"/>
              </a:rPr>
              <a:pPr/>
              <a:t>151</a:t>
            </a:fld>
            <a:endParaRPr lang="en-AU" altLang="zh-CN" sz="1300" smtClean="0">
              <a:latin typeface="Times New Roman" panose="02020603050405020304" pitchFamily="18" charset="0"/>
            </a:endParaRPr>
          </a:p>
        </p:txBody>
      </p:sp>
      <p:sp>
        <p:nvSpPr>
          <p:cNvPr id="192518" name="Rectangle 2"/>
          <p:cNvSpPr>
            <a:spLocks noGrp="1" noRot="1" noChangeAspect="1" noChangeArrowheads="1" noTextEdit="1"/>
          </p:cNvSpPr>
          <p:nvPr>
            <p:ph type="sldImg"/>
          </p:nvPr>
        </p:nvSpPr>
        <p:spPr>
          <a:ln/>
        </p:spPr>
      </p:sp>
      <p:sp>
        <p:nvSpPr>
          <p:cNvPr id="192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02427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986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B278C8A-39D1-46DB-9323-2A03E53FBB1A}"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1986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986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292E72-24C5-4FB2-9775-47D30A273403}" type="slidenum">
              <a:rPr lang="en-AU" altLang="zh-CN" sz="1300" smtClean="0">
                <a:latin typeface="Times New Roman" panose="02020603050405020304" pitchFamily="18" charset="0"/>
              </a:rPr>
              <a:pPr/>
              <a:t>153</a:t>
            </a:fld>
            <a:endParaRPr lang="en-AU" altLang="zh-CN" sz="1300" smtClean="0">
              <a:latin typeface="Times New Roman" panose="02020603050405020304" pitchFamily="18" charset="0"/>
            </a:endParaRPr>
          </a:p>
        </p:txBody>
      </p:sp>
      <p:sp>
        <p:nvSpPr>
          <p:cNvPr id="198662" name="Rectangle 2"/>
          <p:cNvSpPr>
            <a:spLocks noGrp="1" noRot="1" noChangeAspect="1" noChangeArrowheads="1" noTextEdit="1"/>
          </p:cNvSpPr>
          <p:nvPr>
            <p:ph type="sldImg"/>
          </p:nvPr>
        </p:nvSpPr>
        <p:spPr>
          <a:ln/>
        </p:spPr>
      </p:sp>
      <p:sp>
        <p:nvSpPr>
          <p:cNvPr id="1986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749633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00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0F19F82-5E54-401A-A474-B8F89DB47D2B}"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00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00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5B63BE8-0BD9-4669-A1EC-56FAC033372A}" type="slidenum">
              <a:rPr lang="en-AU" altLang="zh-CN" sz="1300" smtClean="0">
                <a:latin typeface="Times New Roman" panose="02020603050405020304" pitchFamily="18" charset="0"/>
              </a:rPr>
              <a:pPr/>
              <a:t>154</a:t>
            </a:fld>
            <a:endParaRPr lang="en-AU" altLang="zh-CN" sz="1300" smtClean="0">
              <a:latin typeface="Times New Roman" panose="02020603050405020304" pitchFamily="18" charset="0"/>
            </a:endParaRPr>
          </a:p>
        </p:txBody>
      </p:sp>
      <p:sp>
        <p:nvSpPr>
          <p:cNvPr id="200710" name="Rectangle 2"/>
          <p:cNvSpPr>
            <a:spLocks noGrp="1" noRot="1" noChangeAspect="1" noChangeArrowheads="1" noTextEdit="1"/>
          </p:cNvSpPr>
          <p:nvPr>
            <p:ph type="sldImg"/>
          </p:nvPr>
        </p:nvSpPr>
        <p:spPr>
          <a:ln/>
        </p:spPr>
      </p:sp>
      <p:sp>
        <p:nvSpPr>
          <p:cNvPr id="200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1211449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02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2CCC847-18A4-49BE-B651-6AD0B644053C}"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027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02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DDD3958-DCFD-489C-8FBD-2097F2B73C5E}" type="slidenum">
              <a:rPr lang="en-AU" altLang="zh-CN" sz="1300" smtClean="0">
                <a:latin typeface="Times New Roman" panose="02020603050405020304" pitchFamily="18" charset="0"/>
              </a:rPr>
              <a:pPr/>
              <a:t>155</a:t>
            </a:fld>
            <a:endParaRPr lang="en-AU" altLang="zh-CN" sz="1300" smtClean="0">
              <a:latin typeface="Times New Roman" panose="02020603050405020304" pitchFamily="18" charset="0"/>
            </a:endParaRPr>
          </a:p>
        </p:txBody>
      </p:sp>
      <p:sp>
        <p:nvSpPr>
          <p:cNvPr id="202758" name="Rectangle 2"/>
          <p:cNvSpPr>
            <a:spLocks noGrp="1" noRot="1" noChangeAspect="1" noChangeArrowheads="1" noTextEdit="1"/>
          </p:cNvSpPr>
          <p:nvPr>
            <p:ph type="sldImg"/>
          </p:nvPr>
        </p:nvSpPr>
        <p:spPr>
          <a:ln/>
        </p:spPr>
      </p:sp>
      <p:sp>
        <p:nvSpPr>
          <p:cNvPr id="202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792036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048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0C6A639-FA7F-43F7-81B6-AE8E6D2B5DCB}"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048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048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848550D-BF2A-465E-9134-9380BB5EC42E}" type="slidenum">
              <a:rPr lang="en-AU" altLang="zh-CN" sz="1300" smtClean="0">
                <a:latin typeface="Times New Roman" panose="02020603050405020304" pitchFamily="18" charset="0"/>
              </a:rPr>
              <a:pPr/>
              <a:t>156</a:t>
            </a:fld>
            <a:endParaRPr lang="en-AU" altLang="zh-CN" sz="1300" smtClean="0">
              <a:latin typeface="Times New Roman" panose="02020603050405020304" pitchFamily="18" charset="0"/>
            </a:endParaRPr>
          </a:p>
        </p:txBody>
      </p:sp>
      <p:sp>
        <p:nvSpPr>
          <p:cNvPr id="204806" name="Rectangle 2"/>
          <p:cNvSpPr>
            <a:spLocks noGrp="1" noRot="1" noChangeAspect="1" noChangeArrowheads="1" noTextEdit="1"/>
          </p:cNvSpPr>
          <p:nvPr>
            <p:ph type="sldImg"/>
          </p:nvPr>
        </p:nvSpPr>
        <p:spPr>
          <a:ln/>
        </p:spPr>
      </p:sp>
      <p:sp>
        <p:nvSpPr>
          <p:cNvPr id="2048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077812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068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5D8E30E-E376-44F0-95C1-30C3DFA6FD93}"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068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068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C941E35-482E-44D8-B99E-2BF8CD77678E}" type="slidenum">
              <a:rPr lang="en-AU" altLang="zh-CN" sz="1300" smtClean="0">
                <a:latin typeface="Times New Roman" panose="02020603050405020304" pitchFamily="18" charset="0"/>
              </a:rPr>
              <a:pPr/>
              <a:t>157</a:t>
            </a:fld>
            <a:endParaRPr lang="en-AU" altLang="zh-CN" sz="1300" smtClean="0">
              <a:latin typeface="Times New Roman" panose="02020603050405020304" pitchFamily="18" charset="0"/>
            </a:endParaRPr>
          </a:p>
        </p:txBody>
      </p:sp>
      <p:sp>
        <p:nvSpPr>
          <p:cNvPr id="206854" name="Rectangle 2"/>
          <p:cNvSpPr>
            <a:spLocks noGrp="1" noRot="1" noChangeAspect="1" noChangeArrowheads="1" noTextEdit="1"/>
          </p:cNvSpPr>
          <p:nvPr>
            <p:ph type="sldImg"/>
          </p:nvPr>
        </p:nvSpPr>
        <p:spPr>
          <a:ln/>
        </p:spPr>
      </p:sp>
      <p:sp>
        <p:nvSpPr>
          <p:cNvPr id="2068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Clobber </a:t>
            </a:r>
            <a:r>
              <a:rPr lang="zh-CN" altLang="en-US" smtClean="0"/>
              <a:t>重复打击，重复出错</a:t>
            </a:r>
            <a:endParaRPr lang="zh-CN" altLang="zh-CN" smtClean="0"/>
          </a:p>
        </p:txBody>
      </p:sp>
    </p:spTree>
    <p:extLst>
      <p:ext uri="{BB962C8B-B14F-4D97-AF65-F5344CB8AC3E}">
        <p14:creationId xmlns:p14="http://schemas.microsoft.com/office/powerpoint/2010/main" val="4201981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09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A440CC9-2F62-49DE-AB3B-2F6AD877A2A4}"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109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09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08E5CA9-467C-4F43-843C-EEEDEC116664}" type="slidenum">
              <a:rPr lang="en-AU" altLang="zh-CN" sz="1300" smtClean="0">
                <a:latin typeface="Times New Roman" panose="02020603050405020304" pitchFamily="18" charset="0"/>
              </a:rPr>
              <a:pPr/>
              <a:t>159</a:t>
            </a:fld>
            <a:endParaRPr lang="en-AU" altLang="zh-CN" sz="1300" smtClean="0">
              <a:latin typeface="Times New Roman" panose="02020603050405020304" pitchFamily="18" charset="0"/>
            </a:endParaRPr>
          </a:p>
        </p:txBody>
      </p:sp>
      <p:sp>
        <p:nvSpPr>
          <p:cNvPr id="210950" name="Rectangle 2"/>
          <p:cNvSpPr>
            <a:spLocks noGrp="1" noRot="1" noChangeAspect="1" noChangeArrowheads="1" noTextEdit="1"/>
          </p:cNvSpPr>
          <p:nvPr>
            <p:ph type="sldImg"/>
          </p:nvPr>
        </p:nvSpPr>
        <p:spPr>
          <a:ln/>
        </p:spPr>
      </p:sp>
      <p:sp>
        <p:nvSpPr>
          <p:cNvPr id="2109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3655546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29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63D7963-7B2C-44F3-A0D9-2CE9B176FBC8}"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129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29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E4BAD1F-81EB-438A-865F-469A196E2AC5}" type="slidenum">
              <a:rPr lang="en-AU" altLang="zh-CN" sz="1300" smtClean="0">
                <a:latin typeface="Times New Roman" panose="02020603050405020304" pitchFamily="18" charset="0"/>
              </a:rPr>
              <a:pPr/>
              <a:t>160</a:t>
            </a:fld>
            <a:endParaRPr lang="en-AU" altLang="zh-CN" sz="1300" smtClean="0">
              <a:latin typeface="Times New Roman" panose="02020603050405020304" pitchFamily="18" charset="0"/>
            </a:endParaRPr>
          </a:p>
        </p:txBody>
      </p:sp>
      <p:sp>
        <p:nvSpPr>
          <p:cNvPr id="212998" name="Rectangle 2"/>
          <p:cNvSpPr>
            <a:spLocks noGrp="1" noRot="1" noChangeAspect="1" noChangeArrowheads="1" noTextEdit="1"/>
          </p:cNvSpPr>
          <p:nvPr>
            <p:ph type="sldImg"/>
          </p:nvPr>
        </p:nvSpPr>
        <p:spPr>
          <a:ln/>
        </p:spPr>
      </p:sp>
      <p:sp>
        <p:nvSpPr>
          <p:cNvPr id="2129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Precise exceptions  </a:t>
            </a:r>
            <a:r>
              <a:rPr lang="zh-CN" altLang="en-US" smtClean="0"/>
              <a:t>课本</a:t>
            </a:r>
            <a:r>
              <a:rPr lang="en-US" altLang="zh-CN" smtClean="0"/>
              <a:t>321</a:t>
            </a:r>
            <a:r>
              <a:rPr lang="zh-CN" altLang="en-US" smtClean="0"/>
              <a:t>页</a:t>
            </a:r>
            <a:endParaRPr lang="zh-CN" altLang="zh-CN" smtClean="0"/>
          </a:p>
        </p:txBody>
      </p:sp>
    </p:spTree>
    <p:extLst>
      <p:ext uri="{BB962C8B-B14F-4D97-AF65-F5344CB8AC3E}">
        <p14:creationId xmlns:p14="http://schemas.microsoft.com/office/powerpoint/2010/main" val="9293407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50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AE0F364-E47E-44D6-BB6D-A61773F8C944}"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150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50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9062CD2-8CBF-4EE3-89E2-632549770F12}" type="slidenum">
              <a:rPr lang="en-AU" altLang="zh-CN" sz="1300" smtClean="0">
                <a:latin typeface="Times New Roman" panose="02020603050405020304" pitchFamily="18" charset="0"/>
              </a:rPr>
              <a:pPr/>
              <a:t>161</a:t>
            </a:fld>
            <a:endParaRPr lang="en-AU" altLang="zh-CN" sz="1300" smtClean="0">
              <a:latin typeface="Times New Roman" panose="02020603050405020304" pitchFamily="18" charset="0"/>
            </a:endParaRPr>
          </a:p>
        </p:txBody>
      </p:sp>
      <p:sp>
        <p:nvSpPr>
          <p:cNvPr id="215046" name="Rectangle 2"/>
          <p:cNvSpPr>
            <a:spLocks noGrp="1" noRot="1" noChangeAspect="1" noChangeArrowheads="1" noTextEdit="1"/>
          </p:cNvSpPr>
          <p:nvPr>
            <p:ph type="sldImg"/>
          </p:nvPr>
        </p:nvSpPr>
        <p:spPr>
          <a:ln/>
        </p:spPr>
      </p:sp>
      <p:sp>
        <p:nvSpPr>
          <p:cNvPr id="2150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451404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7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A10DDFF-7B32-4EDE-88A5-1EF6D4D7EFC8}"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17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7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6C7DF9B-5219-4B70-A57B-28E83CEAAD08}" type="slidenum">
              <a:rPr lang="en-AU" altLang="zh-CN" sz="1300" smtClean="0">
                <a:latin typeface="Times New Roman" panose="02020603050405020304" pitchFamily="18" charset="0"/>
              </a:rPr>
              <a:pPr/>
              <a:t>162</a:t>
            </a:fld>
            <a:endParaRPr lang="en-AU" altLang="zh-CN" sz="1300" smtClean="0">
              <a:latin typeface="Times New Roman" panose="02020603050405020304" pitchFamily="18" charset="0"/>
            </a:endParaRPr>
          </a:p>
        </p:txBody>
      </p:sp>
      <p:sp>
        <p:nvSpPr>
          <p:cNvPr id="217094" name="Rectangle 2"/>
          <p:cNvSpPr>
            <a:spLocks noGrp="1" noRot="1" noChangeAspect="1" noChangeArrowheads="1" noTextEdit="1"/>
          </p:cNvSpPr>
          <p:nvPr>
            <p:ph type="sldImg"/>
          </p:nvPr>
        </p:nvSpPr>
        <p:spPr>
          <a:ln/>
        </p:spPr>
      </p:sp>
      <p:sp>
        <p:nvSpPr>
          <p:cNvPr id="217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97894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body" idx="1"/>
          </p:nvPr>
        </p:nvSpPr>
        <p:spPr>
          <a:noFill/>
        </p:spPr>
        <p:txBody>
          <a:bodyPr/>
          <a:lstStyle/>
          <a:p>
            <a:endParaRPr lang="zh-CN" altLang="zh-CN" smtClean="0">
              <a:latin typeface="Arial" pitchFamily="34" charset="0"/>
            </a:endParaRPr>
          </a:p>
        </p:txBody>
      </p:sp>
      <p:sp>
        <p:nvSpPr>
          <p:cNvPr id="165891"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2963917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91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5B01CF5-677C-4F74-BE0F-130D12AC93ED}"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191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91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0A34CDB-3418-4DFD-B5C6-4C8B512F5559}" type="slidenum">
              <a:rPr lang="en-AU" altLang="zh-CN" sz="1300" smtClean="0">
                <a:latin typeface="Times New Roman" panose="02020603050405020304" pitchFamily="18" charset="0"/>
              </a:rPr>
              <a:pPr/>
              <a:t>163</a:t>
            </a:fld>
            <a:endParaRPr lang="en-AU" altLang="zh-CN" sz="1300" smtClean="0">
              <a:latin typeface="Times New Roman" panose="02020603050405020304" pitchFamily="18" charset="0"/>
            </a:endParaRPr>
          </a:p>
        </p:txBody>
      </p:sp>
      <p:sp>
        <p:nvSpPr>
          <p:cNvPr id="219142" name="Rectangle 2"/>
          <p:cNvSpPr>
            <a:spLocks noGrp="1" noRot="1" noChangeAspect="1" noChangeArrowheads="1" noTextEdit="1"/>
          </p:cNvSpPr>
          <p:nvPr>
            <p:ph type="sldImg"/>
          </p:nvPr>
        </p:nvSpPr>
        <p:spPr>
          <a:ln/>
        </p:spPr>
      </p:sp>
      <p:sp>
        <p:nvSpPr>
          <p:cNvPr id="2191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1945114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1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3FC5295-B65D-46F6-902F-774174F5D700}"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21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1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BA59E14-34D3-46DF-BC83-5476E0039E6B}" type="slidenum">
              <a:rPr lang="en-AU" altLang="zh-CN" sz="1300" smtClean="0">
                <a:latin typeface="Times New Roman" panose="02020603050405020304" pitchFamily="18" charset="0"/>
              </a:rPr>
              <a:pPr/>
              <a:t>164</a:t>
            </a:fld>
            <a:endParaRPr lang="en-AU" altLang="zh-CN" sz="1300" smtClean="0">
              <a:latin typeface="Times New Roman" panose="02020603050405020304" pitchFamily="18" charset="0"/>
            </a:endParaRPr>
          </a:p>
        </p:txBody>
      </p:sp>
      <p:sp>
        <p:nvSpPr>
          <p:cNvPr id="221190" name="Rectangle 2"/>
          <p:cNvSpPr>
            <a:spLocks noGrp="1" noRot="1" noChangeAspect="1" noChangeArrowheads="1" noTextEdit="1"/>
          </p:cNvSpPr>
          <p:nvPr>
            <p:ph type="sldImg"/>
          </p:nvPr>
        </p:nvSpPr>
        <p:spPr>
          <a:ln/>
        </p:spPr>
      </p:sp>
      <p:sp>
        <p:nvSpPr>
          <p:cNvPr id="221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Speculation </a:t>
            </a:r>
            <a:r>
              <a:rPr lang="zh-CN" altLang="en-US" smtClean="0"/>
              <a:t>是和乱序执行 直接相关的</a:t>
            </a:r>
            <a:endParaRPr lang="en-US" altLang="zh-CN" smtClean="0"/>
          </a:p>
          <a:p>
            <a:endParaRPr lang="en-US" altLang="zh-CN" smtClean="0"/>
          </a:p>
          <a:p>
            <a:r>
              <a:rPr lang="zh-CN" altLang="en-US" smtClean="0"/>
              <a:t>静态时候也可以做 </a:t>
            </a:r>
            <a:r>
              <a:rPr lang="en-US" altLang="zh-CN" smtClean="0"/>
              <a:t>speculation</a:t>
            </a:r>
            <a:endParaRPr lang="zh-CN" altLang="zh-CN" smtClean="0"/>
          </a:p>
        </p:txBody>
      </p:sp>
    </p:spTree>
    <p:extLst>
      <p:ext uri="{BB962C8B-B14F-4D97-AF65-F5344CB8AC3E}">
        <p14:creationId xmlns:p14="http://schemas.microsoft.com/office/powerpoint/2010/main" val="39930200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32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895D37F-93B7-4E45-9E04-903CC9E268C3}"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232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32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8EC1FF6-6D33-4D2C-9CE8-EFBB8E6C5248}" type="slidenum">
              <a:rPr lang="en-AU" altLang="zh-CN" sz="1300" smtClean="0">
                <a:latin typeface="Times New Roman" panose="02020603050405020304" pitchFamily="18" charset="0"/>
              </a:rPr>
              <a:pPr/>
              <a:t>165</a:t>
            </a:fld>
            <a:endParaRPr lang="en-AU" altLang="zh-CN" sz="1300" smtClean="0">
              <a:latin typeface="Times New Roman" panose="02020603050405020304" pitchFamily="18" charset="0"/>
            </a:endParaRPr>
          </a:p>
        </p:txBody>
      </p:sp>
      <p:sp>
        <p:nvSpPr>
          <p:cNvPr id="223238" name="Rectangle 2"/>
          <p:cNvSpPr>
            <a:spLocks noGrp="1" noRot="1" noChangeAspect="1" noChangeArrowheads="1" noTextEdit="1"/>
          </p:cNvSpPr>
          <p:nvPr>
            <p:ph type="sldImg"/>
          </p:nvPr>
        </p:nvSpPr>
        <p:spPr>
          <a:ln/>
        </p:spPr>
      </p:sp>
      <p:sp>
        <p:nvSpPr>
          <p:cNvPr id="2232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3449379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52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90939EC-8840-45B0-AA76-6B6B038B3C61}"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252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52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90AF7A0-292B-4299-81EE-D66F46002FD4}" type="slidenum">
              <a:rPr lang="en-AU" altLang="zh-CN" sz="1300" smtClean="0">
                <a:latin typeface="Times New Roman" panose="02020603050405020304" pitchFamily="18" charset="0"/>
              </a:rPr>
              <a:pPr/>
              <a:t>166</a:t>
            </a:fld>
            <a:endParaRPr lang="en-AU" altLang="zh-CN" sz="1300" smtClean="0">
              <a:latin typeface="Times New Roman" panose="02020603050405020304" pitchFamily="18" charset="0"/>
            </a:endParaRPr>
          </a:p>
        </p:txBody>
      </p:sp>
      <p:sp>
        <p:nvSpPr>
          <p:cNvPr id="225286" name="Rectangle 2"/>
          <p:cNvSpPr>
            <a:spLocks noGrp="1" noRot="1" noChangeAspect="1" noChangeArrowheads="1" noTextEdit="1"/>
          </p:cNvSpPr>
          <p:nvPr>
            <p:ph type="sldImg"/>
          </p:nvPr>
        </p:nvSpPr>
        <p:spPr>
          <a:ln/>
        </p:spPr>
      </p:sp>
      <p:sp>
        <p:nvSpPr>
          <p:cNvPr id="2252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5155127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73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E07B01E-6A8A-42D5-80F6-333DC72C18D6}"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273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73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AC00278-3A34-4C29-8484-3B0B21E76052}" type="slidenum">
              <a:rPr lang="en-AU" altLang="zh-CN" sz="1300" smtClean="0">
                <a:latin typeface="Times New Roman" panose="02020603050405020304" pitchFamily="18" charset="0"/>
              </a:rPr>
              <a:pPr/>
              <a:t>167</a:t>
            </a:fld>
            <a:endParaRPr lang="en-AU" altLang="zh-CN" sz="1300" smtClean="0">
              <a:latin typeface="Times New Roman" panose="02020603050405020304" pitchFamily="18" charset="0"/>
            </a:endParaRPr>
          </a:p>
        </p:txBody>
      </p:sp>
      <p:sp>
        <p:nvSpPr>
          <p:cNvPr id="227334" name="Rectangle 2"/>
          <p:cNvSpPr>
            <a:spLocks noGrp="1" noRot="1" noChangeAspect="1" noChangeArrowheads="1" noTextEdit="1"/>
          </p:cNvSpPr>
          <p:nvPr>
            <p:ph type="sldImg"/>
          </p:nvPr>
        </p:nvSpPr>
        <p:spPr>
          <a:ln/>
        </p:spPr>
      </p:sp>
      <p:sp>
        <p:nvSpPr>
          <p:cNvPr id="2273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5918340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93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2DABB1-1BC2-4135-BE7F-A8D318D2A683}"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293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93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6736F9F-A311-44F5-81FB-10943A7B4F0A}" type="slidenum">
              <a:rPr lang="en-AU" altLang="zh-CN" sz="1300" smtClean="0">
                <a:latin typeface="Times New Roman" panose="02020603050405020304" pitchFamily="18" charset="0"/>
              </a:rPr>
              <a:pPr/>
              <a:t>168</a:t>
            </a:fld>
            <a:endParaRPr lang="en-AU" altLang="zh-CN" sz="1300" smtClean="0">
              <a:latin typeface="Times New Roman" panose="02020603050405020304" pitchFamily="18" charset="0"/>
            </a:endParaRPr>
          </a:p>
        </p:txBody>
      </p:sp>
      <p:sp>
        <p:nvSpPr>
          <p:cNvPr id="229382" name="Rectangle 2"/>
          <p:cNvSpPr>
            <a:spLocks noGrp="1" noRot="1" noChangeAspect="1" noChangeArrowheads="1" noTextEdit="1"/>
          </p:cNvSpPr>
          <p:nvPr>
            <p:ph type="sldImg"/>
          </p:nvPr>
        </p:nvSpPr>
        <p:spPr>
          <a:ln/>
        </p:spPr>
      </p:sp>
      <p:sp>
        <p:nvSpPr>
          <p:cNvPr id="229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5884561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14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8076A6B-4A43-4BD3-870F-DD4634545F3B}"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314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14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5F38F87-5B18-491F-850B-6425A396DF2C}" type="slidenum">
              <a:rPr lang="en-AU" altLang="zh-CN" sz="1300" smtClean="0">
                <a:latin typeface="Times New Roman" panose="02020603050405020304" pitchFamily="18" charset="0"/>
              </a:rPr>
              <a:pPr/>
              <a:t>169</a:t>
            </a:fld>
            <a:endParaRPr lang="en-AU" altLang="zh-CN" sz="1300" smtClean="0">
              <a:latin typeface="Times New Roman" panose="02020603050405020304" pitchFamily="18" charset="0"/>
            </a:endParaRPr>
          </a:p>
        </p:txBody>
      </p:sp>
      <p:sp>
        <p:nvSpPr>
          <p:cNvPr id="231430" name="Rectangle 2"/>
          <p:cNvSpPr>
            <a:spLocks noGrp="1" noRot="1" noChangeAspect="1" noChangeArrowheads="1" noTextEdit="1"/>
          </p:cNvSpPr>
          <p:nvPr>
            <p:ph type="sldImg"/>
          </p:nvPr>
        </p:nvSpPr>
        <p:spPr>
          <a:ln/>
        </p:spPr>
      </p:sp>
      <p:sp>
        <p:nvSpPr>
          <p:cNvPr id="2314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9574694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34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7B47BA9-B1C9-4F2F-B746-E3A6F6E6FA08}"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334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34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BEE77EA-A86B-44F7-9251-6D32B3455827}" type="slidenum">
              <a:rPr lang="en-AU" altLang="zh-CN" sz="1300" smtClean="0">
                <a:latin typeface="Times New Roman" panose="02020603050405020304" pitchFamily="18" charset="0"/>
              </a:rPr>
              <a:pPr/>
              <a:t>170</a:t>
            </a:fld>
            <a:endParaRPr lang="en-AU" altLang="zh-CN" sz="1300" smtClean="0">
              <a:latin typeface="Times New Roman" panose="02020603050405020304" pitchFamily="18" charset="0"/>
            </a:endParaRPr>
          </a:p>
        </p:txBody>
      </p:sp>
      <p:sp>
        <p:nvSpPr>
          <p:cNvPr id="233478" name="Rectangle 2"/>
          <p:cNvSpPr>
            <a:spLocks noGrp="1" noRot="1" noChangeAspect="1" noChangeArrowheads="1" noTextEdit="1"/>
          </p:cNvSpPr>
          <p:nvPr>
            <p:ph type="sldImg"/>
          </p:nvPr>
        </p:nvSpPr>
        <p:spPr>
          <a:ln/>
        </p:spPr>
      </p:sp>
      <p:sp>
        <p:nvSpPr>
          <p:cNvPr id="233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2016448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55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F2B3708-87F3-486B-AF05-C676E2743D0E}"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355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55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8E70154-426C-414E-ABFE-531792210177}" type="slidenum">
              <a:rPr lang="en-AU" altLang="zh-CN" sz="1300" smtClean="0">
                <a:latin typeface="Times New Roman" panose="02020603050405020304" pitchFamily="18" charset="0"/>
              </a:rPr>
              <a:pPr/>
              <a:t>171</a:t>
            </a:fld>
            <a:endParaRPr lang="en-AU" altLang="zh-CN" sz="1300" smtClean="0">
              <a:latin typeface="Times New Roman" panose="02020603050405020304" pitchFamily="18" charset="0"/>
            </a:endParaRPr>
          </a:p>
        </p:txBody>
      </p:sp>
      <p:sp>
        <p:nvSpPr>
          <p:cNvPr id="235526" name="Rectangle 2"/>
          <p:cNvSpPr>
            <a:spLocks noGrp="1" noRot="1" noChangeAspect="1" noChangeArrowheads="1" noTextEdit="1"/>
          </p:cNvSpPr>
          <p:nvPr>
            <p:ph type="sldImg"/>
          </p:nvPr>
        </p:nvSpPr>
        <p:spPr>
          <a:ln/>
        </p:spPr>
      </p:sp>
      <p:sp>
        <p:nvSpPr>
          <p:cNvPr id="235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388399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75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A672ED-5D70-44A2-AF7E-E6048CB3C5F4}"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375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7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D5B55E6-740C-4184-B8F7-757093C536AB}" type="slidenum">
              <a:rPr lang="en-AU" altLang="zh-CN" sz="1300" smtClean="0">
                <a:latin typeface="Times New Roman" panose="02020603050405020304" pitchFamily="18" charset="0"/>
              </a:rPr>
              <a:pPr/>
              <a:t>172</a:t>
            </a:fld>
            <a:endParaRPr lang="en-AU" altLang="zh-CN" sz="1300" smtClean="0">
              <a:latin typeface="Times New Roman" panose="02020603050405020304" pitchFamily="18" charset="0"/>
            </a:endParaRPr>
          </a:p>
        </p:txBody>
      </p:sp>
      <p:sp>
        <p:nvSpPr>
          <p:cNvPr id="237574" name="Rectangle 2"/>
          <p:cNvSpPr>
            <a:spLocks noGrp="1" noRot="1" noChangeAspect="1" noChangeArrowheads="1" noTextEdit="1"/>
          </p:cNvSpPr>
          <p:nvPr>
            <p:ph type="sldImg"/>
          </p:nvPr>
        </p:nvSpPr>
        <p:spPr>
          <a:ln/>
        </p:spPr>
      </p:sp>
      <p:sp>
        <p:nvSpPr>
          <p:cNvPr id="237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45310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634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656C05D-A7BF-422B-9B96-D18D5074C03F}"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634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634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BD54355-70AF-4353-8878-E835762B6A54}" type="slidenum">
              <a:rPr lang="en-AU" altLang="zh-CN" sz="1300" smtClean="0">
                <a:latin typeface="Times New Roman" panose="02020603050405020304" pitchFamily="18" charset="0"/>
              </a:rPr>
              <a:pPr/>
              <a:t>20</a:t>
            </a:fld>
            <a:endParaRPr lang="en-AU" altLang="zh-CN" sz="1300" smtClean="0">
              <a:latin typeface="Times New Roman" panose="02020603050405020304" pitchFamily="18" charset="0"/>
            </a:endParaRPr>
          </a:p>
        </p:txBody>
      </p:sp>
      <p:sp>
        <p:nvSpPr>
          <p:cNvPr id="63494" name="Rectangle 2"/>
          <p:cNvSpPr>
            <a:spLocks noGrp="1" noRot="1" noChangeAspect="1" noChangeArrowheads="1" noTextEdit="1"/>
          </p:cNvSpPr>
          <p:nvPr>
            <p:ph type="sldImg"/>
          </p:nvPr>
        </p:nvSpPr>
        <p:spPr>
          <a:ln/>
        </p:spPr>
      </p:sp>
      <p:sp>
        <p:nvSpPr>
          <p:cNvPr id="634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每个</a:t>
            </a:r>
            <a:r>
              <a:rPr lang="en-US" altLang="zh-CN" smtClean="0"/>
              <a:t>30</a:t>
            </a:r>
            <a:r>
              <a:rPr lang="zh-CN" altLang="en-US" smtClean="0"/>
              <a:t>分钟</a:t>
            </a:r>
            <a:endParaRPr lang="zh-CN" altLang="zh-CN" smtClean="0"/>
          </a:p>
        </p:txBody>
      </p:sp>
    </p:spTree>
    <p:extLst>
      <p:ext uri="{BB962C8B-B14F-4D97-AF65-F5344CB8AC3E}">
        <p14:creationId xmlns:p14="http://schemas.microsoft.com/office/powerpoint/2010/main" val="30239693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9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DD66AD3-BC65-4B9A-8E26-C87F9A9E1BB6}"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39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9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A7B8241-4D56-48DC-850B-216388749404}" type="slidenum">
              <a:rPr lang="en-AU" altLang="zh-CN" sz="1300" smtClean="0">
                <a:latin typeface="Times New Roman" panose="02020603050405020304" pitchFamily="18" charset="0"/>
              </a:rPr>
              <a:pPr/>
              <a:t>173</a:t>
            </a:fld>
            <a:endParaRPr lang="en-AU" altLang="zh-CN" sz="1300" smtClean="0">
              <a:latin typeface="Times New Roman" panose="02020603050405020304" pitchFamily="18" charset="0"/>
            </a:endParaRPr>
          </a:p>
        </p:txBody>
      </p:sp>
      <p:sp>
        <p:nvSpPr>
          <p:cNvPr id="239622" name="Rectangle 2"/>
          <p:cNvSpPr>
            <a:spLocks noGrp="1" noRot="1" noChangeAspect="1" noChangeArrowheads="1" noTextEdit="1"/>
          </p:cNvSpPr>
          <p:nvPr>
            <p:ph type="sldImg"/>
          </p:nvPr>
        </p:nvSpPr>
        <p:spPr>
          <a:ln/>
        </p:spPr>
      </p:sp>
      <p:sp>
        <p:nvSpPr>
          <p:cNvPr id="239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t>Loop unfolding</a:t>
            </a:r>
          </a:p>
          <a:p>
            <a:endParaRPr lang="en-US" altLang="zh-CN" smtClean="0"/>
          </a:p>
          <a:p>
            <a:r>
              <a:rPr lang="zh-CN" altLang="en-US" smtClean="0"/>
              <a:t>寄存器重命名技术在乱序执行流水线中有两个作用。一是消除指令之间的寄存器读后写相关（</a:t>
            </a:r>
            <a:r>
              <a:rPr lang="en-US" altLang="zh-CN" smtClean="0"/>
              <a:t>WAR</a:t>
            </a:r>
            <a:r>
              <a:rPr lang="zh-CN" altLang="en-US" smtClean="0"/>
              <a:t>），和写后写相关（</a:t>
            </a:r>
            <a:r>
              <a:rPr lang="en-US" altLang="zh-CN" smtClean="0"/>
              <a:t>WAW</a:t>
            </a:r>
            <a:r>
              <a:rPr lang="zh-CN" altLang="en-US" smtClean="0"/>
              <a:t>）；二是当指令执行发生例外或转移指令猜测错误而取消后面的指令时可以保证现场的精确。寄存器重命名的思路很简单：就是当一条指令写一个结果寄存器时不直接写到这个结果寄存器，而是先写到一个中间寄存器过渡一下，当这条指令提交的时候再写到结果寄存器中。</a:t>
            </a:r>
            <a:endParaRPr lang="en-US" altLang="zh-CN" smtClean="0"/>
          </a:p>
          <a:p>
            <a:endParaRPr lang="en-US" altLang="zh-CN" smtClean="0"/>
          </a:p>
          <a:p>
            <a:endParaRPr lang="en-US" altLang="zh-CN" smtClean="0"/>
          </a:p>
          <a:p>
            <a:r>
              <a:rPr lang="en-US" altLang="zh-CN" b="1" smtClean="0"/>
              <a:t>Anti Dependence</a:t>
            </a:r>
            <a:r>
              <a:rPr lang="en-US" altLang="zh-CN" smtClean="0"/>
              <a:t>[</a:t>
            </a:r>
            <a:r>
              <a:rPr lang="en-US" altLang="zh-CN" smtClean="0">
                <a:hlinkClick r:id="rId3" tooltip="Edit section: Anti Dependence"/>
              </a:rPr>
              <a:t>edit</a:t>
            </a:r>
            <a:r>
              <a:rPr lang="en-US" altLang="zh-CN" smtClean="0"/>
              <a:t>]</a:t>
            </a:r>
            <a:endParaRPr lang="en-US" altLang="zh-CN" b="1" smtClean="0"/>
          </a:p>
          <a:p>
            <a:r>
              <a:rPr lang="en-US" altLang="zh-CN" smtClean="0"/>
              <a:t>An </a:t>
            </a:r>
            <a:r>
              <a:rPr lang="en-US" altLang="zh-CN" b="1" smtClean="0">
                <a:hlinkClick r:id="rId4" tooltip="Dependence analysis"/>
              </a:rPr>
              <a:t>anti dependence</a:t>
            </a:r>
            <a:r>
              <a:rPr lang="en-US" altLang="zh-CN" smtClean="0"/>
              <a:t> occurs when a location in memory is read before that same location is written to.</a:t>
            </a:r>
            <a:r>
              <a:rPr lang="en-US" altLang="zh-CN" baseline="30000" smtClean="0">
                <a:hlinkClick r:id="rId5"/>
              </a:rPr>
              <a:t>[1]</a:t>
            </a:r>
            <a:r>
              <a:rPr lang="en-US" altLang="zh-CN" baseline="30000" smtClean="0">
                <a:hlinkClick r:id="rId6"/>
              </a:rPr>
              <a:t>[2]</a:t>
            </a:r>
            <a:r>
              <a:rPr lang="en-US" altLang="zh-CN" baseline="30000" smtClean="0">
                <a:hlinkClick r:id="rId7"/>
              </a:rPr>
              <a:t>[3]</a:t>
            </a:r>
            <a:r>
              <a:rPr lang="en-US" altLang="zh-CN" smtClean="0"/>
              <a:t> This introduces </a:t>
            </a:r>
            <a:r>
              <a:rPr lang="en-US" altLang="zh-CN" smtClean="0">
                <a:hlinkClick r:id="rId8" tooltip="Hazard (computer architecture)"/>
              </a:rPr>
              <a:t>write-after-read (WAR) hazards</a:t>
            </a:r>
            <a:r>
              <a:rPr lang="en-US" altLang="zh-CN" smtClean="0"/>
              <a:t> because the instruction that writes the data into a memory location has to wait until that memory location has been read by the previous instruction or else the reading instruction would read the wrong value.</a:t>
            </a:r>
            <a:r>
              <a:rPr lang="en-US" altLang="zh-CN" baseline="30000" smtClean="0">
                <a:hlinkClick r:id="rId6"/>
              </a:rPr>
              <a:t>[2]</a:t>
            </a:r>
            <a:r>
              <a:rPr lang="en-US" altLang="zh-CN" smtClean="0"/>
              <a:t> An example of an anti dependence is:</a:t>
            </a:r>
          </a:p>
          <a:p>
            <a:endParaRPr lang="zh-CN" altLang="en-US" smtClean="0"/>
          </a:p>
        </p:txBody>
      </p:sp>
    </p:spTree>
    <p:extLst>
      <p:ext uri="{BB962C8B-B14F-4D97-AF65-F5344CB8AC3E}">
        <p14:creationId xmlns:p14="http://schemas.microsoft.com/office/powerpoint/2010/main" val="20330408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1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D19BCEC-5F06-4088-8B45-A85C202916CA}"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41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1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579F57E-F692-42D1-93B3-61AC33340E92}" type="slidenum">
              <a:rPr lang="en-AU" altLang="zh-CN" sz="1300" smtClean="0">
                <a:latin typeface="Times New Roman" panose="02020603050405020304" pitchFamily="18" charset="0"/>
              </a:rPr>
              <a:pPr/>
              <a:t>174</a:t>
            </a:fld>
            <a:endParaRPr lang="en-AU" altLang="zh-CN" sz="1300" smtClean="0">
              <a:latin typeface="Times New Roman" panose="02020603050405020304" pitchFamily="18" charset="0"/>
            </a:endParaRPr>
          </a:p>
        </p:txBody>
      </p:sp>
      <p:sp>
        <p:nvSpPr>
          <p:cNvPr id="241670" name="Rectangle 2"/>
          <p:cNvSpPr>
            <a:spLocks noGrp="1" noRot="1" noChangeAspect="1" noChangeArrowheads="1" noTextEdit="1"/>
          </p:cNvSpPr>
          <p:nvPr>
            <p:ph type="sldImg"/>
          </p:nvPr>
        </p:nvSpPr>
        <p:spPr>
          <a:ln/>
        </p:spPr>
      </p:sp>
      <p:sp>
        <p:nvSpPr>
          <p:cNvPr id="241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1515332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37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C1AC447-9104-43A5-8F05-346F3758B36A}"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437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37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73DBC30-026E-4782-B94A-77EAAC62AA0F}" type="slidenum">
              <a:rPr lang="en-AU" altLang="zh-CN" sz="1300" smtClean="0">
                <a:latin typeface="Times New Roman" panose="02020603050405020304" pitchFamily="18" charset="0"/>
              </a:rPr>
              <a:pPr/>
              <a:t>175</a:t>
            </a:fld>
            <a:endParaRPr lang="en-AU" altLang="zh-CN" sz="1300" smtClean="0">
              <a:latin typeface="Times New Roman" panose="02020603050405020304" pitchFamily="18" charset="0"/>
            </a:endParaRPr>
          </a:p>
        </p:txBody>
      </p:sp>
      <p:sp>
        <p:nvSpPr>
          <p:cNvPr id="243718" name="Rectangle 2"/>
          <p:cNvSpPr>
            <a:spLocks noGrp="1" noRot="1" noChangeAspect="1" noChangeArrowheads="1" noTextEdit="1"/>
          </p:cNvSpPr>
          <p:nvPr>
            <p:ph type="sldImg"/>
          </p:nvPr>
        </p:nvSpPr>
        <p:spPr>
          <a:ln/>
        </p:spPr>
      </p:sp>
      <p:sp>
        <p:nvSpPr>
          <p:cNvPr id="2437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Superscalar </a:t>
            </a:r>
            <a:r>
              <a:rPr lang="zh-CN" altLang="en-US" smtClean="0"/>
              <a:t>超标量处理器</a:t>
            </a:r>
            <a:endParaRPr lang="zh-CN" altLang="zh-CN" smtClean="0"/>
          </a:p>
        </p:txBody>
      </p:sp>
    </p:spTree>
    <p:extLst>
      <p:ext uri="{BB962C8B-B14F-4D97-AF65-F5344CB8AC3E}">
        <p14:creationId xmlns:p14="http://schemas.microsoft.com/office/powerpoint/2010/main" val="23648993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57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0E798CF-EDEE-43A4-9DF1-7589AB133E84}"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457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57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81F119E-6E00-47A9-95C5-349992BE5894}" type="slidenum">
              <a:rPr lang="en-AU" altLang="zh-CN" sz="1300" smtClean="0">
                <a:latin typeface="Times New Roman" panose="02020603050405020304" pitchFamily="18" charset="0"/>
              </a:rPr>
              <a:pPr/>
              <a:t>176</a:t>
            </a:fld>
            <a:endParaRPr lang="en-AU" altLang="zh-CN" sz="1300" smtClean="0">
              <a:latin typeface="Times New Roman" panose="02020603050405020304" pitchFamily="18" charset="0"/>
            </a:endParaRPr>
          </a:p>
        </p:txBody>
      </p:sp>
      <p:sp>
        <p:nvSpPr>
          <p:cNvPr id="245766" name="Rectangle 2"/>
          <p:cNvSpPr>
            <a:spLocks noGrp="1" noRot="1" noChangeAspect="1" noChangeArrowheads="1" noTextEdit="1"/>
          </p:cNvSpPr>
          <p:nvPr>
            <p:ph type="sldImg"/>
          </p:nvPr>
        </p:nvSpPr>
        <p:spPr>
          <a:ln/>
        </p:spPr>
      </p:sp>
      <p:sp>
        <p:nvSpPr>
          <p:cNvPr id="2457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7559924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78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DCFAD47-86CD-4927-9FA8-9D23922A48A1}"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478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78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41BEA34-0C26-40E4-BB29-9E795497FE83}" type="slidenum">
              <a:rPr lang="en-AU" altLang="zh-CN" sz="1300" smtClean="0">
                <a:latin typeface="Times New Roman" panose="02020603050405020304" pitchFamily="18" charset="0"/>
              </a:rPr>
              <a:pPr/>
              <a:t>177</a:t>
            </a:fld>
            <a:endParaRPr lang="en-AU" altLang="zh-CN" sz="1300" smtClean="0">
              <a:latin typeface="Times New Roman" panose="02020603050405020304" pitchFamily="18" charset="0"/>
            </a:endParaRPr>
          </a:p>
        </p:txBody>
      </p:sp>
      <p:sp>
        <p:nvSpPr>
          <p:cNvPr id="247814" name="Rectangle 2"/>
          <p:cNvSpPr>
            <a:spLocks noGrp="1" noRot="1" noChangeAspect="1" noChangeArrowheads="1" noTextEdit="1"/>
          </p:cNvSpPr>
          <p:nvPr>
            <p:ph type="sldImg"/>
          </p:nvPr>
        </p:nvSpPr>
        <p:spPr>
          <a:ln/>
        </p:spPr>
      </p:sp>
      <p:sp>
        <p:nvSpPr>
          <p:cNvPr id="2478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964031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98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D6FB458-9331-45AA-B1F3-A0BCE6F965AD}"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498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98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3F8716C-A8ED-4835-8FB8-719CFD984525}" type="slidenum">
              <a:rPr lang="en-AU" altLang="zh-CN" sz="1300" smtClean="0">
                <a:latin typeface="Times New Roman" panose="02020603050405020304" pitchFamily="18" charset="0"/>
              </a:rPr>
              <a:pPr/>
              <a:t>178</a:t>
            </a:fld>
            <a:endParaRPr lang="en-AU" altLang="zh-CN" sz="1300" smtClean="0">
              <a:latin typeface="Times New Roman" panose="02020603050405020304" pitchFamily="18" charset="0"/>
            </a:endParaRPr>
          </a:p>
        </p:txBody>
      </p:sp>
      <p:sp>
        <p:nvSpPr>
          <p:cNvPr id="249862" name="Rectangle 2"/>
          <p:cNvSpPr>
            <a:spLocks noGrp="1" noRot="1" noChangeAspect="1" noChangeArrowheads="1" noTextEdit="1"/>
          </p:cNvSpPr>
          <p:nvPr>
            <p:ph type="sldImg"/>
          </p:nvPr>
        </p:nvSpPr>
        <p:spPr>
          <a:ln/>
        </p:spPr>
      </p:sp>
      <p:sp>
        <p:nvSpPr>
          <p:cNvPr id="2498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0051250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519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E8166C5-DBB5-4718-94D9-CE51372A8702}"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519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519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D4292BF-8DD0-42F1-932A-7F28E7063606}" type="slidenum">
              <a:rPr lang="en-AU" altLang="zh-CN" sz="1300" smtClean="0">
                <a:latin typeface="Times New Roman" panose="02020603050405020304" pitchFamily="18" charset="0"/>
              </a:rPr>
              <a:pPr/>
              <a:t>179</a:t>
            </a:fld>
            <a:endParaRPr lang="en-AU" altLang="zh-CN" sz="1300" smtClean="0">
              <a:latin typeface="Times New Roman" panose="02020603050405020304" pitchFamily="18" charset="0"/>
            </a:endParaRPr>
          </a:p>
        </p:txBody>
      </p:sp>
      <p:sp>
        <p:nvSpPr>
          <p:cNvPr id="251910" name="Rectangle 2"/>
          <p:cNvSpPr>
            <a:spLocks noGrp="1" noRot="1" noChangeAspect="1" noChangeArrowheads="1" noTextEdit="1"/>
          </p:cNvSpPr>
          <p:nvPr>
            <p:ph type="sldImg"/>
          </p:nvPr>
        </p:nvSpPr>
        <p:spPr>
          <a:ln/>
        </p:spPr>
      </p:sp>
      <p:sp>
        <p:nvSpPr>
          <p:cNvPr id="2519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5306006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539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A9A0442-9818-4C08-9DB5-297D3866B1EE}"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539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539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C178E34-3291-47DD-86D0-D601F0DE8847}" type="slidenum">
              <a:rPr lang="en-AU" altLang="zh-CN" sz="1300" smtClean="0">
                <a:latin typeface="Times New Roman" panose="02020603050405020304" pitchFamily="18" charset="0"/>
              </a:rPr>
              <a:pPr/>
              <a:t>180</a:t>
            </a:fld>
            <a:endParaRPr lang="en-AU" altLang="zh-CN" sz="1300" smtClean="0">
              <a:latin typeface="Times New Roman" panose="02020603050405020304" pitchFamily="18" charset="0"/>
            </a:endParaRPr>
          </a:p>
        </p:txBody>
      </p:sp>
      <p:sp>
        <p:nvSpPr>
          <p:cNvPr id="253958" name="Rectangle 2"/>
          <p:cNvSpPr>
            <a:spLocks noGrp="1" noRot="1" noChangeAspect="1" noChangeArrowheads="1" noTextEdit="1"/>
          </p:cNvSpPr>
          <p:nvPr>
            <p:ph type="sldImg"/>
          </p:nvPr>
        </p:nvSpPr>
        <p:spPr>
          <a:ln/>
        </p:spPr>
      </p:sp>
      <p:sp>
        <p:nvSpPr>
          <p:cNvPr id="2539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17525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560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249B385-F279-413C-933E-16F4256F909D}"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560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560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3D5546F-CE98-4BD4-A4D1-AA634A64D59F}" type="slidenum">
              <a:rPr lang="en-AU" altLang="zh-CN" sz="1300" smtClean="0">
                <a:latin typeface="Times New Roman" panose="02020603050405020304" pitchFamily="18" charset="0"/>
              </a:rPr>
              <a:pPr/>
              <a:t>181</a:t>
            </a:fld>
            <a:endParaRPr lang="en-AU" altLang="zh-CN" sz="1300" smtClean="0">
              <a:latin typeface="Times New Roman" panose="02020603050405020304" pitchFamily="18" charset="0"/>
            </a:endParaRPr>
          </a:p>
        </p:txBody>
      </p:sp>
      <p:sp>
        <p:nvSpPr>
          <p:cNvPr id="256006" name="Rectangle 2"/>
          <p:cNvSpPr>
            <a:spLocks noGrp="1" noRot="1" noChangeAspect="1" noChangeArrowheads="1" noTextEdit="1"/>
          </p:cNvSpPr>
          <p:nvPr>
            <p:ph type="sldImg"/>
          </p:nvPr>
        </p:nvSpPr>
        <p:spPr>
          <a:ln/>
        </p:spPr>
      </p:sp>
      <p:sp>
        <p:nvSpPr>
          <p:cNvPr id="2560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69126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580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3683BE3-9ADC-4723-9EFC-95CF4CEFD7CF}"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580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580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8A69F75-D8D8-4160-ABEA-6A10E8582DE8}" type="slidenum">
              <a:rPr lang="en-AU" altLang="zh-CN" sz="1300" smtClean="0">
                <a:latin typeface="Times New Roman" panose="02020603050405020304" pitchFamily="18" charset="0"/>
              </a:rPr>
              <a:pPr/>
              <a:t>182</a:t>
            </a:fld>
            <a:endParaRPr lang="en-AU" altLang="zh-CN" sz="1300" smtClean="0">
              <a:latin typeface="Times New Roman" panose="02020603050405020304" pitchFamily="18" charset="0"/>
            </a:endParaRPr>
          </a:p>
        </p:txBody>
      </p:sp>
      <p:sp>
        <p:nvSpPr>
          <p:cNvPr id="258054" name="Rectangle 2"/>
          <p:cNvSpPr>
            <a:spLocks noGrp="1" noRot="1" noChangeAspect="1" noChangeArrowheads="1" noTextEdit="1"/>
          </p:cNvSpPr>
          <p:nvPr>
            <p:ph type="sldImg"/>
          </p:nvPr>
        </p:nvSpPr>
        <p:spPr>
          <a:ln/>
        </p:spPr>
      </p:sp>
      <p:sp>
        <p:nvSpPr>
          <p:cNvPr id="2580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860768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65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CC96525-E1F7-48C5-B5E0-512FC9C51272}"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65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65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6D861AB-545D-4028-AF6C-E84F0C5E29CE}" type="slidenum">
              <a:rPr lang="en-AU" altLang="zh-CN" sz="1300" smtClean="0">
                <a:latin typeface="Times New Roman" panose="02020603050405020304" pitchFamily="18" charset="0"/>
              </a:rPr>
              <a:pPr/>
              <a:t>26</a:t>
            </a:fld>
            <a:endParaRPr lang="en-AU" altLang="zh-CN" sz="1300" smtClean="0">
              <a:latin typeface="Times New Roman" panose="02020603050405020304" pitchFamily="18" charset="0"/>
            </a:endParaRPr>
          </a:p>
        </p:txBody>
      </p:sp>
      <p:sp>
        <p:nvSpPr>
          <p:cNvPr id="65542" name="Rectangle 2"/>
          <p:cNvSpPr>
            <a:spLocks noGrp="1" noRot="1" noChangeAspect="1" noChangeArrowheads="1" noTextEdit="1"/>
          </p:cNvSpPr>
          <p:nvPr>
            <p:ph type="sldImg"/>
          </p:nvPr>
        </p:nvSpPr>
        <p:spPr>
          <a:ln/>
        </p:spPr>
      </p:sp>
      <p:sp>
        <p:nvSpPr>
          <p:cNvPr id="65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42300183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寄存器传输级（</a:t>
            </a:r>
            <a:r>
              <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rPr>
              <a:t>Register-Transfer Level, RTL</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）是通过</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硬件描述语言来描述</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实际电路的一种高层次模型。</a:t>
            </a:r>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处理器优化包</a:t>
            </a:r>
            <a:r>
              <a:rPr lang="en-US" altLang="zh-CN" sz="1100" b="0" i="0" u="none" strike="noStrike" kern="1200" baseline="0" dirty="0" smtClean="0">
                <a:solidFill>
                  <a:schemeClr val="tx1"/>
                </a:solidFill>
                <a:effectLst/>
                <a:latin typeface="微软雅黑" panose="020B0503020204020204" pitchFamily="34" charset="-122"/>
                <a:ea typeface="微软雅黑" panose="020B0503020204020204" pitchFamily="34" charset="-122"/>
                <a:cs typeface="+mn-cs"/>
              </a:rPr>
              <a:t> (P</a:t>
            </a:r>
            <a:r>
              <a:rPr lang="en-US" altLang="zh-CN"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rocessor Optimization Pack,</a:t>
            </a:r>
            <a:r>
              <a:rPr lang="en-US" altLang="zh-CN" sz="1100" b="0" i="0" u="none" strike="noStrike" kern="1200" baseline="0" dirty="0" smtClean="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POP)</a:t>
            </a:r>
            <a:r>
              <a:rPr lang="zh-CN" altLang="en-US" sz="11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zh-CN" altLang="en-US" b="0" dirty="0"/>
          </a:p>
        </p:txBody>
      </p:sp>
    </p:spTree>
    <p:extLst>
      <p:ext uri="{BB962C8B-B14F-4D97-AF65-F5344CB8AC3E}">
        <p14:creationId xmlns:p14="http://schemas.microsoft.com/office/powerpoint/2010/main" val="14719381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79029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600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BAD4117-0436-419D-A707-FFE154214EE5}"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2601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601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480F759-DAD7-45F5-B62E-5C0F4DB81079}" type="slidenum">
              <a:rPr lang="en-AU" altLang="zh-CN" sz="1300" smtClean="0">
                <a:latin typeface="Times New Roman" panose="02020603050405020304" pitchFamily="18" charset="0"/>
              </a:rPr>
              <a:pPr/>
              <a:t>196</a:t>
            </a:fld>
            <a:endParaRPr lang="en-AU" altLang="zh-CN" sz="1300" smtClean="0">
              <a:latin typeface="Times New Roman" panose="02020603050405020304" pitchFamily="18" charset="0"/>
            </a:endParaRPr>
          </a:p>
        </p:txBody>
      </p:sp>
      <p:sp>
        <p:nvSpPr>
          <p:cNvPr id="260102" name="Rectangle 2"/>
          <p:cNvSpPr>
            <a:spLocks noGrp="1" noRot="1" noChangeAspect="1" noChangeArrowheads="1" noTextEdit="1"/>
          </p:cNvSpPr>
          <p:nvPr>
            <p:ph type="sldImg"/>
          </p:nvPr>
        </p:nvSpPr>
        <p:spPr>
          <a:ln/>
        </p:spPr>
      </p:sp>
      <p:sp>
        <p:nvSpPr>
          <p:cNvPr id="260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5694098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a:ln>
            <a:miter lim="800000"/>
            <a:headEnd/>
            <a:tailEnd/>
          </a:ln>
        </p:spPr>
        <p:txBody>
          <a:bodyPr/>
          <a:lstStyle/>
          <a:p>
            <a:r>
              <a:rPr lang="en-US" altLang="zh-CN" smtClean="0">
                <a:latin typeface="Arial" pitchFamily="34" charset="0"/>
              </a:rPr>
              <a:t>1.1    Introduction</a:t>
            </a:r>
          </a:p>
        </p:txBody>
      </p:sp>
      <p:sp>
        <p:nvSpPr>
          <p:cNvPr id="171011" name="Rectangle 7"/>
          <p:cNvSpPr>
            <a:spLocks noGrp="1" noChangeArrowheads="1"/>
          </p:cNvSpPr>
          <p:nvPr>
            <p:ph type="sldNum" sz="quarter" idx="5"/>
          </p:nvPr>
        </p:nvSpPr>
        <p:spPr>
          <a:noFill/>
          <a:ln>
            <a:miter lim="800000"/>
            <a:headEnd/>
            <a:tailEnd/>
          </a:ln>
        </p:spPr>
        <p:txBody>
          <a:bodyPr/>
          <a:lstStyle/>
          <a:p>
            <a:fld id="{B69A5324-E7D1-4C89-9B91-6B840ECEFA3C}" type="slidenum">
              <a:rPr lang="en-US" altLang="zh-CN" smtClean="0">
                <a:latin typeface="Arial" pitchFamily="34" charset="0"/>
              </a:rPr>
              <a:pPr/>
              <a:t>197</a:t>
            </a:fld>
            <a:endParaRPr lang="en-US" altLang="zh-CN" smtClean="0">
              <a:latin typeface="Arial" pitchFamily="34" charset="0"/>
            </a:endParaRPr>
          </a:p>
        </p:txBody>
      </p:sp>
      <p:sp>
        <p:nvSpPr>
          <p:cNvPr id="171012" name="Rectangle 2"/>
          <p:cNvSpPr>
            <a:spLocks noGrp="1" noRot="1" noChangeAspect="1" noChangeArrowheads="1" noTextEdit="1"/>
          </p:cNvSpPr>
          <p:nvPr>
            <p:ph type="sldImg"/>
          </p:nvPr>
        </p:nvSpPr>
        <p:spPr>
          <a:xfrm>
            <a:off x="139700" y="768350"/>
            <a:ext cx="6819900" cy="3836988"/>
          </a:xfrm>
          <a:ln/>
        </p:spPr>
      </p:sp>
      <p:sp>
        <p:nvSpPr>
          <p:cNvPr id="171013" name="Rectangle 3"/>
          <p:cNvSpPr>
            <a:spLocks noGrp="1" noChangeArrowheads="1"/>
          </p:cNvSpPr>
          <p:nvPr>
            <p:ph type="body" idx="1"/>
          </p:nvPr>
        </p:nvSpPr>
        <p:spPr>
          <a:noFill/>
        </p:spPr>
        <p:txBody>
          <a:bodyPr/>
          <a:lstStyle/>
          <a:p>
            <a:pPr eaLnBrk="1" hangingPunct="1"/>
            <a:endParaRPr lang="zh-CN" altLang="zh-CN" smtClean="0">
              <a:latin typeface="Arial" pitchFamily="34" charset="0"/>
            </a:endParaRPr>
          </a:p>
        </p:txBody>
      </p:sp>
    </p:spTree>
    <p:extLst>
      <p:ext uri="{BB962C8B-B14F-4D97-AF65-F5344CB8AC3E}">
        <p14:creationId xmlns:p14="http://schemas.microsoft.com/office/powerpoint/2010/main" val="1506646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67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DECCA7E-B804-4F12-9678-0C00BF949B76}" type="datetime3">
              <a:rPr lang="en-AU" altLang="zh-CN" sz="1300" smtClean="0">
                <a:latin typeface="Times New Roman" panose="02020603050405020304" pitchFamily="18" charset="0"/>
              </a:rPr>
              <a:pPr/>
              <a:t>21 April, 2022</a:t>
            </a:fld>
            <a:endParaRPr lang="en-AU" altLang="zh-CN" sz="1300" smtClean="0">
              <a:latin typeface="Times New Roman" panose="02020603050405020304" pitchFamily="18" charset="0"/>
            </a:endParaRPr>
          </a:p>
        </p:txBody>
      </p:sp>
      <p:sp>
        <p:nvSpPr>
          <p:cNvPr id="67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67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F696B8B-2BDB-453A-B150-088CA6251CBE}" type="slidenum">
              <a:rPr lang="en-AU" altLang="zh-CN" sz="1300" smtClean="0">
                <a:latin typeface="Times New Roman" panose="02020603050405020304" pitchFamily="18" charset="0"/>
              </a:rPr>
              <a:pPr/>
              <a:t>27</a:t>
            </a:fld>
            <a:endParaRPr lang="en-AU" altLang="zh-CN" sz="1300" smtClean="0">
              <a:latin typeface="Times New Roman" panose="02020603050405020304" pitchFamily="18" charset="0"/>
            </a:endParaRPr>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81430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audio" Target="../media/audio1.wav"/><Relationship Id="rId5" Type="http://schemas.openxmlformats.org/officeDocument/2006/relationships/image" Target="../media/image7.jpeg"/><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solidFill>
                  <a:srgbClr val="00B0F0"/>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灯片编号占位符 5"/>
          <p:cNvSpPr>
            <a:spLocks noGrp="1"/>
          </p:cNvSpPr>
          <p:nvPr>
            <p:ph type="sldNum" sz="quarter" idx="12"/>
          </p:nvPr>
        </p:nvSpPr>
        <p:spPr>
          <a:xfrm>
            <a:off x="6000749" y="6429396"/>
            <a:ext cx="1714512" cy="428604"/>
          </a:xfrm>
        </p:spPr>
        <p:txBody>
          <a:bodyPr/>
          <a:lstStyle>
            <a:lvl1pPr>
              <a:defRPr>
                <a:solidFill>
                  <a:schemeClr val="bg1"/>
                </a:solidFill>
              </a:defRPr>
            </a:lvl1pPr>
          </a:lstStyle>
          <a:p>
            <a:fld id="{E7DBF045-075D-435B-96DF-E99B3002257E}" type="slidenum">
              <a:rPr lang="zh-CN" altLang="en-US" smtClean="0"/>
              <a:pPr/>
              <a:t>‹#›</a:t>
            </a:fld>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D0212C-6AA0-4670-8000-46A54D017A7D}" type="datetimeFigureOut">
              <a:rPr lang="zh-CN" altLang="en-US" smtClean="0"/>
              <a:pPr/>
              <a:t>2022/4/21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7DBF045-075D-435B-96DF-E99B3002257E}" type="slidenum">
              <a:rPr lang="zh-CN" altLang="en-US" smtClean="0"/>
              <a:pPr/>
              <a:t>‹#›</a:t>
            </a:fld>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D0212C-6AA0-4670-8000-46A54D017A7D}" type="datetimeFigureOut">
              <a:rPr lang="zh-CN" altLang="en-US" smtClean="0"/>
              <a:pPr/>
              <a:t>2022/4/21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7DBF045-075D-435B-96DF-E99B3002257E}" type="slidenum">
              <a:rPr lang="zh-CN" altLang="en-US" smtClean="0"/>
              <a:pPr/>
              <a:t>‹#›</a:t>
            </a:fld>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03D0212C-6AA0-4670-8000-46A54D017A7D}" type="datetimeFigureOut">
              <a:rPr lang="zh-CN" altLang="en-US" smtClean="0"/>
              <a:pPr/>
              <a:t>2022/4/21</a:t>
            </a:fld>
            <a:endParaRPr lang="zh-CN" altLang="en-US"/>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zh-CN" altLang="en-US"/>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fld id="{E7DBF045-075D-435B-96DF-E99B3002257E}"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5225"/>
            <a:ext cx="2844800" cy="476250"/>
          </a:xfrm>
        </p:spPr>
        <p:txBody>
          <a:bodyPr/>
          <a:lstStyle>
            <a:lvl1pPr>
              <a:defRPr/>
            </a:lvl1pPr>
          </a:lstStyle>
          <a:p>
            <a:fld id="{03D0212C-6AA0-4670-8000-46A54D017A7D}" type="datetimeFigureOut">
              <a:rPr lang="zh-CN" altLang="en-US" smtClean="0"/>
              <a:pPr/>
              <a:t>2022/4/21</a:t>
            </a:fld>
            <a:endParaRPr lang="zh-CN" altLang="en-US"/>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zh-CN" altLang="en-US"/>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fld id="{E7DBF045-075D-435B-96DF-E99B3002257E}"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62100" y="0"/>
            <a:ext cx="10363200" cy="8445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143000"/>
            <a:ext cx="10896600" cy="4762500"/>
          </a:xfrm>
        </p:spPr>
        <p:txBody>
          <a:bodyPr/>
          <a:lstStyle/>
          <a:p>
            <a:r>
              <a:rPr lang="zh-CN" altLang="en-US" smtClean="0"/>
              <a:t>单击图标添加表格</a:t>
            </a:r>
            <a:endParaRPr lang="zh-CN" altLang="en-US"/>
          </a:p>
        </p:txBody>
      </p:sp>
      <p:sp>
        <p:nvSpPr>
          <p:cNvPr id="4" name="页脚占位符 3"/>
          <p:cNvSpPr>
            <a:spLocks noGrp="1"/>
          </p:cNvSpPr>
          <p:nvPr>
            <p:ph type="ftr" sz="quarter" idx="10"/>
          </p:nvPr>
        </p:nvSpPr>
        <p:spPr>
          <a:xfrm>
            <a:off x="4432300" y="6524625"/>
            <a:ext cx="4639733" cy="344488"/>
          </a:xfrm>
        </p:spPr>
        <p:txBody>
          <a:bodyPr/>
          <a:lstStyle>
            <a:lvl1pPr>
              <a:defRPr/>
            </a:lvl1pPr>
          </a:lstStyle>
          <a:p>
            <a:endParaRPr lang="zh-CN" altLang="en-US"/>
          </a:p>
        </p:txBody>
      </p:sp>
      <p:sp>
        <p:nvSpPr>
          <p:cNvPr id="5" name="日期占位符 4"/>
          <p:cNvSpPr>
            <a:spLocks noGrp="1"/>
          </p:cNvSpPr>
          <p:nvPr>
            <p:ph type="dt" sz="half" idx="11"/>
          </p:nvPr>
        </p:nvSpPr>
        <p:spPr>
          <a:xfrm>
            <a:off x="0" y="6400800"/>
            <a:ext cx="4368800" cy="457200"/>
          </a:xfrm>
        </p:spPr>
        <p:txBody>
          <a:bodyPr/>
          <a:lstStyle>
            <a:lvl1pPr>
              <a:defRPr/>
            </a:lvl1pPr>
          </a:lstStyle>
          <a:p>
            <a:fld id="{03D0212C-6AA0-4670-8000-46A54D017A7D}" type="datetimeFigureOut">
              <a:rPr lang="zh-CN" altLang="en-US" smtClean="0"/>
              <a:pPr/>
              <a:t>2022/4/21</a:t>
            </a:fld>
            <a:endParaRPr lang="zh-CN" altLang="en-US"/>
          </a:p>
        </p:txBody>
      </p:sp>
    </p:spTree>
  </p:cSld>
  <p:clrMapOvr>
    <a:masterClrMapping/>
  </p:clrMapOvr>
  <p:transition spd="med">
    <p:random/>
    <p:sndAc>
      <p:stSnd>
        <p:snd r:embed="rId1" name="chimes.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036EC52-C345-48C0-AC65-01DB492855A5}" type="slidenum">
              <a:rPr lang="en-US" altLang="zh-CN"/>
              <a:pPr/>
              <a:t>‹#›</a:t>
            </a:fld>
            <a:endParaRPr lang="en-US" altLang="zh-C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281EB50-E33C-4630-81AC-D7831CF8482B}" type="slidenum">
              <a:rPr lang="en-US" altLang="zh-CN"/>
              <a:pPr/>
              <a:t>‹#›</a:t>
            </a:fld>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7F18D0-4322-469A-9E24-97ABEB7398C6}" type="slidenum">
              <a:rPr lang="en-US" altLang="zh-CN"/>
              <a:pPr/>
              <a:t>‹#›</a:t>
            </a:fld>
            <a:endParaRPr lang="en-US" altLang="zh-C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98501" y="12144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286501" y="12144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7E34D8B-25E4-460D-99CD-72A219E13BAA}" type="slidenum">
              <a:rPr lang="en-US" altLang="zh-CN"/>
              <a:pPr/>
              <a:t>‹#›</a:t>
            </a:fld>
            <a:endParaRPr lang="en-US" altLang="zh-CN"/>
          </a:p>
        </p:txBody>
      </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66712" y="1214422"/>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66712" y="1854184"/>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0480" y="1214422"/>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250480" y="1854184"/>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4A096F89-6BA1-4855-825B-46615653CEC9}" type="slidenum">
              <a:rPr lang="en-US" altLang="zh-CN"/>
              <a:pPr/>
              <a:t>‹#›</a:t>
            </a:fld>
            <a:endParaRPr lang="en-US" altLang="zh-CN"/>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03D0212C-6AA0-4670-8000-46A54D017A7D}" type="datetimeFigureOut">
              <a:rPr lang="zh-CN" altLang="en-US" smtClean="0"/>
              <a:pPr/>
              <a:t>2022/4/21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7DBF045-075D-435B-96DF-E99B3002257E}" type="slidenum">
              <a:rPr lang="zh-CN" altLang="en-US" smtClean="0"/>
              <a:pPr/>
              <a:t>‹#›</a:t>
            </a:fld>
            <a:endParaRPr lang="zh-CN" altLang="en-US"/>
          </a:p>
        </p:txBody>
      </p:sp>
      <p:pic>
        <p:nvPicPr>
          <p:cNvPr id="7" name="Picture 256" descr="03-1"/>
          <p:cNvPicPr>
            <a:picLocks noChangeAspect="1" noChangeArrowheads="1"/>
          </p:cNvPicPr>
          <p:nvPr/>
        </p:nvPicPr>
        <p:blipFill>
          <a:blip r:embed="rId3"/>
          <a:srcRect/>
          <a:stretch>
            <a:fillRect/>
          </a:stretch>
        </p:blipFill>
        <p:spPr bwMode="auto">
          <a:xfrm>
            <a:off x="912285" y="6286544"/>
            <a:ext cx="11279716" cy="571480"/>
          </a:xfrm>
          <a:prstGeom prst="rect">
            <a:avLst/>
          </a:prstGeom>
          <a:noFill/>
          <a:ln w="9525">
            <a:noFill/>
            <a:miter lim="800000"/>
            <a:headEnd/>
            <a:tailEnd/>
          </a:ln>
        </p:spPr>
      </p:pic>
      <p:pic>
        <p:nvPicPr>
          <p:cNvPr id="8" name="Picture 257" descr="eagle_blue"/>
          <p:cNvPicPr>
            <a:picLocks noChangeAspect="1" noChangeArrowheads="1"/>
          </p:cNvPicPr>
          <p:nvPr/>
        </p:nvPicPr>
        <p:blipFill>
          <a:blip r:embed="rId4"/>
          <a:srcRect/>
          <a:stretch>
            <a:fillRect/>
          </a:stretch>
        </p:blipFill>
        <p:spPr bwMode="auto">
          <a:xfrm>
            <a:off x="1" y="6286544"/>
            <a:ext cx="912284" cy="571480"/>
          </a:xfrm>
          <a:prstGeom prst="rect">
            <a:avLst/>
          </a:prstGeom>
          <a:noFill/>
          <a:ln w="9525">
            <a:noFill/>
            <a:miter lim="800000"/>
            <a:headEnd/>
            <a:tailEnd/>
          </a:ln>
        </p:spPr>
      </p:pic>
      <p:sp>
        <p:nvSpPr>
          <p:cNvPr id="9" name="灯片编号占位符 5"/>
          <p:cNvSpPr txBox="1">
            <a:spLocks/>
          </p:cNvSpPr>
          <p:nvPr/>
        </p:nvSpPr>
        <p:spPr bwMode="auto">
          <a:xfrm>
            <a:off x="6000749" y="6429396"/>
            <a:ext cx="1714512" cy="4286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000" b="0" i="0" u="none" strike="noStrike" kern="1200" cap="none" spc="0" normalizeH="0" baseline="0" noProof="0" smtClean="0">
                <a:ln>
                  <a:noFill/>
                </a:ln>
                <a:solidFill>
                  <a:schemeClr val="bg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2000" b="0" i="0" u="none" strike="noStrike" kern="1200" cap="none" spc="0" normalizeH="0" baseline="0" noProof="0">
              <a:ln>
                <a:noFill/>
              </a:ln>
              <a:solidFill>
                <a:schemeClr val="bg1"/>
              </a:solidFill>
              <a:effectLst/>
              <a:uLnTx/>
              <a:uFillTx/>
              <a:latin typeface="Arial" charset="0"/>
              <a:ea typeface="+mn-ea"/>
              <a:cs typeface="+mn-cs"/>
            </a:endParaRPr>
          </a:p>
        </p:txBody>
      </p:sp>
      <p:sp>
        <p:nvSpPr>
          <p:cNvPr id="11" name="TextBox 10"/>
          <p:cNvSpPr txBox="1"/>
          <p:nvPr/>
        </p:nvSpPr>
        <p:spPr>
          <a:xfrm>
            <a:off x="1047715" y="6324546"/>
            <a:ext cx="5810291" cy="369332"/>
          </a:xfrm>
          <a:prstGeom prst="rect">
            <a:avLst/>
          </a:prstGeom>
          <a:noFill/>
        </p:spPr>
        <p:txBody>
          <a:bodyPr wrap="square" rtlCol="0">
            <a:spAutoFit/>
          </a:bodyPr>
          <a:lstStyle/>
          <a:p>
            <a:r>
              <a:rPr lang="en-US" altLang="zh-CN" sz="1800" b="0" baseline="0" dirty="0" err="1" smtClean="0">
                <a:solidFill>
                  <a:schemeClr val="bg1"/>
                </a:solidFill>
              </a:rPr>
              <a:t>Organization_jxh</a:t>
            </a:r>
            <a:endParaRPr lang="zh-CN" altLang="en-US" sz="1800" b="0" dirty="0">
              <a:solidFill>
                <a:schemeClr val="bg1"/>
              </a:solidFill>
            </a:endParaRP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7CA5D8F0-096B-4D6C-9C4D-F4367F481A21}" type="slidenum">
              <a:rPr lang="en-US" altLang="zh-CN"/>
              <a:pPr/>
              <a:t>‹#›</a:t>
            </a:fld>
            <a:endParaRPr lang="en-US" altLang="zh-CN"/>
          </a:p>
        </p:txBody>
      </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4444ECF-E3F7-44D7-96FA-975EFF48A6A9}" type="slidenum">
              <a:rPr lang="en-US" altLang="zh-CN"/>
              <a:pPr/>
              <a:t>‹#›</a:t>
            </a:fld>
            <a:endParaRPr lang="en-US" altLang="zh-CN"/>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3A29E91-2B1C-4011-97A3-A25E2B8B39DA}" type="slidenum">
              <a:rPr lang="en-US" altLang="zh-CN"/>
              <a:pPr/>
              <a:t>‹#›</a:t>
            </a:fld>
            <a:endParaRPr lang="en-US" altLang="zh-CN"/>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E11303D-D08A-49E0-9F72-123243A3EED5}" type="slidenum">
              <a:rPr lang="en-US" altLang="zh-CN"/>
              <a:pPr/>
              <a:t>‹#›</a:t>
            </a:fld>
            <a:endParaRPr lang="en-US" altLang="zh-CN"/>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25834B4-21A2-4CC0-B0EC-C67028DD99CB}" type="slidenum">
              <a:rPr lang="en-US" altLang="zh-CN"/>
              <a:pPr/>
              <a:t>‹#›</a:t>
            </a:fld>
            <a:endParaRPr lang="en-US" altLang="zh-CN"/>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BA9D32C-6795-417B-B03A-DDC1B90C414A}" type="slidenum">
              <a:rPr lang="en-US" altLang="zh-CN"/>
              <a:pPr/>
              <a:t>‹#›</a:t>
            </a:fld>
            <a:endParaRPr lang="en-US"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605CBF8-6B0C-4DC4-A363-FF759C41A8BE}" type="slidenum">
              <a:rPr lang="en-US" altLang="zh-CN"/>
              <a:pPr/>
              <a:t>‹#›</a:t>
            </a:fld>
            <a:endParaRPr lang="en-US" altLang="zh-CN"/>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949F931-0881-4852-9C5A-BCDB41AB84B8}" type="slidenum">
              <a:rPr lang="en-US" altLang="zh-CN"/>
              <a:pPr/>
              <a:t>‹#›</a:t>
            </a:fld>
            <a:endParaRPr lang="en-US" altLang="zh-CN"/>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564E30-1739-403B-907B-2139806D09A2}" type="slidenum">
              <a:rPr lang="en-US" altLang="zh-CN"/>
              <a:pPr/>
              <a:t>‹#›</a:t>
            </a:fld>
            <a:endParaRPr lang="en-US" altLang="zh-CN"/>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1" y="1600200"/>
            <a:ext cx="5425017"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37818" y="1600200"/>
            <a:ext cx="5427133"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9CE551B-C2B4-477E-AEF1-C1FEC7C24D4F}" type="slidenum">
              <a:rPr lang="en-US" altLang="zh-CN"/>
              <a:pPr/>
              <a:t>‹#›</a:t>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灯片编号占位符 5"/>
          <p:cNvSpPr>
            <a:spLocks noGrp="1"/>
          </p:cNvSpPr>
          <p:nvPr>
            <p:ph type="sldNum" sz="quarter" idx="12"/>
          </p:nvPr>
        </p:nvSpPr>
        <p:spPr/>
        <p:txBody>
          <a:bodyPr/>
          <a:lstStyle>
            <a:lvl1pPr>
              <a:defRPr/>
            </a:lvl1pPr>
          </a:lstStyle>
          <a:p>
            <a:fld id="{E7DBF045-075D-435B-96DF-E99B3002257E}" type="slidenum">
              <a:rPr lang="zh-CN" altLang="en-US" smtClean="0"/>
              <a:pPr/>
              <a:t>‹#›</a:t>
            </a:fld>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4F95ABE-ECCD-4B62-B9C1-9E291BEC2876}" type="slidenum">
              <a:rPr lang="en-US" altLang="zh-CN"/>
              <a:pPr/>
              <a:t>‹#›</a:t>
            </a:fld>
            <a:endParaRPr lang="en-US" altLang="zh-CN"/>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8A2F4DE-B2D1-4EB9-A0A1-070F1F226689}" type="slidenum">
              <a:rPr lang="en-US" altLang="zh-CN"/>
              <a:pPr/>
              <a:t>‹#›</a:t>
            </a:fld>
            <a:endParaRPr lang="en-US" altLang="zh-CN"/>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079B59FF-2783-4EDA-A34C-94E511123C92}" type="slidenum">
              <a:rPr lang="en-US" altLang="zh-CN"/>
              <a:pPr/>
              <a:t>‹#›</a:t>
            </a:fld>
            <a:endParaRPr lang="en-US" altLang="zh-CN"/>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CB2D049-70F0-4DD1-8307-41DDC73616B0}" type="slidenum">
              <a:rPr lang="en-US" altLang="zh-CN"/>
              <a:pPr/>
              <a:t>‹#›</a:t>
            </a:fld>
            <a:endParaRPr lang="en-US" altLang="zh-CN"/>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EC77660-B2BF-4316-B62F-F19E59DD8111}" type="slidenum">
              <a:rPr lang="en-US" altLang="zh-CN"/>
              <a:pPr/>
              <a:t>‹#›</a:t>
            </a:fld>
            <a:endParaRPr lang="en-US" altLang="zh-CN"/>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9CA088B-0E2A-488E-9EF3-405015557568}" type="slidenum">
              <a:rPr lang="en-US" altLang="zh-CN"/>
              <a:pPr/>
              <a:t>‹#›</a:t>
            </a:fld>
            <a:endParaRPr lang="en-US" altLang="zh-CN"/>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02700" y="274638"/>
            <a:ext cx="2762251" cy="3586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1" y="274638"/>
            <a:ext cx="8089900" cy="35861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F14685-EBD7-4DAA-A215-16CEB1ECDA20}" type="slidenum">
              <a:rPr lang="en-US" altLang="zh-CN"/>
              <a:pPr/>
              <a:t>‹#›</a:t>
            </a:fld>
            <a:endParaRPr lang="en-US" altLang="zh-CN"/>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solidFill>
                  <a:srgbClr val="00B0F0"/>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灯片编号占位符 5"/>
          <p:cNvSpPr>
            <a:spLocks noGrp="1"/>
          </p:cNvSpPr>
          <p:nvPr>
            <p:ph type="sldNum" sz="quarter" idx="12"/>
          </p:nvPr>
        </p:nvSpPr>
        <p:spPr>
          <a:xfrm>
            <a:off x="6000749" y="6429396"/>
            <a:ext cx="1714512" cy="428604"/>
          </a:xfrm>
        </p:spPr>
        <p:txBody>
          <a:bodyPr/>
          <a:lstStyle>
            <a:lvl1pPr>
              <a:defRPr>
                <a:solidFill>
                  <a:schemeClr val="bg1"/>
                </a:solidFill>
              </a:defRPr>
            </a:lvl1pPr>
          </a:lstStyle>
          <a:p>
            <a:fld id="{B450263B-6185-48C7-B149-443ADD9A2F88}" type="slidenum">
              <a:rPr lang="en-US" altLang="zh-CN" smtClean="0"/>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C7F4713-FF3D-4424-87A0-38E0DE0C413E}" type="slidenum">
              <a:rPr lang="en-US" altLang="zh-CN" smtClean="0"/>
              <a:pPr/>
              <a:t>‹#›</a:t>
            </a:fld>
            <a:endParaRPr lang="en-US" altLang="zh-CN"/>
          </a:p>
        </p:txBody>
      </p:sp>
      <p:pic>
        <p:nvPicPr>
          <p:cNvPr id="7" name="Picture 256" descr="03-1"/>
          <p:cNvPicPr>
            <a:picLocks noChangeAspect="1" noChangeArrowheads="1"/>
          </p:cNvPicPr>
          <p:nvPr/>
        </p:nvPicPr>
        <p:blipFill>
          <a:blip r:embed="rId3"/>
          <a:srcRect/>
          <a:stretch>
            <a:fillRect/>
          </a:stretch>
        </p:blipFill>
        <p:spPr bwMode="auto">
          <a:xfrm>
            <a:off x="912285" y="6286544"/>
            <a:ext cx="11279716" cy="571480"/>
          </a:xfrm>
          <a:prstGeom prst="rect">
            <a:avLst/>
          </a:prstGeom>
          <a:noFill/>
          <a:ln w="9525">
            <a:noFill/>
            <a:miter lim="800000"/>
            <a:headEnd/>
            <a:tailEnd/>
          </a:ln>
        </p:spPr>
      </p:pic>
      <p:pic>
        <p:nvPicPr>
          <p:cNvPr id="8" name="Picture 257" descr="eagle_blue"/>
          <p:cNvPicPr>
            <a:picLocks noChangeAspect="1" noChangeArrowheads="1"/>
          </p:cNvPicPr>
          <p:nvPr/>
        </p:nvPicPr>
        <p:blipFill>
          <a:blip r:embed="rId4"/>
          <a:srcRect/>
          <a:stretch>
            <a:fillRect/>
          </a:stretch>
        </p:blipFill>
        <p:spPr bwMode="auto">
          <a:xfrm>
            <a:off x="1" y="6286544"/>
            <a:ext cx="912284" cy="571480"/>
          </a:xfrm>
          <a:prstGeom prst="rect">
            <a:avLst/>
          </a:prstGeom>
          <a:noFill/>
          <a:ln w="9525">
            <a:noFill/>
            <a:miter lim="800000"/>
            <a:headEnd/>
            <a:tailEnd/>
          </a:ln>
        </p:spPr>
      </p:pic>
      <p:sp>
        <p:nvSpPr>
          <p:cNvPr id="9" name="灯片编号占位符 5"/>
          <p:cNvSpPr txBox="1">
            <a:spLocks/>
          </p:cNvSpPr>
          <p:nvPr/>
        </p:nvSpPr>
        <p:spPr bwMode="auto">
          <a:xfrm>
            <a:off x="6000749" y="6429396"/>
            <a:ext cx="1714512" cy="4286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000" b="0" i="0" u="none" strike="noStrike" kern="1200" cap="none" spc="0" normalizeH="0" baseline="0" noProof="0" smtClean="0">
                <a:ln>
                  <a:noFill/>
                </a:ln>
                <a:solidFill>
                  <a:schemeClr val="bg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2000" b="0" i="0" u="none" strike="noStrike" kern="1200" cap="none" spc="0" normalizeH="0" baseline="0" noProof="0">
              <a:ln>
                <a:noFill/>
              </a:ln>
              <a:solidFill>
                <a:schemeClr val="bg1"/>
              </a:solidFill>
              <a:effectLst/>
              <a:uLnTx/>
              <a:uFillTx/>
              <a:latin typeface="Arial" charset="0"/>
              <a:ea typeface="+mn-ea"/>
              <a:cs typeface="+mn-cs"/>
            </a:endParaRPr>
          </a:p>
        </p:txBody>
      </p:sp>
      <p:sp>
        <p:nvSpPr>
          <p:cNvPr id="11" name="TextBox 10"/>
          <p:cNvSpPr txBox="1"/>
          <p:nvPr/>
        </p:nvSpPr>
        <p:spPr>
          <a:xfrm>
            <a:off x="1047715" y="6324546"/>
            <a:ext cx="5810291" cy="369332"/>
          </a:xfrm>
          <a:prstGeom prst="rect">
            <a:avLst/>
          </a:prstGeom>
          <a:noFill/>
        </p:spPr>
        <p:txBody>
          <a:bodyPr wrap="square" rtlCol="0">
            <a:spAutoFit/>
          </a:bodyPr>
          <a:lstStyle/>
          <a:p>
            <a:r>
              <a:rPr lang="en-US" altLang="zh-CN" sz="1800" b="0" baseline="0" dirty="0" smtClean="0">
                <a:solidFill>
                  <a:schemeClr val="bg1"/>
                </a:solidFill>
              </a:rPr>
              <a:t>Architecture </a:t>
            </a:r>
            <a:r>
              <a:rPr lang="en-US" altLang="zh-CN" sz="1800" b="0" baseline="0" dirty="0" err="1" smtClean="0">
                <a:solidFill>
                  <a:schemeClr val="bg1"/>
                </a:solidFill>
              </a:rPr>
              <a:t>Lab_jxh</a:t>
            </a:r>
            <a:endParaRPr lang="zh-CN" altLang="en-US" sz="1800" b="0" dirty="0">
              <a:solidFill>
                <a:schemeClr val="bg1"/>
              </a:solidFill>
            </a:endParaRP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灯片编号占位符 5"/>
          <p:cNvSpPr>
            <a:spLocks noGrp="1"/>
          </p:cNvSpPr>
          <p:nvPr>
            <p:ph type="sldNum" sz="quarter" idx="12"/>
          </p:nvPr>
        </p:nvSpPr>
        <p:spPr/>
        <p:txBody>
          <a:bodyPr/>
          <a:lstStyle>
            <a:lvl1pPr>
              <a:defRPr/>
            </a:lvl1pPr>
          </a:lstStyle>
          <a:p>
            <a:fld id="{7C2B9E01-C16F-4649-A4EF-BD5C70A2EE5B}" type="slidenum">
              <a:rPr lang="en-US" altLang="zh-CN" smtClean="0"/>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3D0212C-6AA0-4670-8000-46A54D017A7D}" type="datetimeFigureOut">
              <a:rPr lang="zh-CN" altLang="en-US" smtClean="0"/>
              <a:pPr/>
              <a:t>2022/4/21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7DBF045-075D-435B-96DF-E99B3002257E}" type="slidenum">
              <a:rPr lang="zh-CN" altLang="en-US" smtClean="0"/>
              <a:pPr/>
              <a:t>‹#›</a:t>
            </a:fld>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2FB114C-66A7-4EB6-B3FE-5DC607EE1188}" type="slidenum">
              <a:rPr lang="en-US" altLang="zh-CN" smtClean="0"/>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smtClean="0"/>
              <a:t>单击此处编辑母版标题样式</a:t>
            </a:r>
            <a:endParaRPr lang="zh-CN" altLang="en-US"/>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5124" name="Rectangle 4"/>
          <p:cNvSpPr>
            <a:spLocks noGrp="1" noChangeArrowheads="1"/>
          </p:cNvSpPr>
          <p:nvPr>
            <p:ph type="dt" sz="half" idx="2"/>
          </p:nvPr>
        </p:nvSpPr>
        <p:spPr/>
        <p:txBody>
          <a:bodyPr/>
          <a:lstStyle>
            <a:lvl1pPr>
              <a:defRPr/>
            </a:lvl1pPr>
          </a:lstStyle>
          <a:p>
            <a:endParaRPr lang="en-US" altLang="zh-CN"/>
          </a:p>
        </p:txBody>
      </p:sp>
      <p:sp>
        <p:nvSpPr>
          <p:cNvPr id="5125" name="Rectangle 5"/>
          <p:cNvSpPr>
            <a:spLocks noGrp="1" noChangeArrowheads="1"/>
          </p:cNvSpPr>
          <p:nvPr>
            <p:ph type="ftr" sz="quarter" idx="3"/>
          </p:nvPr>
        </p:nvSpPr>
        <p:spPr/>
        <p:txBody>
          <a:bodyPr/>
          <a:lstStyle>
            <a:lvl1pPr>
              <a:defRPr/>
            </a:lvl1pPr>
          </a:lstStyle>
          <a:p>
            <a:endParaRPr lang="en-US" altLang="zh-CN"/>
          </a:p>
        </p:txBody>
      </p:sp>
      <p:sp>
        <p:nvSpPr>
          <p:cNvPr id="5126" name="Rectangle 6"/>
          <p:cNvSpPr>
            <a:spLocks noGrp="1" noChangeArrowheads="1"/>
          </p:cNvSpPr>
          <p:nvPr>
            <p:ph type="sldNum" sz="quarter" idx="4"/>
          </p:nvPr>
        </p:nvSpPr>
        <p:spPr/>
        <p:txBody>
          <a:bodyPr/>
          <a:lstStyle>
            <a:lvl1pPr>
              <a:defRPr/>
            </a:lvl1pPr>
          </a:lstStyle>
          <a:p>
            <a:fld id="{F105839E-F177-4213-BB55-97ABE955935F}" type="slidenum">
              <a:rPr lang="en-US" altLang="zh-CN"/>
              <a:pPr/>
              <a:t>‹#›</a:t>
            </a:fld>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0"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5123">
                                            <p:txEl>
                                              <p:pRg st="0" end="0"/>
                                            </p:txEl>
                                          </p:spTgt>
                                        </p:tgtEl>
                                        <p:attrNameLst>
                                          <p:attrName>style.visibility</p:attrName>
                                        </p:attrNameLst>
                                      </p:cBhvr>
                                      <p:to>
                                        <p:strVal val="visible"/>
                                      </p:to>
                                    </p:set>
                                    <p:animEffect transition="in" filter="fade">
                                      <p:cBhvr>
                                        <p:cTn id="14" dur="500"/>
                                        <p:tgtEl>
                                          <p:spTgt spid="5123">
                                            <p:txEl>
                                              <p:pRg st="0" end="0"/>
                                            </p:txEl>
                                          </p:spTgt>
                                        </p:tgtEl>
                                      </p:cBhvr>
                                    </p:animEffect>
                                    <p:anim calcmode="lin" valueType="num">
                                      <p:cBhvr>
                                        <p:cTn id="15"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12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tmplLst>
          <p:tmpl lvl="1">
            <p:tnLst>
              <p:par>
                <p:cTn presetID="44" presetClass="entr" presetSubtype="0" fill="hold" nodeType="clickEffect">
                  <p:stCondLst>
                    <p:cond delay="0"/>
                  </p:stCondLst>
                  <p:childTnLst>
                    <p:set>
                      <p:cBhvr>
                        <p:cTn dur="0" fill="hold">
                          <p:stCondLst>
                            <p:cond delay="0"/>
                          </p:stCondLst>
                        </p:cTn>
                        <p:tgtEl>
                          <p:spTgt spid="5123"/>
                        </p:tgtEl>
                        <p:attrNameLst>
                          <p:attrName>style.visibility</p:attrName>
                        </p:attrNameLst>
                      </p:cBhvr>
                      <p:to>
                        <p:strVal val="visible"/>
                      </p:to>
                    </p:set>
                    <p:animEffect transition="in" filter="fade">
                      <p:cBhvr>
                        <p:cTn dur="500"/>
                        <p:tgtEl>
                          <p:spTgt spid="5123"/>
                        </p:tgtEl>
                      </p:cBhvr>
                    </p:animEffect>
                    <p:anim calcmode="lin" valueType="num">
                      <p:cBhvr>
                        <p:cTn dur="500" fill="hold"/>
                        <p:tgtEl>
                          <p:spTgt spid="5123"/>
                        </p:tgtEl>
                        <p:attrNameLst>
                          <p:attrName>ppt_x</p:attrName>
                        </p:attrNameLst>
                      </p:cBhvr>
                      <p:tavLst>
                        <p:tav tm="0">
                          <p:val>
                            <p:strVal val="#ppt_x"/>
                          </p:val>
                        </p:tav>
                        <p:tav tm="100000">
                          <p:val>
                            <p:strVal val="#ppt_x"/>
                          </p:val>
                        </p:tav>
                      </p:tavLst>
                    </p:anim>
                    <p:anim calcmode="lin" valueType="num">
                      <p:cBhvr>
                        <p:cTn dur="500" fill="hold"/>
                        <p:tgtEl>
                          <p:spTgt spid="5123"/>
                        </p:tgtEl>
                        <p:attrNameLst>
                          <p:attrName>ppt_y</p:attrName>
                        </p:attrNameLst>
                      </p:cBhvr>
                      <p:tavLst>
                        <p:tav tm="0">
                          <p:val>
                            <p:strVal val="#ppt_y+.05"/>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1B1F64-6D85-4AC5-8B2A-6E144C35D79A}" type="slidenum">
              <a:rPr lang="en-US" altLang="zh-CN"/>
              <a:pPr/>
              <a:t>‹#›</a:t>
            </a:fld>
            <a:endParaRPr lang="en-US" altLang="zh-CN"/>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0FE9E4-3DF1-484A-8472-28323113CBD9}" type="slidenum">
              <a:rPr lang="en-US" altLang="zh-CN"/>
              <a:pPr/>
              <a:t>‹#›</a:t>
            </a:fld>
            <a:endParaRPr lang="en-US" altLang="zh-CN"/>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168"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C09B91-8A5A-4658-818E-7DB8E43C5DB5}" type="slidenum">
              <a:rPr lang="en-US" altLang="zh-CN"/>
              <a:pPr/>
              <a:t>‹#›</a:t>
            </a:fld>
            <a:endParaRPr lang="en-US" altLang="zh-CN"/>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8D572D2-FAE3-4C4D-8A83-FAA14E0D11D0}" type="slidenum">
              <a:rPr lang="en-US" altLang="zh-CN"/>
              <a:pPr/>
              <a:t>‹#›</a:t>
            </a:fld>
            <a:endParaRPr lang="en-US" altLang="zh-CN"/>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A22B02-BA5A-4051-A902-E0C5996A1A0C}" type="slidenum">
              <a:rPr lang="en-US" altLang="zh-CN"/>
              <a:pPr/>
              <a:t>‹#›</a:t>
            </a:fld>
            <a:endParaRPr lang="en-US" altLang="zh-CN"/>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4C8399-028E-45CB-8927-DBA97B776EB7}" type="slidenum">
              <a:rPr lang="en-US" altLang="zh-CN"/>
              <a:pPr/>
              <a:t>‹#›</a:t>
            </a:fld>
            <a:endParaRPr lang="en-US" altLang="zh-CN"/>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A08D9A-9437-4EA3-ADA3-0510FB2D75A2}" type="slidenum">
              <a:rPr lang="en-US" altLang="zh-CN"/>
              <a:pPr/>
              <a:t>‹#›</a:t>
            </a:fld>
            <a:endParaRPr lang="en-US" altLang="zh-CN"/>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0DB15F-CDEC-4BE2-83E1-36EAA817E06A}" type="slidenum">
              <a:rPr lang="en-US" altLang="zh-CN"/>
              <a:pPr/>
              <a:t>‹#›</a:t>
            </a:fld>
            <a:endParaRPr lang="en-US" altLang="zh-CN"/>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D49618-56E0-4264-BD0D-45982F60B301}" type="slidenum">
              <a:rPr lang="en-US" altLang="zh-CN"/>
              <a:pPr/>
              <a:t>‹#›</a:t>
            </a:fld>
            <a:endParaRPr lang="en-US" altLang="zh-C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426029-F3C9-43D6-B187-38DE4D188303}" type="slidenum">
              <a:rPr lang="en-US" altLang="zh-CN"/>
              <a:pPr/>
              <a:t>‹#›</a:t>
            </a:fld>
            <a:endParaRPr lang="en-US" altLang="zh-CN"/>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02167" y="1905001"/>
            <a:ext cx="11387667" cy="4194175"/>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1" y="6245225"/>
            <a:ext cx="3052233" cy="476250"/>
          </a:xfrm>
        </p:spPr>
        <p:txBody>
          <a:bodyPr/>
          <a:lstStyle>
            <a:lvl1pPr>
              <a:defRPr/>
            </a:lvl1pPr>
          </a:lstStyle>
          <a:p>
            <a:fld id="{CE53965A-DD0B-4F99-8EEE-F2D15EF28353}" type="slidenum">
              <a:rPr lang="en-US" altLang="zh-CN"/>
              <a:pPr/>
              <a:t>‹#›</a:t>
            </a:fld>
            <a:endParaRPr lang="en-US" altLang="zh-CN"/>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02168"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1" y="6245225"/>
            <a:ext cx="3052233" cy="476250"/>
          </a:xfrm>
        </p:spPr>
        <p:txBody>
          <a:bodyPr/>
          <a:lstStyle>
            <a:lvl1pPr>
              <a:defRPr/>
            </a:lvl1pPr>
          </a:lstStyle>
          <a:p>
            <a:fld id="{CDA2D4B0-21C6-49A8-947E-D16446171034}" type="slidenum">
              <a:rPr lang="en-US" altLang="zh-CN"/>
              <a:pPr/>
              <a:t>‹#›</a:t>
            </a:fld>
            <a:endParaRPr lang="en-US" altLang="zh-CN"/>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p:spPr>
        <p:txBody>
          <a:bodyPr/>
          <a:lstStyle>
            <a:lvl1pPr>
              <a:defRPr/>
            </a:lvl1pPr>
          </a:lstStyle>
          <a:p>
            <a:fld id="{DF520633-AD61-46AC-9A52-6249CA64F411}" type="slidenum">
              <a:rPr lang="en-US" altLang="zh-CN"/>
              <a:pPr/>
              <a:t>‹#›</a:t>
            </a:fld>
            <a:endParaRPr lang="en-US" altLang="zh-CN"/>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smtClean="0"/>
              <a:t>单击此处编辑母版标题样式</a:t>
            </a:r>
            <a:endParaRPr lang="zh-CN" altLang="en-US"/>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5124" name="Rectangle 4"/>
          <p:cNvSpPr>
            <a:spLocks noGrp="1" noChangeArrowheads="1"/>
          </p:cNvSpPr>
          <p:nvPr>
            <p:ph type="dt" sz="half" idx="2"/>
          </p:nvPr>
        </p:nvSpPr>
        <p:spPr/>
        <p:txBody>
          <a:bodyPr/>
          <a:lstStyle>
            <a:lvl1pPr>
              <a:defRPr/>
            </a:lvl1pPr>
          </a:lstStyle>
          <a:p>
            <a:endParaRPr lang="en-US" altLang="zh-CN"/>
          </a:p>
        </p:txBody>
      </p:sp>
      <p:sp>
        <p:nvSpPr>
          <p:cNvPr id="5125" name="Rectangle 5"/>
          <p:cNvSpPr>
            <a:spLocks noGrp="1" noChangeArrowheads="1"/>
          </p:cNvSpPr>
          <p:nvPr>
            <p:ph type="ftr" sz="quarter" idx="3"/>
          </p:nvPr>
        </p:nvSpPr>
        <p:spPr/>
        <p:txBody>
          <a:bodyPr/>
          <a:lstStyle>
            <a:lvl1pPr>
              <a:defRPr/>
            </a:lvl1pPr>
          </a:lstStyle>
          <a:p>
            <a:endParaRPr lang="en-US" altLang="zh-CN"/>
          </a:p>
        </p:txBody>
      </p:sp>
      <p:sp>
        <p:nvSpPr>
          <p:cNvPr id="5126" name="Rectangle 6"/>
          <p:cNvSpPr>
            <a:spLocks noGrp="1" noChangeArrowheads="1"/>
          </p:cNvSpPr>
          <p:nvPr>
            <p:ph type="sldNum" sz="quarter" idx="4"/>
          </p:nvPr>
        </p:nvSpPr>
        <p:spPr/>
        <p:txBody>
          <a:bodyPr/>
          <a:lstStyle>
            <a:lvl1pPr>
              <a:defRPr/>
            </a:lvl1pPr>
          </a:lstStyle>
          <a:p>
            <a:fld id="{F105839E-F177-4213-BB55-97ABE955935F}" type="slidenum">
              <a:rPr lang="en-US" altLang="zh-CN"/>
              <a:pPr/>
              <a:t>‹#›</a:t>
            </a:fld>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0"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5123">
                                            <p:txEl>
                                              <p:pRg st="0" end="0"/>
                                            </p:txEl>
                                          </p:spTgt>
                                        </p:tgtEl>
                                        <p:attrNameLst>
                                          <p:attrName>style.visibility</p:attrName>
                                        </p:attrNameLst>
                                      </p:cBhvr>
                                      <p:to>
                                        <p:strVal val="visible"/>
                                      </p:to>
                                    </p:set>
                                    <p:animEffect transition="in" filter="fade">
                                      <p:cBhvr>
                                        <p:cTn id="14" dur="500"/>
                                        <p:tgtEl>
                                          <p:spTgt spid="5123">
                                            <p:txEl>
                                              <p:pRg st="0" end="0"/>
                                            </p:txEl>
                                          </p:spTgt>
                                        </p:tgtEl>
                                      </p:cBhvr>
                                    </p:animEffect>
                                    <p:anim calcmode="lin" valueType="num">
                                      <p:cBhvr>
                                        <p:cTn id="15"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12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tmplLst>
          <p:tmpl lvl="1">
            <p:tnLst>
              <p:par>
                <p:cTn presetID="44" presetClass="entr" presetSubtype="0" fill="hold" nodeType="clickEffect">
                  <p:stCondLst>
                    <p:cond delay="0"/>
                  </p:stCondLst>
                  <p:childTnLst>
                    <p:set>
                      <p:cBhvr>
                        <p:cTn dur="0" fill="hold">
                          <p:stCondLst>
                            <p:cond delay="0"/>
                          </p:stCondLst>
                        </p:cTn>
                        <p:tgtEl>
                          <p:spTgt spid="5123"/>
                        </p:tgtEl>
                        <p:attrNameLst>
                          <p:attrName>style.visibility</p:attrName>
                        </p:attrNameLst>
                      </p:cBhvr>
                      <p:to>
                        <p:strVal val="visible"/>
                      </p:to>
                    </p:set>
                    <p:animEffect transition="in" filter="fade">
                      <p:cBhvr>
                        <p:cTn dur="500"/>
                        <p:tgtEl>
                          <p:spTgt spid="5123"/>
                        </p:tgtEl>
                      </p:cBhvr>
                    </p:animEffect>
                    <p:anim calcmode="lin" valueType="num">
                      <p:cBhvr>
                        <p:cTn dur="500" fill="hold"/>
                        <p:tgtEl>
                          <p:spTgt spid="5123"/>
                        </p:tgtEl>
                        <p:attrNameLst>
                          <p:attrName>ppt_x</p:attrName>
                        </p:attrNameLst>
                      </p:cBhvr>
                      <p:tavLst>
                        <p:tav tm="0">
                          <p:val>
                            <p:strVal val="#ppt_x"/>
                          </p:val>
                        </p:tav>
                        <p:tav tm="100000">
                          <p:val>
                            <p:strVal val="#ppt_x"/>
                          </p:val>
                        </p:tav>
                      </p:tavLst>
                    </p:anim>
                    <p:anim calcmode="lin" valueType="num">
                      <p:cBhvr>
                        <p:cTn dur="500" fill="hold"/>
                        <p:tgtEl>
                          <p:spTgt spid="5123"/>
                        </p:tgtEl>
                        <p:attrNameLst>
                          <p:attrName>ppt_y</p:attrName>
                        </p:attrNameLst>
                      </p:cBhvr>
                      <p:tavLst>
                        <p:tav tm="0">
                          <p:val>
                            <p:strVal val="#ppt_y+.05"/>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1B1F64-6D85-4AC5-8B2A-6E144C35D79A}" type="slidenum">
              <a:rPr lang="en-US" altLang="zh-CN"/>
              <a:pPr/>
              <a:t>‹#›</a:t>
            </a:fld>
            <a:endParaRPr lang="en-US" altLang="zh-CN"/>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0FE9E4-3DF1-484A-8472-28323113CBD9}" type="slidenum">
              <a:rPr lang="en-US" altLang="zh-CN"/>
              <a:pPr/>
              <a:t>‹#›</a:t>
            </a:fld>
            <a:endParaRPr lang="en-US" altLang="zh-CN"/>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168"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C09B91-8A5A-4658-818E-7DB8E43C5DB5}" type="slidenum">
              <a:rPr lang="en-US" altLang="zh-CN"/>
              <a:pPr/>
              <a:t>‹#›</a:t>
            </a:fld>
            <a:endParaRPr lang="en-US" altLang="zh-CN"/>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8D572D2-FAE3-4C4D-8A83-FAA14E0D11D0}" type="slidenum">
              <a:rPr lang="en-US" altLang="zh-CN"/>
              <a:pPr/>
              <a:t>‹#›</a:t>
            </a:fld>
            <a:endParaRPr lang="en-US" altLang="zh-CN"/>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A22B02-BA5A-4051-A902-E0C5996A1A0C}" type="slidenum">
              <a:rPr lang="en-US" altLang="zh-CN"/>
              <a:pPr/>
              <a:t>‹#›</a:t>
            </a:fld>
            <a:endParaRPr lang="en-US"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4C8399-028E-45CB-8927-DBA97B776EB7}" type="slidenum">
              <a:rPr lang="en-US" altLang="zh-CN"/>
              <a:pPr/>
              <a:t>‹#›</a:t>
            </a:fld>
            <a:endParaRPr lang="en-US" altLang="zh-CN"/>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A08D9A-9437-4EA3-ADA3-0510FB2D75A2}" type="slidenum">
              <a:rPr lang="en-US" altLang="zh-CN"/>
              <a:pPr/>
              <a:t>‹#›</a:t>
            </a:fld>
            <a:endParaRPr lang="en-US" altLang="zh-CN"/>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0DB15F-CDEC-4BE2-83E1-36EAA817E06A}" type="slidenum">
              <a:rPr lang="en-US" altLang="zh-CN"/>
              <a:pPr/>
              <a:t>‹#›</a:t>
            </a:fld>
            <a:endParaRPr lang="en-US" altLang="zh-CN"/>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D49618-56E0-4264-BD0D-45982F60B301}" type="slidenum">
              <a:rPr lang="en-US" altLang="zh-CN"/>
              <a:pPr/>
              <a:t>‹#›</a:t>
            </a:fld>
            <a:endParaRPr lang="en-US" altLang="zh-CN"/>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426029-F3C9-43D6-B187-38DE4D188303}" type="slidenum">
              <a:rPr lang="en-US" altLang="zh-CN"/>
              <a:pPr/>
              <a:t>‹#›</a:t>
            </a:fld>
            <a:endParaRPr lang="en-US" altLang="zh-CN"/>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02167" y="1905001"/>
            <a:ext cx="11387667" cy="4194175"/>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1" y="6245225"/>
            <a:ext cx="3052233" cy="476250"/>
          </a:xfrm>
        </p:spPr>
        <p:txBody>
          <a:bodyPr/>
          <a:lstStyle>
            <a:lvl1pPr>
              <a:defRPr/>
            </a:lvl1pPr>
          </a:lstStyle>
          <a:p>
            <a:fld id="{CE53965A-DD0B-4F99-8EEE-F2D15EF28353}" type="slidenum">
              <a:rPr lang="en-US" altLang="zh-CN"/>
              <a:pPr/>
              <a:t>‹#›</a:t>
            </a:fld>
            <a:endParaRPr lang="en-US" altLang="zh-CN"/>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02168"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1" y="6245225"/>
            <a:ext cx="3052233" cy="476250"/>
          </a:xfrm>
        </p:spPr>
        <p:txBody>
          <a:bodyPr/>
          <a:lstStyle>
            <a:lvl1pPr>
              <a:defRPr/>
            </a:lvl1pPr>
          </a:lstStyle>
          <a:p>
            <a:fld id="{CDA2D4B0-21C6-49A8-947E-D16446171034}" type="slidenum">
              <a:rPr lang="en-US" altLang="zh-CN"/>
              <a:pPr/>
              <a:t>‹#›</a:t>
            </a:fld>
            <a:endParaRPr lang="en-US" altLang="zh-CN"/>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p:spPr>
        <p:txBody>
          <a:bodyPr/>
          <a:lstStyle>
            <a:lvl1pPr>
              <a:defRPr/>
            </a:lvl1pPr>
          </a:lstStyle>
          <a:p>
            <a:fld id="{DF520633-AD61-46AC-9A52-6249CA64F411}" type="slidenum">
              <a:rPr lang="en-US" altLang="zh-CN"/>
              <a:pPr/>
              <a:t>‹#›</a:t>
            </a:fld>
            <a:endParaRPr lang="en-US" altLang="zh-CN"/>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03-1"/>
          <p:cNvPicPr>
            <a:picLocks noChangeAspect="1" noChangeArrowheads="1"/>
          </p:cNvPicPr>
          <p:nvPr/>
        </p:nvPicPr>
        <p:blipFill>
          <a:blip r:embed="rId3"/>
          <a:srcRect/>
          <a:stretch>
            <a:fillRect/>
          </a:stretch>
        </p:blipFill>
        <p:spPr bwMode="auto">
          <a:xfrm>
            <a:off x="912285" y="6308726"/>
            <a:ext cx="11279716" cy="549275"/>
          </a:xfrm>
          <a:prstGeom prst="rect">
            <a:avLst/>
          </a:prstGeom>
          <a:noFill/>
          <a:ln w="9525">
            <a:noFill/>
            <a:miter lim="800000"/>
            <a:headEnd/>
            <a:tailEnd/>
          </a:ln>
        </p:spPr>
      </p:pic>
      <p:pic>
        <p:nvPicPr>
          <p:cNvPr id="5" name="Picture 8" descr="eagle_blue"/>
          <p:cNvPicPr>
            <a:picLocks noChangeAspect="1" noChangeArrowheads="1"/>
          </p:cNvPicPr>
          <p:nvPr/>
        </p:nvPicPr>
        <p:blipFill>
          <a:blip r:embed="rId4"/>
          <a:srcRect/>
          <a:stretch>
            <a:fillRect/>
          </a:stretch>
        </p:blipFill>
        <p:spPr bwMode="auto">
          <a:xfrm>
            <a:off x="1" y="6308726"/>
            <a:ext cx="912284" cy="549275"/>
          </a:xfrm>
          <a:prstGeom prst="rect">
            <a:avLst/>
          </a:prstGeom>
          <a:noFill/>
          <a:ln w="9525">
            <a:noFill/>
            <a:miter lim="800000"/>
            <a:headEnd/>
            <a:tailEnd/>
          </a:ln>
        </p:spPr>
      </p:pic>
      <p:sp>
        <p:nvSpPr>
          <p:cNvPr id="6" name="Rectangle 9"/>
          <p:cNvSpPr>
            <a:spLocks noChangeArrowheads="1"/>
          </p:cNvSpPr>
          <p:nvPr/>
        </p:nvSpPr>
        <p:spPr bwMode="auto">
          <a:xfrm>
            <a:off x="814918" y="6381751"/>
            <a:ext cx="4607983" cy="320675"/>
          </a:xfrm>
          <a:prstGeom prst="rect">
            <a:avLst/>
          </a:prstGeom>
          <a:noFill/>
          <a:ln w="9525">
            <a:noFill/>
            <a:miter lim="800000"/>
            <a:headEnd/>
            <a:tailEnd/>
          </a:ln>
          <a:effectLst/>
        </p:spPr>
        <p:txBody>
          <a:bodyPr/>
          <a:lstStyle/>
          <a:p>
            <a:pPr fontAlgn="base">
              <a:spcBef>
                <a:spcPct val="0"/>
              </a:spcBef>
              <a:spcAft>
                <a:spcPct val="0"/>
              </a:spcAft>
              <a:buClr>
                <a:srgbClr val="009999"/>
              </a:buClr>
              <a:defRPr/>
            </a:pPr>
            <a:r>
              <a:rPr lang="en-US" altLang="zh-CN" sz="1400" dirty="0" err="1" smtClean="0">
                <a:solidFill>
                  <a:srgbClr val="FFFFFF"/>
                </a:solidFill>
                <a:latin typeface="Arial" pitchFamily="34" charset="0"/>
              </a:rPr>
              <a:t>ComputerOrganization</a:t>
            </a:r>
            <a:endParaRPr lang="en-US" altLang="zh-CN" sz="1400" dirty="0" smtClean="0">
              <a:solidFill>
                <a:srgbClr val="FFFFFF"/>
              </a:solidFill>
              <a:latin typeface="Arial" pitchFamily="34" charset="0"/>
            </a:endParaRPr>
          </a:p>
        </p:txBody>
      </p:sp>
      <p:sp>
        <p:nvSpPr>
          <p:cNvPr id="97282" name="Rectangle 2"/>
          <p:cNvSpPr>
            <a:spLocks noGrp="1" noChangeArrowheads="1"/>
          </p:cNvSpPr>
          <p:nvPr>
            <p:ph type="ctrTitle"/>
          </p:nvPr>
        </p:nvSpPr>
        <p:spPr>
          <a:xfrm>
            <a:off x="912284" y="1268413"/>
            <a:ext cx="5856816" cy="2189162"/>
          </a:xfrm>
        </p:spPr>
        <p:txBody>
          <a:bodyPr/>
          <a:lstStyle>
            <a:lvl1pPr>
              <a:defRPr sz="4000">
                <a:latin typeface="Comic Sans MS" pitchFamily="66" charset="0"/>
              </a:defRPr>
            </a:lvl1pPr>
          </a:lstStyle>
          <a:p>
            <a:r>
              <a:rPr lang="zh-CN" altLang="en-US" smtClean="0"/>
              <a:t>单击此处编辑母版标题样式</a:t>
            </a:r>
            <a:endParaRPr lang="en-US" altLang="zh-CN"/>
          </a:p>
        </p:txBody>
      </p:sp>
      <p:sp>
        <p:nvSpPr>
          <p:cNvPr id="97283" name="Rectangle 3"/>
          <p:cNvSpPr>
            <a:spLocks noGrp="1" noChangeArrowheads="1"/>
          </p:cNvSpPr>
          <p:nvPr>
            <p:ph type="subTitle" idx="1"/>
          </p:nvPr>
        </p:nvSpPr>
        <p:spPr>
          <a:xfrm>
            <a:off x="1200151" y="4076700"/>
            <a:ext cx="5374216" cy="1752600"/>
          </a:xfrm>
        </p:spPr>
        <p:txBody>
          <a:bodyPr/>
          <a:lstStyle>
            <a:lvl1pPr marL="0" indent="0" algn="ctr">
              <a:buFont typeface="Wingdings" pitchFamily="2" charset="2"/>
              <a:buNone/>
              <a:defRPr sz="2400"/>
            </a:lvl1pPr>
          </a:lstStyle>
          <a:p>
            <a:r>
              <a:rPr lang="zh-CN" altLang="en-US" smtClean="0"/>
              <a:t>单击此处编辑母版副标题样式</a:t>
            </a:r>
            <a:endParaRPr lang="zh-CN" altLang="en-US"/>
          </a:p>
        </p:txBody>
      </p:sp>
      <p:sp>
        <p:nvSpPr>
          <p:cNvPr id="8" name="Rectangle 4"/>
          <p:cNvSpPr>
            <a:spLocks noGrp="1" noChangeArrowheads="1"/>
          </p:cNvSpPr>
          <p:nvPr>
            <p:ph type="dt" sz="half" idx="10"/>
          </p:nvPr>
        </p:nvSpPr>
        <p:spPr>
          <a:xfrm>
            <a:off x="5238744" y="6429396"/>
            <a:ext cx="2844800" cy="428604"/>
          </a:xfrm>
        </p:spPr>
        <p:txBody>
          <a:bodyPr/>
          <a:lstStyle>
            <a:lvl1pPr>
              <a:defRPr smtClean="0">
                <a:solidFill>
                  <a:schemeClr val="bg1"/>
                </a:solidFill>
              </a:defRPr>
            </a:lvl1pPr>
          </a:lstStyle>
          <a:p>
            <a:pPr>
              <a:buClr>
                <a:srgbClr val="009999"/>
              </a:buClr>
            </a:pPr>
            <a:fld id="{530820CF-B880-4189-942D-D702A7CBA730}" type="datetimeFigureOut">
              <a:rPr lang="zh-CN" altLang="en-US">
                <a:solidFill>
                  <a:srgbClr val="FFFFFF"/>
                </a:solidFill>
              </a:rPr>
              <a:pPr>
                <a:buClr>
                  <a:srgbClr val="009999"/>
                </a:buClr>
              </a:pPr>
              <a:t>2022/4/21</a:t>
            </a:fld>
            <a:endParaRPr lang="zh-CN" altLang="en-US" dirty="0">
              <a:solidFill>
                <a:srgbClr val="FFFFFF"/>
              </a:solidFill>
            </a:endParaRPr>
          </a:p>
        </p:txBody>
      </p:sp>
      <p:sp>
        <p:nvSpPr>
          <p:cNvPr id="10" name="Rectangle 6"/>
          <p:cNvSpPr>
            <a:spLocks noGrp="1" noChangeArrowheads="1"/>
          </p:cNvSpPr>
          <p:nvPr>
            <p:ph type="sldNum" sz="quarter" idx="12"/>
          </p:nvPr>
        </p:nvSpPr>
        <p:spPr>
          <a:xfrm>
            <a:off x="6477003" y="6429396"/>
            <a:ext cx="952507" cy="428604"/>
          </a:xfrm>
        </p:spPr>
        <p:txBody>
          <a:bodyPr/>
          <a:lstStyle>
            <a:lvl1pPr>
              <a:defRPr smtClean="0">
                <a:solidFill>
                  <a:schemeClr val="bg1"/>
                </a:solidFill>
              </a:defRPr>
            </a:lvl1pPr>
          </a:lstStyle>
          <a:p>
            <a:pPr>
              <a:buClr>
                <a:srgbClr val="009999"/>
              </a:buClr>
            </a:pPr>
            <a:fld id="{AAD8B667-8699-459D-853F-A17A71841E7C}" type="slidenum">
              <a:rPr lang="en-US" altLang="zh-CN">
                <a:solidFill>
                  <a:srgbClr val="FFFFFF"/>
                </a:solidFill>
              </a:rPr>
              <a:pPr>
                <a:buClr>
                  <a:srgbClr val="009999"/>
                </a:buClr>
              </a:pPr>
              <a:t>‹#›</a:t>
            </a:fld>
            <a:endParaRPr lang="en-US" altLang="zh-CN">
              <a:solidFill>
                <a:srgbClr val="660066"/>
              </a:solidFill>
              <a:latin typeface="Impact" pitchFamily="34" charset="0"/>
            </a:endParaRPr>
          </a:p>
        </p:txBody>
      </p:sp>
      <p:pic>
        <p:nvPicPr>
          <p:cNvPr id="11" name="图片 10" descr="金字塔.jpg"/>
          <p:cNvPicPr>
            <a:picLocks noChangeAspect="1"/>
          </p:cNvPicPr>
          <p:nvPr/>
        </p:nvPicPr>
        <p:blipFill>
          <a:blip r:embed="rId5"/>
          <a:stretch>
            <a:fillRect/>
          </a:stretch>
        </p:blipFill>
        <p:spPr>
          <a:xfrm>
            <a:off x="7524761" y="1357298"/>
            <a:ext cx="3977668" cy="3857652"/>
          </a:xfrm>
          <a:prstGeom prst="rect">
            <a:avLst/>
          </a:prstGeom>
        </p:spPr>
      </p:pic>
    </p:spTree>
    <p:extLst>
      <p:ext uri="{BB962C8B-B14F-4D97-AF65-F5344CB8AC3E}">
        <p14:creationId xmlns:p14="http://schemas.microsoft.com/office/powerpoint/2010/main" val="2224568971"/>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43466950"/>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3D0212C-6AA0-4670-8000-46A54D017A7D}" type="datetimeFigureOut">
              <a:rPr lang="zh-CN" altLang="en-US" smtClean="0"/>
              <a:pPr/>
              <a:t>2022/4/21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7DBF045-075D-435B-96DF-E99B3002257E}" type="slidenum">
              <a:rPr lang="zh-CN" altLang="en-US" smtClean="0"/>
              <a:pPr/>
              <a:t>‹#›</a:t>
            </a:fld>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3239256"/>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27051" y="1268414"/>
            <a:ext cx="5433483" cy="4886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63734" y="1268414"/>
            <a:ext cx="5433484" cy="4886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51123706"/>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75503668"/>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500393197"/>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03747"/>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834532884"/>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525873069"/>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96069722"/>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1451" y="0"/>
            <a:ext cx="2842683" cy="61547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051" y="0"/>
            <a:ext cx="8331200" cy="61547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23870842"/>
      </p:ext>
    </p:extLst>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1"/>
            <a:ext cx="10320867" cy="9366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27051" y="1268413"/>
            <a:ext cx="11070167" cy="23669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7051" y="3787776"/>
            <a:ext cx="11070167" cy="2366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27042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3D0212C-6AA0-4670-8000-46A54D017A7D}" type="datetimeFigureOut">
              <a:rPr lang="zh-CN" altLang="en-US" smtClean="0"/>
              <a:pPr/>
              <a:t>2022/4/21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7DBF045-075D-435B-96DF-E99B3002257E}" type="slidenum">
              <a:rPr lang="zh-CN" altLang="en-US" smtClean="0"/>
              <a:pPr/>
              <a:t>‹#›</a:t>
            </a:fld>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1550104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image" Target="../media/image1.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audio" Target="../media/audio1.wav"/><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image" Target="../media/image4.jpe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5.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image" Target="../media/image4.jpe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6.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image" Target="../media/image6.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image" Target="../media/image2.png"/><Relationship Id="rId2" Type="http://schemas.openxmlformats.org/officeDocument/2006/relationships/slideLayout" Target="../slideLayouts/slideLayout79.xml"/><Relationship Id="rId16" Type="http://schemas.openxmlformats.org/officeDocument/2006/relationships/image" Target="../media/image1.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audio" Target="../media/audio1.wav"/><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809984" y="81558"/>
            <a:ext cx="7867667" cy="11319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a:t>
            </a:r>
            <a:endParaRPr lang="en-US" altLang="zh-CN" dirty="0" smtClean="0"/>
          </a:p>
        </p:txBody>
      </p:sp>
      <p:sp>
        <p:nvSpPr>
          <p:cNvPr id="15363" name="Rectangle 3"/>
          <p:cNvSpPr>
            <a:spLocks noGrp="1" noChangeArrowheads="1"/>
          </p:cNvSpPr>
          <p:nvPr>
            <p:ph type="body" idx="1"/>
          </p:nvPr>
        </p:nvSpPr>
        <p:spPr bwMode="auto">
          <a:xfrm>
            <a:off x="609600" y="1357298"/>
            <a:ext cx="109728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03D0212C-6AA0-4670-8000-46A54D017A7D}" type="datetimeFigureOut">
              <a:rPr lang="zh-CN" altLang="en-US" smtClean="0"/>
              <a:pPr/>
              <a:t>2022/4/21</a:t>
            </a:fld>
            <a:endParaRPr lang="zh-CN" altLang="en-US"/>
          </a:p>
        </p:txBody>
      </p:sp>
      <p:sp>
        <p:nvSpPr>
          <p:cNvPr id="1536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CN" altLang="en-US"/>
          </a:p>
        </p:txBody>
      </p:sp>
      <p:sp>
        <p:nvSpPr>
          <p:cNvPr id="1536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7DBF045-075D-435B-96DF-E99B3002257E}" type="slidenum">
              <a:rPr lang="zh-CN" altLang="en-US" smtClean="0"/>
              <a:pPr/>
              <a:t>‹#›</a:t>
            </a:fld>
            <a:endParaRPr lang="zh-CN" altLang="en-US"/>
          </a:p>
        </p:txBody>
      </p:sp>
      <p:pic>
        <p:nvPicPr>
          <p:cNvPr id="9" name="Picture 256" descr="03-1"/>
          <p:cNvPicPr>
            <a:picLocks noChangeAspect="1" noChangeArrowheads="1"/>
          </p:cNvPicPr>
          <p:nvPr/>
        </p:nvPicPr>
        <p:blipFill>
          <a:blip r:embed="rId17"/>
          <a:srcRect/>
          <a:stretch>
            <a:fillRect/>
          </a:stretch>
        </p:blipFill>
        <p:spPr bwMode="auto">
          <a:xfrm>
            <a:off x="912285" y="6308726"/>
            <a:ext cx="11279716" cy="549275"/>
          </a:xfrm>
          <a:prstGeom prst="rect">
            <a:avLst/>
          </a:prstGeom>
          <a:noFill/>
          <a:ln w="9525">
            <a:noFill/>
            <a:miter lim="800000"/>
            <a:headEnd/>
            <a:tailEnd/>
          </a:ln>
        </p:spPr>
      </p:pic>
      <p:pic>
        <p:nvPicPr>
          <p:cNvPr id="10" name="Picture 257" descr="eagle_blue"/>
          <p:cNvPicPr>
            <a:picLocks noChangeAspect="1" noChangeArrowheads="1"/>
          </p:cNvPicPr>
          <p:nvPr/>
        </p:nvPicPr>
        <p:blipFill>
          <a:blip r:embed="rId18"/>
          <a:srcRect/>
          <a:stretch>
            <a:fillRect/>
          </a:stretch>
        </p:blipFill>
        <p:spPr bwMode="auto">
          <a:xfrm>
            <a:off x="1" y="6308726"/>
            <a:ext cx="912284" cy="549275"/>
          </a:xfrm>
          <a:prstGeom prst="rect">
            <a:avLst/>
          </a:prstGeom>
          <a:noFill/>
          <a:ln w="9525">
            <a:noFill/>
            <a:miter lim="800000"/>
            <a:headEnd/>
            <a:tailEnd/>
          </a:ln>
        </p:spPr>
      </p:pic>
      <p:pic>
        <p:nvPicPr>
          <p:cNvPr id="11" name="图片 10" descr="zju.bmp"/>
          <p:cNvPicPr>
            <a:picLocks noChangeAspect="1"/>
          </p:cNvPicPr>
          <p:nvPr/>
        </p:nvPicPr>
        <p:blipFill>
          <a:blip r:embed="rId19"/>
          <a:stretch>
            <a:fillRect/>
          </a:stretch>
        </p:blipFill>
        <p:spPr>
          <a:xfrm>
            <a:off x="190459" y="285728"/>
            <a:ext cx="3490155" cy="857256"/>
          </a:xfrm>
          <a:prstGeom prst="rect">
            <a:avLst/>
          </a:prstGeom>
        </p:spPr>
      </p:pic>
      <p:sp>
        <p:nvSpPr>
          <p:cNvPr id="12" name="TextBox 11"/>
          <p:cNvSpPr txBox="1"/>
          <p:nvPr/>
        </p:nvSpPr>
        <p:spPr>
          <a:xfrm>
            <a:off x="1047715" y="6324546"/>
            <a:ext cx="5810291" cy="369332"/>
          </a:xfrm>
          <a:prstGeom prst="rect">
            <a:avLst/>
          </a:prstGeom>
          <a:noFill/>
        </p:spPr>
        <p:txBody>
          <a:bodyPr wrap="square" rtlCol="0">
            <a:spAutoFit/>
          </a:bodyPr>
          <a:lstStyle/>
          <a:p>
            <a:r>
              <a:rPr lang="en-US" altLang="zh-CN" sz="1800" b="0" baseline="0" dirty="0" err="1" smtClean="0">
                <a:solidFill>
                  <a:schemeClr val="bg1"/>
                </a:solidFill>
              </a:rPr>
              <a:t>Organization_jxh</a:t>
            </a:r>
            <a:endParaRPr lang="zh-CN" altLang="en-US" sz="1800" b="0" dirty="0">
              <a:solidFill>
                <a:schemeClr val="bg1"/>
              </a:solidFill>
            </a:endParaRPr>
          </a:p>
        </p:txBody>
      </p:sp>
      <p:sp>
        <p:nvSpPr>
          <p:cNvPr id="13" name="灯片编号占位符 5"/>
          <p:cNvSpPr txBox="1">
            <a:spLocks/>
          </p:cNvSpPr>
          <p:nvPr/>
        </p:nvSpPr>
        <p:spPr>
          <a:xfrm>
            <a:off x="6762755" y="6357958"/>
            <a:ext cx="1714512" cy="428604"/>
          </a:xfrm>
          <a:prstGeom prst="rect">
            <a:avLst/>
          </a:prstGeom>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400" b="0" i="0" u="none" strike="noStrike" kern="1200" cap="none" spc="0" normalizeH="0" baseline="0" noProof="0" smtClean="0">
                <a:ln>
                  <a:noFill/>
                </a:ln>
                <a:solidFill>
                  <a:schemeClr val="bg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2400" b="0" i="0" u="none" strike="noStrike" kern="1200" cap="none" spc="0" normalizeH="0" baseline="0" noProof="0">
              <a:ln>
                <a:noFill/>
              </a:ln>
              <a:solidFill>
                <a:schemeClr val="bg1"/>
              </a:solidFill>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med">
    <p:random/>
    <p:sndAc>
      <p:stSnd>
        <p:snd r:embed="rId16" name="chimes.wav"/>
      </p:stSnd>
    </p:sndAc>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xfrm>
            <a:off x="666712" y="0"/>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6259" name="Rectangle 3"/>
          <p:cNvSpPr>
            <a:spLocks noGrp="1" noChangeArrowheads="1"/>
          </p:cNvSpPr>
          <p:nvPr>
            <p:ph type="body" idx="1"/>
          </p:nvPr>
        </p:nvSpPr>
        <p:spPr bwMode="auto">
          <a:xfrm>
            <a:off x="666712" y="1214422"/>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defRPr/>
            </a:lvl1pPr>
          </a:lstStyle>
          <a:p>
            <a:endParaRPr lang="en-US" altLang="zh-CN"/>
          </a:p>
        </p:txBody>
      </p:sp>
      <p:sp>
        <p:nvSpPr>
          <p:cNvPr id="962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Tx/>
              <a:defRPr/>
            </a:lvl1pPr>
          </a:lstStyle>
          <a:p>
            <a:endParaRPr lang="en-US" altLang="zh-CN"/>
          </a:p>
        </p:txBody>
      </p:sp>
      <p:sp>
        <p:nvSpPr>
          <p:cNvPr id="9626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defRPr/>
            </a:lvl1pPr>
          </a:lstStyle>
          <a:p>
            <a:fld id="{7B92D8AC-6FB5-4907-AE0D-3C1A6937242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ea typeface="宋体" pitchFamily="2" charset="-122"/>
        </a:defRPr>
      </a:lvl2pPr>
      <a:lvl3pPr algn="ctr" rtl="0" eaLnBrk="1" fontAlgn="base" hangingPunct="1">
        <a:spcBef>
          <a:spcPct val="0"/>
        </a:spcBef>
        <a:spcAft>
          <a:spcPct val="0"/>
        </a:spcAft>
        <a:defRPr sz="4400">
          <a:solidFill>
            <a:schemeClr val="tx2"/>
          </a:solidFill>
          <a:latin typeface="Arial" pitchFamily="34" charset="0"/>
          <a:ea typeface="宋体" pitchFamily="2" charset="-122"/>
        </a:defRPr>
      </a:lvl3pPr>
      <a:lvl4pPr algn="ctr" rtl="0" eaLnBrk="1" fontAlgn="base" hangingPunct="1">
        <a:spcBef>
          <a:spcPct val="0"/>
        </a:spcBef>
        <a:spcAft>
          <a:spcPct val="0"/>
        </a:spcAft>
        <a:defRPr sz="4400">
          <a:solidFill>
            <a:schemeClr val="tx2"/>
          </a:solidFill>
          <a:latin typeface="Arial" pitchFamily="34" charset="0"/>
          <a:ea typeface="宋体" pitchFamily="2" charset="-122"/>
        </a:defRPr>
      </a:lvl4pPr>
      <a:lvl5pPr algn="ctr" rtl="0" eaLnBrk="1" fontAlgn="base" hangingPunct="1">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5235" name="Rectangle 3"/>
          <p:cNvSpPr>
            <a:spLocks noGrp="1" noChangeArrowheads="1"/>
          </p:cNvSpPr>
          <p:nvPr>
            <p:ph type="body" idx="1"/>
          </p:nvPr>
        </p:nvSpPr>
        <p:spPr bwMode="auto">
          <a:xfrm>
            <a:off x="609601" y="1600200"/>
            <a:ext cx="11055351" cy="226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52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defRPr/>
            </a:lvl1pPr>
          </a:lstStyle>
          <a:p>
            <a:endParaRPr lang="en-US" altLang="zh-CN"/>
          </a:p>
        </p:txBody>
      </p:sp>
      <p:sp>
        <p:nvSpPr>
          <p:cNvPr id="952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Tx/>
              <a:defRPr/>
            </a:lvl1pPr>
          </a:lstStyle>
          <a:p>
            <a:endParaRPr lang="en-US" altLang="zh-CN"/>
          </a:p>
        </p:txBody>
      </p:sp>
      <p:sp>
        <p:nvSpPr>
          <p:cNvPr id="95238"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defRPr/>
            </a:lvl1pPr>
          </a:lstStyle>
          <a:p>
            <a:fld id="{6A830C9D-C376-4D0A-BE9D-F16796CCB111}" type="slidenum">
              <a:rPr lang="en-US" altLang="zh-CN"/>
              <a:pPr/>
              <a:t>‹#›</a:t>
            </a:fld>
            <a:endParaRPr lang="en-US" altLang="zh-CN"/>
          </a:p>
        </p:txBody>
      </p:sp>
      <p:sp>
        <p:nvSpPr>
          <p:cNvPr id="95239" name="Text Box 7"/>
          <p:cNvSpPr txBox="1">
            <a:spLocks noChangeArrowheads="1"/>
          </p:cNvSpPr>
          <p:nvPr/>
        </p:nvSpPr>
        <p:spPr bwMode="auto">
          <a:xfrm>
            <a:off x="814918" y="4365626"/>
            <a:ext cx="10850033" cy="904863"/>
          </a:xfrm>
          <a:prstGeom prst="rect">
            <a:avLst/>
          </a:prstGeom>
          <a:noFill/>
          <a:ln w="9525">
            <a:noFill/>
            <a:miter lim="800000"/>
            <a:headEnd/>
            <a:tailEnd/>
          </a:ln>
          <a:effectLst/>
        </p:spPr>
        <p:txBody>
          <a:bodyPr>
            <a:spAutoFit/>
          </a:bodyPr>
          <a:lstStyle/>
          <a:p>
            <a:pPr>
              <a:spcBef>
                <a:spcPct val="20000"/>
              </a:spcBef>
              <a:buClrTx/>
              <a:buFontTx/>
              <a:buChar char="•"/>
            </a:pPr>
            <a:r>
              <a:rPr lang="zh-CN" altLang="en-US" sz="2400">
                <a:ea typeface="Arial Unicode MS" pitchFamily="34" charset="-122"/>
                <a:cs typeface="Arial Unicode MS" pitchFamily="34" charset="-122"/>
              </a:rPr>
              <a:t>单击此处编辑母版文本样式</a:t>
            </a:r>
          </a:p>
          <a:p>
            <a:pPr>
              <a:spcBef>
                <a:spcPct val="20000"/>
              </a:spcBef>
              <a:buClrTx/>
            </a:pPr>
            <a:endParaRPr lang="en-US" altLang="zh-CN" sz="2400">
              <a:ea typeface="Arial Unicode MS" pitchFamily="34" charset="-122"/>
              <a:cs typeface="Arial Unicode MS" pitchFamily="34" charset="-122"/>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ea typeface="宋体" pitchFamily="2" charset="-122"/>
        </a:defRPr>
      </a:lvl2pPr>
      <a:lvl3pPr algn="ctr" rtl="0" eaLnBrk="1" fontAlgn="base" hangingPunct="1">
        <a:spcBef>
          <a:spcPct val="0"/>
        </a:spcBef>
        <a:spcAft>
          <a:spcPct val="0"/>
        </a:spcAft>
        <a:defRPr sz="4400">
          <a:solidFill>
            <a:schemeClr val="tx2"/>
          </a:solidFill>
          <a:latin typeface="Arial" pitchFamily="34" charset="0"/>
          <a:ea typeface="宋体" pitchFamily="2" charset="-122"/>
        </a:defRPr>
      </a:lvl3pPr>
      <a:lvl4pPr algn="ctr" rtl="0" eaLnBrk="1" fontAlgn="base" hangingPunct="1">
        <a:spcBef>
          <a:spcPct val="0"/>
        </a:spcBef>
        <a:spcAft>
          <a:spcPct val="0"/>
        </a:spcAft>
        <a:defRPr sz="4400">
          <a:solidFill>
            <a:schemeClr val="tx2"/>
          </a:solidFill>
          <a:latin typeface="Arial" pitchFamily="34" charset="0"/>
          <a:ea typeface="宋体" pitchFamily="2" charset="-122"/>
        </a:defRPr>
      </a:lvl4pPr>
      <a:lvl5pPr algn="ctr" rtl="0" eaLnBrk="1" fontAlgn="base" hangingPunct="1">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905235" y="0"/>
            <a:ext cx="7867667" cy="9286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a:t>
            </a:r>
            <a:endParaRPr lang="en-US" altLang="zh-CN" dirty="0" smtClean="0"/>
          </a:p>
        </p:txBody>
      </p:sp>
      <p:sp>
        <p:nvSpPr>
          <p:cNvPr id="15363" name="Rectangle 3"/>
          <p:cNvSpPr>
            <a:spLocks noGrp="1" noChangeArrowheads="1"/>
          </p:cNvSpPr>
          <p:nvPr>
            <p:ph type="body" idx="1"/>
          </p:nvPr>
        </p:nvSpPr>
        <p:spPr bwMode="auto">
          <a:xfrm>
            <a:off x="666712" y="928671"/>
            <a:ext cx="109728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536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536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A9DC9DB0-14F1-426C-A00E-451C377CB50B}" type="slidenum">
              <a:rPr lang="en-US" altLang="zh-CN" smtClean="0"/>
              <a:pPr/>
              <a:t>‹#›</a:t>
            </a:fld>
            <a:endParaRPr lang="en-US" altLang="zh-CN"/>
          </a:p>
        </p:txBody>
      </p:sp>
      <p:pic>
        <p:nvPicPr>
          <p:cNvPr id="9" name="Picture 256" descr="03-1"/>
          <p:cNvPicPr>
            <a:picLocks noChangeAspect="1" noChangeArrowheads="1"/>
          </p:cNvPicPr>
          <p:nvPr/>
        </p:nvPicPr>
        <p:blipFill>
          <a:blip r:embed="rId16"/>
          <a:srcRect/>
          <a:stretch>
            <a:fillRect/>
          </a:stretch>
        </p:blipFill>
        <p:spPr bwMode="auto">
          <a:xfrm>
            <a:off x="912285" y="6308726"/>
            <a:ext cx="11279716" cy="549275"/>
          </a:xfrm>
          <a:prstGeom prst="rect">
            <a:avLst/>
          </a:prstGeom>
          <a:noFill/>
          <a:ln w="9525">
            <a:noFill/>
            <a:miter lim="800000"/>
            <a:headEnd/>
            <a:tailEnd/>
          </a:ln>
        </p:spPr>
      </p:pic>
      <p:pic>
        <p:nvPicPr>
          <p:cNvPr id="10" name="Picture 257" descr="eagle_blue"/>
          <p:cNvPicPr>
            <a:picLocks noChangeAspect="1" noChangeArrowheads="1"/>
          </p:cNvPicPr>
          <p:nvPr/>
        </p:nvPicPr>
        <p:blipFill>
          <a:blip r:embed="rId17"/>
          <a:srcRect/>
          <a:stretch>
            <a:fillRect/>
          </a:stretch>
        </p:blipFill>
        <p:spPr bwMode="auto">
          <a:xfrm>
            <a:off x="1" y="6308726"/>
            <a:ext cx="912284" cy="549275"/>
          </a:xfrm>
          <a:prstGeom prst="rect">
            <a:avLst/>
          </a:prstGeom>
          <a:noFill/>
          <a:ln w="9525">
            <a:noFill/>
            <a:miter lim="800000"/>
            <a:headEnd/>
            <a:tailEnd/>
          </a:ln>
        </p:spPr>
      </p:pic>
      <p:pic>
        <p:nvPicPr>
          <p:cNvPr id="11" name="图片 10" descr="zju.bmp"/>
          <p:cNvPicPr>
            <a:picLocks noChangeAspect="1"/>
          </p:cNvPicPr>
          <p:nvPr/>
        </p:nvPicPr>
        <p:blipFill>
          <a:blip r:embed="rId18"/>
          <a:stretch>
            <a:fillRect/>
          </a:stretch>
        </p:blipFill>
        <p:spPr>
          <a:xfrm>
            <a:off x="0" y="0"/>
            <a:ext cx="3490155" cy="857256"/>
          </a:xfrm>
          <a:prstGeom prst="rect">
            <a:avLst/>
          </a:prstGeom>
        </p:spPr>
      </p:pic>
      <p:sp>
        <p:nvSpPr>
          <p:cNvPr id="12" name="TextBox 11"/>
          <p:cNvSpPr txBox="1"/>
          <p:nvPr/>
        </p:nvSpPr>
        <p:spPr>
          <a:xfrm>
            <a:off x="1047715" y="6324546"/>
            <a:ext cx="5810291" cy="369332"/>
          </a:xfrm>
          <a:prstGeom prst="rect">
            <a:avLst/>
          </a:prstGeom>
          <a:noFill/>
        </p:spPr>
        <p:txBody>
          <a:bodyPr wrap="square" rtlCol="0">
            <a:spAutoFit/>
          </a:bodyPr>
          <a:lstStyle/>
          <a:p>
            <a:r>
              <a:rPr lang="en-US" altLang="zh-CN" sz="1800" b="0" baseline="0" dirty="0" err="1" smtClean="0">
                <a:solidFill>
                  <a:schemeClr val="bg1"/>
                </a:solidFill>
              </a:rPr>
              <a:t>Organization_Instruction_jxh</a:t>
            </a:r>
            <a:endParaRPr lang="zh-CN" altLang="en-US" sz="1800" b="0" dirty="0">
              <a:solidFill>
                <a:schemeClr val="bg1"/>
              </a:solidFill>
            </a:endParaRPr>
          </a:p>
        </p:txBody>
      </p:sp>
      <p:sp>
        <p:nvSpPr>
          <p:cNvPr id="13" name="灯片编号占位符 5"/>
          <p:cNvSpPr txBox="1">
            <a:spLocks/>
          </p:cNvSpPr>
          <p:nvPr/>
        </p:nvSpPr>
        <p:spPr>
          <a:xfrm>
            <a:off x="5429245" y="6326528"/>
            <a:ext cx="1714512" cy="428604"/>
          </a:xfrm>
          <a:prstGeom prst="rect">
            <a:avLst/>
          </a:prstGeom>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chemeClr val="bg1"/>
                </a:solidFill>
                <a:effectLst/>
                <a:uLnTx/>
                <a:uFillTx/>
                <a:latin typeface="Arial" charset="0"/>
                <a:ea typeface="+mn-ea"/>
                <a:cs typeface="+mn-cs"/>
              </a:rPr>
              <a:t>2.</a:t>
            </a:r>
            <a:fld id="{523AB107-6101-439A-BA7F-80ADDA7E7EB6}" type="slidenum">
              <a:rPr kumimoji="0" lang="zh-CN" altLang="en-US" sz="2400" b="0" i="0" u="none" strike="noStrike" kern="1200" cap="none" spc="0" normalizeH="0" baseline="0" noProof="0" smtClean="0">
                <a:ln>
                  <a:noFill/>
                </a:ln>
                <a:solidFill>
                  <a:schemeClr val="bg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2400" b="0" i="0" u="none" strike="noStrike" kern="1200" cap="none" spc="0" normalizeH="0" baseline="0" noProof="0" dirty="0">
              <a:ln>
                <a:noFill/>
              </a:ln>
              <a:solidFill>
                <a:schemeClr val="bg1"/>
              </a:solidFill>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transition spd="med">
    <p:random/>
    <p:sndAc>
      <p:stSnd>
        <p:snd r:embed="rId15" name="chimes.wav"/>
      </p:stSnd>
    </p:sndAc>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F82ABB-03CF-40B6-A6C0-B182921F2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4099">
                                            <p:txEl>
                                              <p:pRg st="1" end="1"/>
                                            </p:txEl>
                                          </p:spTgt>
                                        </p:tgtEl>
                                        <p:attrNameLst>
                                          <p:attrName>style.visibility</p:attrName>
                                        </p:attrNameLst>
                                      </p:cBhvr>
                                      <p:to>
                                        <p:strVal val="visible"/>
                                      </p:to>
                                    </p:set>
                                    <p:animEffect transition="in" filter="fade">
                                      <p:cBhvr>
                                        <p:cTn id="21" dur="500"/>
                                        <p:tgtEl>
                                          <p:spTgt spid="4099">
                                            <p:txEl>
                                              <p:pRg st="1" end="1"/>
                                            </p:txEl>
                                          </p:spTgt>
                                        </p:tgtEl>
                                      </p:cBhvr>
                                    </p:animEffect>
                                    <p:anim calcmode="lin" valueType="num">
                                      <p:cBhvr>
                                        <p:cTn id="22"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09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4099">
                                            <p:txEl>
                                              <p:pRg st="2" end="2"/>
                                            </p:txEl>
                                          </p:spTgt>
                                        </p:tgtEl>
                                        <p:attrNameLst>
                                          <p:attrName>style.visibility</p:attrName>
                                        </p:attrNameLst>
                                      </p:cBhvr>
                                      <p:to>
                                        <p:strVal val="visible"/>
                                      </p:to>
                                    </p:set>
                                    <p:animEffect transition="in" filter="fade">
                                      <p:cBhvr>
                                        <p:cTn id="28" dur="500"/>
                                        <p:tgtEl>
                                          <p:spTgt spid="4099">
                                            <p:txEl>
                                              <p:pRg st="2" end="2"/>
                                            </p:txEl>
                                          </p:spTgt>
                                        </p:tgtEl>
                                      </p:cBhvr>
                                    </p:animEffect>
                                    <p:anim calcmode="lin" valueType="num">
                                      <p:cBhvr>
                                        <p:cTn id="2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09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4099">
                                            <p:txEl>
                                              <p:pRg st="3" end="3"/>
                                            </p:txEl>
                                          </p:spTgt>
                                        </p:tgtEl>
                                        <p:attrNameLst>
                                          <p:attrName>style.visibility</p:attrName>
                                        </p:attrNameLst>
                                      </p:cBhvr>
                                      <p:to>
                                        <p:strVal val="visible"/>
                                      </p:to>
                                    </p:set>
                                    <p:animEffect transition="in" filter="fade">
                                      <p:cBhvr>
                                        <p:cTn id="35" dur="500"/>
                                        <p:tgtEl>
                                          <p:spTgt spid="4099">
                                            <p:txEl>
                                              <p:pRg st="3" end="3"/>
                                            </p:txEl>
                                          </p:spTgt>
                                        </p:tgtEl>
                                      </p:cBhvr>
                                    </p:animEffect>
                                    <p:anim calcmode="lin" valueType="num">
                                      <p:cBhvr>
                                        <p:cTn id="36"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09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4099">
                                            <p:txEl>
                                              <p:pRg st="4" end="4"/>
                                            </p:txEl>
                                          </p:spTgt>
                                        </p:tgtEl>
                                        <p:attrNameLst>
                                          <p:attrName>style.visibility</p:attrName>
                                        </p:attrNameLst>
                                      </p:cBhvr>
                                      <p:to>
                                        <p:strVal val="visible"/>
                                      </p:to>
                                    </p:set>
                                    <p:animEffect transition="in" filter="fade">
                                      <p:cBhvr>
                                        <p:cTn id="42" dur="500"/>
                                        <p:tgtEl>
                                          <p:spTgt spid="4099">
                                            <p:txEl>
                                              <p:pRg st="4" end="4"/>
                                            </p:txEl>
                                          </p:spTgt>
                                        </p:tgtEl>
                                      </p:cBhvr>
                                    </p:animEffect>
                                    <p:anim calcmode="lin" valueType="num">
                                      <p:cBhvr>
                                        <p:cTn id="43"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F82ABB-03CF-40B6-A6C0-B182921F2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4099">
                                            <p:txEl>
                                              <p:pRg st="1" end="1"/>
                                            </p:txEl>
                                          </p:spTgt>
                                        </p:tgtEl>
                                        <p:attrNameLst>
                                          <p:attrName>style.visibility</p:attrName>
                                        </p:attrNameLst>
                                      </p:cBhvr>
                                      <p:to>
                                        <p:strVal val="visible"/>
                                      </p:to>
                                    </p:set>
                                    <p:animEffect transition="in" filter="fade">
                                      <p:cBhvr>
                                        <p:cTn id="21" dur="500"/>
                                        <p:tgtEl>
                                          <p:spTgt spid="4099">
                                            <p:txEl>
                                              <p:pRg st="1" end="1"/>
                                            </p:txEl>
                                          </p:spTgt>
                                        </p:tgtEl>
                                      </p:cBhvr>
                                    </p:animEffect>
                                    <p:anim calcmode="lin" valueType="num">
                                      <p:cBhvr>
                                        <p:cTn id="22"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09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4099">
                                            <p:txEl>
                                              <p:pRg st="2" end="2"/>
                                            </p:txEl>
                                          </p:spTgt>
                                        </p:tgtEl>
                                        <p:attrNameLst>
                                          <p:attrName>style.visibility</p:attrName>
                                        </p:attrNameLst>
                                      </p:cBhvr>
                                      <p:to>
                                        <p:strVal val="visible"/>
                                      </p:to>
                                    </p:set>
                                    <p:animEffect transition="in" filter="fade">
                                      <p:cBhvr>
                                        <p:cTn id="28" dur="500"/>
                                        <p:tgtEl>
                                          <p:spTgt spid="4099">
                                            <p:txEl>
                                              <p:pRg st="2" end="2"/>
                                            </p:txEl>
                                          </p:spTgt>
                                        </p:tgtEl>
                                      </p:cBhvr>
                                    </p:animEffect>
                                    <p:anim calcmode="lin" valueType="num">
                                      <p:cBhvr>
                                        <p:cTn id="2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09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4099">
                                            <p:txEl>
                                              <p:pRg st="3" end="3"/>
                                            </p:txEl>
                                          </p:spTgt>
                                        </p:tgtEl>
                                        <p:attrNameLst>
                                          <p:attrName>style.visibility</p:attrName>
                                        </p:attrNameLst>
                                      </p:cBhvr>
                                      <p:to>
                                        <p:strVal val="visible"/>
                                      </p:to>
                                    </p:set>
                                    <p:animEffect transition="in" filter="fade">
                                      <p:cBhvr>
                                        <p:cTn id="35" dur="500"/>
                                        <p:tgtEl>
                                          <p:spTgt spid="4099">
                                            <p:txEl>
                                              <p:pRg st="3" end="3"/>
                                            </p:txEl>
                                          </p:spTgt>
                                        </p:tgtEl>
                                      </p:cBhvr>
                                    </p:animEffect>
                                    <p:anim calcmode="lin" valueType="num">
                                      <p:cBhvr>
                                        <p:cTn id="36"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09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4099">
                                            <p:txEl>
                                              <p:pRg st="4" end="4"/>
                                            </p:txEl>
                                          </p:spTgt>
                                        </p:tgtEl>
                                        <p:attrNameLst>
                                          <p:attrName>style.visibility</p:attrName>
                                        </p:attrNameLst>
                                      </p:cBhvr>
                                      <p:to>
                                        <p:strVal val="visible"/>
                                      </p:to>
                                    </p:set>
                                    <p:animEffect transition="in" filter="fade">
                                      <p:cBhvr>
                                        <p:cTn id="42" dur="500"/>
                                        <p:tgtEl>
                                          <p:spTgt spid="4099">
                                            <p:txEl>
                                              <p:pRg st="4" end="4"/>
                                            </p:txEl>
                                          </p:spTgt>
                                        </p:tgtEl>
                                      </p:cBhvr>
                                    </p:animEffect>
                                    <p:anim calcmode="lin" valueType="num">
                                      <p:cBhvr>
                                        <p:cTn id="43"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1271464" y="0"/>
            <a:ext cx="10632669" cy="1142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9459" name="Rectangle 3"/>
          <p:cNvSpPr>
            <a:spLocks noGrp="1" noChangeArrowheads="1"/>
          </p:cNvSpPr>
          <p:nvPr>
            <p:ph type="body" idx="1"/>
          </p:nvPr>
        </p:nvSpPr>
        <p:spPr bwMode="auto">
          <a:xfrm>
            <a:off x="527051" y="1268414"/>
            <a:ext cx="11070167" cy="48863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smtClean="0"/>
              <a:t> </a:t>
            </a:r>
            <a:r>
              <a:rPr lang="zh-CN" altLang="en-US" dirty="0" smtClean="0"/>
              <a:t>单击此处编辑母版文本样式</a:t>
            </a:r>
          </a:p>
          <a:p>
            <a:pPr lvl="1"/>
            <a:r>
              <a:rPr lang="zh-CN" altLang="en-US" dirty="0" smtClean="0"/>
              <a:t> 第二级</a:t>
            </a:r>
          </a:p>
          <a:p>
            <a:pPr lvl="2"/>
            <a:r>
              <a:rPr lang="zh-CN" altLang="en-US" dirty="0" smtClean="0"/>
              <a:t> 第三级</a:t>
            </a:r>
          </a:p>
          <a:p>
            <a:pPr lvl="3"/>
            <a:r>
              <a:rPr lang="zh-CN" altLang="en-US" dirty="0" smtClean="0"/>
              <a:t> 第四级</a:t>
            </a:r>
          </a:p>
          <a:p>
            <a:pPr lvl="4"/>
            <a:r>
              <a:rPr lang="zh-CN" altLang="en-US" dirty="0" smtClean="0"/>
              <a:t>第五级</a:t>
            </a:r>
          </a:p>
        </p:txBody>
      </p:sp>
      <p:sp>
        <p:nvSpPr>
          <p:cNvPr id="962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fontAlgn="base">
              <a:spcBef>
                <a:spcPct val="0"/>
              </a:spcBef>
              <a:spcAft>
                <a:spcPct val="0"/>
              </a:spcAft>
              <a:buClr>
                <a:srgbClr val="009999"/>
              </a:buClr>
            </a:pPr>
            <a:endParaRPr lang="en-US" altLang="zh-CN">
              <a:solidFill>
                <a:srgbClr val="000000"/>
              </a:solidFill>
              <a:latin typeface="Arial" pitchFamily="34" charset="0"/>
            </a:endParaRPr>
          </a:p>
        </p:txBody>
      </p:sp>
      <p:sp>
        <p:nvSpPr>
          <p:cNvPr id="962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fontAlgn="base">
              <a:spcBef>
                <a:spcPct val="0"/>
              </a:spcBef>
              <a:spcAft>
                <a:spcPct val="0"/>
              </a:spcAft>
              <a:buClr>
                <a:srgbClr val="009999"/>
              </a:buClr>
            </a:pPr>
            <a:endParaRPr lang="en-US" altLang="zh-CN">
              <a:solidFill>
                <a:srgbClr val="000000"/>
              </a:solidFill>
              <a:latin typeface="Arial" pitchFamily="34" charset="0"/>
            </a:endParaRPr>
          </a:p>
        </p:txBody>
      </p:sp>
      <p:sp>
        <p:nvSpPr>
          <p:cNvPr id="9626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buClr>
                <a:srgbClr val="009999"/>
              </a:buClr>
            </a:pPr>
            <a:fld id="{7B92D8AC-6FB5-4907-AE0D-3C1A69372422}" type="slidenum">
              <a:rPr lang="en-US" altLang="zh-CN">
                <a:solidFill>
                  <a:srgbClr val="000000"/>
                </a:solidFill>
                <a:latin typeface="Arial" pitchFamily="34" charset="0"/>
              </a:rPr>
              <a:pPr fontAlgn="base">
                <a:spcBef>
                  <a:spcPct val="0"/>
                </a:spcBef>
                <a:spcAft>
                  <a:spcPct val="0"/>
                </a:spcAft>
                <a:buClr>
                  <a:srgbClr val="009999"/>
                </a:buClr>
              </a:pPr>
              <a:t>‹#›</a:t>
            </a:fld>
            <a:endParaRPr lang="en-US" altLang="zh-CN">
              <a:solidFill>
                <a:srgbClr val="000000"/>
              </a:solidFill>
              <a:latin typeface="Arial" pitchFamily="34" charset="0"/>
            </a:endParaRPr>
          </a:p>
        </p:txBody>
      </p:sp>
      <p:pic>
        <p:nvPicPr>
          <p:cNvPr id="19463" name="Picture 7" descr="03-1"/>
          <p:cNvPicPr>
            <a:picLocks noChangeAspect="1" noChangeArrowheads="1"/>
          </p:cNvPicPr>
          <p:nvPr/>
        </p:nvPicPr>
        <p:blipFill>
          <a:blip r:embed="rId16"/>
          <a:srcRect/>
          <a:stretch>
            <a:fillRect/>
          </a:stretch>
        </p:blipFill>
        <p:spPr bwMode="auto">
          <a:xfrm>
            <a:off x="912285" y="6308726"/>
            <a:ext cx="11279716" cy="549275"/>
          </a:xfrm>
          <a:prstGeom prst="rect">
            <a:avLst/>
          </a:prstGeom>
          <a:noFill/>
          <a:ln w="9525">
            <a:noFill/>
            <a:miter lim="800000"/>
            <a:headEnd/>
            <a:tailEnd/>
          </a:ln>
        </p:spPr>
      </p:pic>
      <p:pic>
        <p:nvPicPr>
          <p:cNvPr id="19464" name="Picture 8" descr="eagle_blue"/>
          <p:cNvPicPr>
            <a:picLocks noChangeAspect="1" noChangeArrowheads="1"/>
          </p:cNvPicPr>
          <p:nvPr/>
        </p:nvPicPr>
        <p:blipFill>
          <a:blip r:embed="rId17"/>
          <a:srcRect/>
          <a:stretch>
            <a:fillRect/>
          </a:stretch>
        </p:blipFill>
        <p:spPr bwMode="auto">
          <a:xfrm>
            <a:off x="1" y="6308726"/>
            <a:ext cx="912284" cy="549275"/>
          </a:xfrm>
          <a:prstGeom prst="rect">
            <a:avLst/>
          </a:prstGeom>
          <a:noFill/>
          <a:ln w="9525">
            <a:noFill/>
            <a:miter lim="800000"/>
            <a:headEnd/>
            <a:tailEnd/>
          </a:ln>
        </p:spPr>
      </p:pic>
      <p:sp>
        <p:nvSpPr>
          <p:cNvPr id="96265" name="Rectangle 9"/>
          <p:cNvSpPr>
            <a:spLocks noChangeArrowheads="1"/>
          </p:cNvSpPr>
          <p:nvPr/>
        </p:nvSpPr>
        <p:spPr bwMode="auto">
          <a:xfrm>
            <a:off x="814918" y="6381751"/>
            <a:ext cx="4607983" cy="320675"/>
          </a:xfrm>
          <a:prstGeom prst="rect">
            <a:avLst/>
          </a:prstGeom>
          <a:noFill/>
          <a:ln w="9525">
            <a:noFill/>
            <a:miter lim="800000"/>
            <a:headEnd/>
            <a:tailEnd/>
          </a:ln>
          <a:effectLst/>
        </p:spPr>
        <p:txBody>
          <a:bodyPr/>
          <a:lstStyle/>
          <a:p>
            <a:pPr fontAlgn="base">
              <a:spcBef>
                <a:spcPct val="0"/>
              </a:spcBef>
              <a:spcAft>
                <a:spcPct val="0"/>
              </a:spcAft>
              <a:buClr>
                <a:srgbClr val="009999"/>
              </a:buClr>
              <a:defRPr/>
            </a:pPr>
            <a:r>
              <a:rPr lang="en-US" altLang="zh-CN" sz="1400" dirty="0" err="1" smtClean="0">
                <a:solidFill>
                  <a:srgbClr val="FFFFFF"/>
                </a:solidFill>
                <a:latin typeface="Arial" pitchFamily="34" charset="0"/>
              </a:rPr>
              <a:t>ComputerOrganization</a:t>
            </a:r>
            <a:endParaRPr lang="en-US" altLang="zh-CN" sz="1400" dirty="0">
              <a:solidFill>
                <a:srgbClr val="FFFFFF"/>
              </a:solidFill>
              <a:latin typeface="Arial" pitchFamily="34" charset="0"/>
            </a:endParaRPr>
          </a:p>
        </p:txBody>
      </p:sp>
      <p:sp>
        <p:nvSpPr>
          <p:cNvPr id="96268" name="Rectangle 12"/>
          <p:cNvSpPr>
            <a:spLocks noChangeArrowheads="1"/>
          </p:cNvSpPr>
          <p:nvPr/>
        </p:nvSpPr>
        <p:spPr bwMode="auto">
          <a:xfrm>
            <a:off x="4559301" y="6453188"/>
            <a:ext cx="1824567" cy="404812"/>
          </a:xfrm>
          <a:prstGeom prst="rect">
            <a:avLst/>
          </a:prstGeom>
          <a:noFill/>
          <a:ln w="9525">
            <a:noFill/>
            <a:miter lim="800000"/>
            <a:headEnd/>
            <a:tailEnd/>
          </a:ln>
        </p:spPr>
        <p:txBody>
          <a:bodyPr/>
          <a:lstStyle/>
          <a:p>
            <a:pPr algn="r" fontAlgn="base">
              <a:spcBef>
                <a:spcPct val="50000"/>
              </a:spcBef>
              <a:spcAft>
                <a:spcPct val="0"/>
              </a:spcAft>
              <a:buClr>
                <a:srgbClr val="009999"/>
              </a:buClr>
              <a:defRPr/>
            </a:pPr>
            <a:fld id="{1EA71A8F-742A-4424-B61A-9469D9412B4F}" type="slidenum">
              <a:rPr lang="en-US" altLang="zh-CN" sz="1400" smtClean="0">
                <a:solidFill>
                  <a:srgbClr val="FFFFFF"/>
                </a:solidFill>
                <a:latin typeface="Arial" pitchFamily="34" charset="0"/>
              </a:rPr>
              <a:pPr algn="r" fontAlgn="base">
                <a:spcBef>
                  <a:spcPct val="50000"/>
                </a:spcBef>
                <a:spcAft>
                  <a:spcPct val="0"/>
                </a:spcAft>
                <a:buClr>
                  <a:srgbClr val="009999"/>
                </a:buClr>
                <a:defRPr/>
              </a:pPr>
              <a:t>‹#›</a:t>
            </a:fld>
            <a:endParaRPr lang="en-US" altLang="zh-CN" sz="1400" dirty="0">
              <a:solidFill>
                <a:srgbClr val="FFFFFF"/>
              </a:solidFill>
              <a:latin typeface="Arial" pitchFamily="34" charset="0"/>
            </a:endParaRPr>
          </a:p>
        </p:txBody>
      </p:sp>
      <p:pic>
        <p:nvPicPr>
          <p:cNvPr id="13" name="图片 12" descr="金字塔2.jpg"/>
          <p:cNvPicPr>
            <a:picLocks noChangeAspect="1"/>
          </p:cNvPicPr>
          <p:nvPr/>
        </p:nvPicPr>
        <p:blipFill>
          <a:blip r:embed="rId18"/>
          <a:stretch>
            <a:fillRect/>
          </a:stretch>
        </p:blipFill>
        <p:spPr>
          <a:xfrm>
            <a:off x="162985" y="147629"/>
            <a:ext cx="964463" cy="833099"/>
          </a:xfrm>
          <a:prstGeom prst="rect">
            <a:avLst/>
          </a:prstGeom>
        </p:spPr>
      </p:pic>
    </p:spTree>
    <p:extLst>
      <p:ext uri="{BB962C8B-B14F-4D97-AF65-F5344CB8AC3E}">
        <p14:creationId xmlns:p14="http://schemas.microsoft.com/office/powerpoint/2010/main" val="32062362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ransition spd="med">
    <p:random/>
    <p:sndAc>
      <p:stSnd>
        <p:snd r:embed="rId15" name="chimes.wav"/>
      </p:stSnd>
    </p:sndAc>
  </p:transition>
  <p:timing>
    <p:tnLst>
      <p:par>
        <p:cTn id="1" dur="indefinite" restart="never" nodeType="tmRoot"/>
      </p:par>
    </p:tnLst>
  </p:timing>
  <p:txStyles>
    <p:titleStyle>
      <a:lvl1pPr algn="l" rtl="0" eaLnBrk="1" fontAlgn="base" hangingPunct="1">
        <a:spcBef>
          <a:spcPct val="0"/>
        </a:spcBef>
        <a:spcAft>
          <a:spcPct val="0"/>
        </a:spcAft>
        <a:defRPr sz="3600">
          <a:solidFill>
            <a:srgbClr val="FF0000"/>
          </a:solidFill>
          <a:latin typeface="+mj-lt"/>
          <a:ea typeface="+mj-ea"/>
          <a:cs typeface="+mj-cs"/>
        </a:defRPr>
      </a:lvl1pPr>
      <a:lvl2pPr algn="l" rtl="0" eaLnBrk="1" fontAlgn="base" hangingPunct="1">
        <a:spcBef>
          <a:spcPct val="0"/>
        </a:spcBef>
        <a:spcAft>
          <a:spcPct val="0"/>
        </a:spcAft>
        <a:defRPr sz="3600">
          <a:solidFill>
            <a:srgbClr val="FF0000"/>
          </a:solidFill>
          <a:latin typeface="Arial" pitchFamily="34" charset="0"/>
          <a:ea typeface="宋体" pitchFamily="2" charset="-122"/>
        </a:defRPr>
      </a:lvl2pPr>
      <a:lvl3pPr algn="l" rtl="0" eaLnBrk="1" fontAlgn="base" hangingPunct="1">
        <a:spcBef>
          <a:spcPct val="0"/>
        </a:spcBef>
        <a:spcAft>
          <a:spcPct val="0"/>
        </a:spcAft>
        <a:defRPr sz="3600">
          <a:solidFill>
            <a:srgbClr val="FF0000"/>
          </a:solidFill>
          <a:latin typeface="Arial" pitchFamily="34" charset="0"/>
          <a:ea typeface="宋体" pitchFamily="2" charset="-122"/>
        </a:defRPr>
      </a:lvl3pPr>
      <a:lvl4pPr algn="l" rtl="0" eaLnBrk="1" fontAlgn="base" hangingPunct="1">
        <a:spcBef>
          <a:spcPct val="0"/>
        </a:spcBef>
        <a:spcAft>
          <a:spcPct val="0"/>
        </a:spcAft>
        <a:defRPr sz="3600">
          <a:solidFill>
            <a:srgbClr val="FF0000"/>
          </a:solidFill>
          <a:latin typeface="Arial" pitchFamily="34" charset="0"/>
          <a:ea typeface="宋体" pitchFamily="2" charset="-122"/>
        </a:defRPr>
      </a:lvl4pPr>
      <a:lvl5pPr algn="l" rtl="0" eaLnBrk="1" fontAlgn="base" hangingPunct="1">
        <a:spcBef>
          <a:spcPct val="0"/>
        </a:spcBef>
        <a:spcAft>
          <a:spcPct val="0"/>
        </a:spcAft>
        <a:defRPr sz="3600">
          <a:solidFill>
            <a:srgbClr val="FF0000"/>
          </a:solidFill>
          <a:latin typeface="Arial" pitchFamily="34" charset="0"/>
          <a:ea typeface="宋体" pitchFamily="2" charset="-122"/>
        </a:defRPr>
      </a:lvl5pPr>
      <a:lvl6pPr marL="457200" algn="l" rtl="0" eaLnBrk="1" fontAlgn="base" hangingPunct="1">
        <a:spcBef>
          <a:spcPct val="0"/>
        </a:spcBef>
        <a:spcAft>
          <a:spcPct val="0"/>
        </a:spcAft>
        <a:defRPr sz="3600">
          <a:solidFill>
            <a:srgbClr val="FF0000"/>
          </a:solidFill>
          <a:latin typeface="Arial" pitchFamily="34" charset="0"/>
          <a:ea typeface="宋体" pitchFamily="2" charset="-122"/>
        </a:defRPr>
      </a:lvl6pPr>
      <a:lvl7pPr marL="914400" algn="l" rtl="0" eaLnBrk="1" fontAlgn="base" hangingPunct="1">
        <a:spcBef>
          <a:spcPct val="0"/>
        </a:spcBef>
        <a:spcAft>
          <a:spcPct val="0"/>
        </a:spcAft>
        <a:defRPr sz="3600">
          <a:solidFill>
            <a:srgbClr val="FF0000"/>
          </a:solidFill>
          <a:latin typeface="Arial" pitchFamily="34" charset="0"/>
          <a:ea typeface="宋体" pitchFamily="2" charset="-122"/>
        </a:defRPr>
      </a:lvl7pPr>
      <a:lvl8pPr marL="1371600" algn="l" rtl="0" eaLnBrk="1" fontAlgn="base" hangingPunct="1">
        <a:spcBef>
          <a:spcPct val="0"/>
        </a:spcBef>
        <a:spcAft>
          <a:spcPct val="0"/>
        </a:spcAft>
        <a:defRPr sz="3600">
          <a:solidFill>
            <a:srgbClr val="FF0000"/>
          </a:solidFill>
          <a:latin typeface="Arial" pitchFamily="34" charset="0"/>
          <a:ea typeface="宋体" pitchFamily="2" charset="-122"/>
        </a:defRPr>
      </a:lvl8pPr>
      <a:lvl9pPr marL="1828800" algn="l" rtl="0" eaLnBrk="1" fontAlgn="base" hangingPunct="1">
        <a:spcBef>
          <a:spcPct val="0"/>
        </a:spcBef>
        <a:spcAft>
          <a:spcPct val="0"/>
        </a:spcAft>
        <a:defRPr sz="3600">
          <a:solidFill>
            <a:srgbClr val="FF0000"/>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1.emf"/><Relationship Id="rId4" Type="http://schemas.openxmlformats.org/officeDocument/2006/relationships/oleObject" Target="../embeddings/oleObject3.bin"/></Relationships>
</file>

<file path=ppt/slides/_rels/slide1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3.wmf"/><Relationship Id="rId4" Type="http://schemas.openxmlformats.org/officeDocument/2006/relationships/oleObject" Target="../embeddings/oleObject4.bin"/></Relationships>
</file>

<file path=ppt/slides/_rels/slide1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1.wmf"/><Relationship Id="rId4" Type="http://schemas.openxmlformats.org/officeDocument/2006/relationships/oleObject" Target="../embeddings/oleObject5.bin"/></Relationships>
</file>

<file path=ppt/slides/_rels/slide12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3.wmf"/><Relationship Id="rId4" Type="http://schemas.openxmlformats.org/officeDocument/2006/relationships/oleObject" Target="../embeddings/oleObject6.bin"/></Relationships>
</file>

<file path=ppt/slides/_rels/slide1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82.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81.emf"/><Relationship Id="rId4" Type="http://schemas.openxmlformats.org/officeDocument/2006/relationships/oleObject" Target="../embeddings/oleObject7.bin"/></Relationships>
</file>

<file path=ppt/slides/_rels/slide1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17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17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8.xml"/><Relationship Id="rId1" Type="http://schemas.openxmlformats.org/officeDocument/2006/relationships/slideLayout" Target="../slideLayouts/slideLayout79.xml"/></Relationships>
</file>

<file path=ppt/slides/_rels/slide18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0.xml"/></Relationships>
</file>

<file path=ppt/slides/_rels/slide1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0.xml"/></Relationships>
</file>

<file path=ppt/slides/_rels/slide1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5.wmf"/><Relationship Id="rId4" Type="http://schemas.openxmlformats.org/officeDocument/2006/relationships/oleObject" Target="../embeddings/oleObject1.bin"/></Relationships>
</file>

<file path=ppt/slides/_rels/slide6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1.emf"/><Relationship Id="rId4" Type="http://schemas.openxmlformats.org/officeDocument/2006/relationships/oleObject" Target="../embeddings/oleObject2.bin"/></Relationships>
</file>

<file path=ppt/slides/_rels/slide8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47850" y="1196976"/>
            <a:ext cx="8820150" cy="2232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CN" b="0" smtClean="0"/>
              <a:t>Computer </a:t>
            </a:r>
            <a:br>
              <a:rPr lang="en-US" altLang="zh-CN" b="0" smtClean="0"/>
            </a:br>
            <a:r>
              <a:rPr lang="en-US" altLang="zh-CN" b="0" smtClean="0"/>
              <a:t>Organization &amp; Design</a:t>
            </a:r>
            <a:br>
              <a:rPr lang="en-US" altLang="zh-CN" b="0" smtClean="0"/>
            </a:br>
            <a:r>
              <a:rPr lang="en-US" altLang="zh-CN" sz="4400" b="0"/>
              <a:t>—</a:t>
            </a:r>
            <a:r>
              <a:rPr lang="en-US" altLang="zh-CN" sz="3200" b="0"/>
              <a:t>The Hardware/Software Interface</a:t>
            </a:r>
          </a:p>
        </p:txBody>
      </p:sp>
      <p:sp>
        <p:nvSpPr>
          <p:cNvPr id="3075" name="Rectangle 3"/>
          <p:cNvSpPr>
            <a:spLocks noGrp="1" noChangeArrowheads="1"/>
          </p:cNvSpPr>
          <p:nvPr>
            <p:ph type="subTitle" idx="1"/>
          </p:nvPr>
        </p:nvSpPr>
        <p:spPr>
          <a:xfrm>
            <a:off x="1524001" y="3929066"/>
            <a:ext cx="8569325" cy="1752600"/>
          </a:xfrm>
        </p:spPr>
        <p:txBody>
          <a:bodyPr/>
          <a:lstStyle/>
          <a:p>
            <a:pPr eaLnBrk="1" hangingPunct="1">
              <a:lnSpc>
                <a:spcPct val="90000"/>
              </a:lnSpc>
            </a:pPr>
            <a:r>
              <a:rPr lang="en-US" altLang="zh-CN" b="1" dirty="0" smtClean="0"/>
              <a:t>Chapter 4-2   Processor  Design</a:t>
            </a:r>
          </a:p>
          <a:p>
            <a:pPr eaLnBrk="1" hangingPunct="1">
              <a:lnSpc>
                <a:spcPct val="90000"/>
              </a:lnSpc>
            </a:pPr>
            <a:r>
              <a:rPr lang="en-US" altLang="zh-CN" b="1" dirty="0" smtClean="0"/>
              <a:t>Pipelining CPU    </a:t>
            </a:r>
          </a:p>
        </p:txBody>
      </p:sp>
    </p:spTree>
  </p:cSld>
  <p:clrMapOvr>
    <a:masterClrMapping/>
  </p:clrMapOvr>
  <p:transition spd="med">
    <p:random/>
    <p:sndAc>
      <p:stSnd>
        <p:snd r:embed="rId3" name="chimes.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35760" y="0"/>
            <a:ext cx="7547160" cy="1357298"/>
          </a:xfrm>
        </p:spPr>
        <p:txBody>
          <a:bodyPr/>
          <a:lstStyle/>
          <a:p>
            <a:r>
              <a:rPr lang="en-US" altLang="zh-CN" sz="3200" dirty="0"/>
              <a:t>How to use one memory to implement Inst. fetch and data access?</a:t>
            </a:r>
            <a:endParaRPr lang="zh-CN" altLang="en-US" sz="3200" dirty="0"/>
          </a:p>
        </p:txBody>
      </p:sp>
      <p:sp>
        <p:nvSpPr>
          <p:cNvPr id="4" name="TextBox 3"/>
          <p:cNvSpPr txBox="1"/>
          <p:nvPr/>
        </p:nvSpPr>
        <p:spPr>
          <a:xfrm>
            <a:off x="4810116" y="2214554"/>
            <a:ext cx="2071702" cy="2862322"/>
          </a:xfrm>
          <a:prstGeom prst="rect">
            <a:avLst/>
          </a:prstGeom>
          <a:solidFill>
            <a:schemeClr val="accent5"/>
          </a:solidFill>
          <a:ln w="34925">
            <a:solidFill>
              <a:schemeClr val="tx1">
                <a:lumMod val="75000"/>
                <a:lumOff val="25000"/>
              </a:schemeClr>
            </a:solidFill>
          </a:ln>
        </p:spPr>
        <p:txBody>
          <a:bodyPr wrap="square" rtlCol="0">
            <a:spAutoFit/>
          </a:bodyPr>
          <a:lstStyle/>
          <a:p>
            <a:endParaRPr lang="en-US" altLang="zh-CN" dirty="0"/>
          </a:p>
          <a:p>
            <a:r>
              <a:rPr lang="en-US" altLang="zh-CN" dirty="0"/>
              <a:t>Address</a:t>
            </a:r>
          </a:p>
          <a:p>
            <a:endParaRPr lang="en-US" altLang="zh-CN" dirty="0"/>
          </a:p>
          <a:p>
            <a:endParaRPr lang="en-US" altLang="zh-CN" dirty="0"/>
          </a:p>
          <a:p>
            <a:endParaRPr lang="en-US" altLang="zh-CN" dirty="0"/>
          </a:p>
          <a:p>
            <a:r>
              <a:rPr lang="en-US" altLang="zh-CN" dirty="0"/>
              <a:t>                Data out </a:t>
            </a:r>
          </a:p>
          <a:p>
            <a:endParaRPr lang="en-US" altLang="zh-CN" dirty="0"/>
          </a:p>
          <a:p>
            <a:endParaRPr lang="en-US" altLang="zh-CN" dirty="0"/>
          </a:p>
          <a:p>
            <a:r>
              <a:rPr lang="en-US" altLang="zh-CN" dirty="0"/>
              <a:t>Data</a:t>
            </a:r>
          </a:p>
          <a:p>
            <a:r>
              <a:rPr lang="en-US" altLang="zh-CN" dirty="0"/>
              <a:t> </a:t>
            </a:r>
            <a:endParaRPr lang="zh-CN" altLang="en-US" dirty="0"/>
          </a:p>
        </p:txBody>
      </p:sp>
      <p:cxnSp>
        <p:nvCxnSpPr>
          <p:cNvPr id="6" name="直接箭头连接符 5"/>
          <p:cNvCxnSpPr>
            <a:endCxn id="57" idx="1"/>
          </p:cNvCxnSpPr>
          <p:nvPr/>
        </p:nvCxnSpPr>
        <p:spPr>
          <a:xfrm flipV="1">
            <a:off x="6881818" y="3143248"/>
            <a:ext cx="1143008" cy="2402"/>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595670" y="2726762"/>
            <a:ext cx="121444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95671" y="2428868"/>
            <a:ext cx="505267" cy="369332"/>
          </a:xfrm>
          <a:prstGeom prst="rect">
            <a:avLst/>
          </a:prstGeom>
          <a:noFill/>
        </p:spPr>
        <p:txBody>
          <a:bodyPr wrap="square" rtlCol="0">
            <a:spAutoFit/>
          </a:bodyPr>
          <a:lstStyle/>
          <a:p>
            <a:r>
              <a:rPr lang="en-US" altLang="zh-CN" dirty="0"/>
              <a:t>PC</a:t>
            </a:r>
            <a:endParaRPr lang="zh-CN" altLang="en-US" dirty="0"/>
          </a:p>
        </p:txBody>
      </p:sp>
      <p:grpSp>
        <p:nvGrpSpPr>
          <p:cNvPr id="13" name="组合 12"/>
          <p:cNvGrpSpPr/>
          <p:nvPr/>
        </p:nvGrpSpPr>
        <p:grpSpPr>
          <a:xfrm>
            <a:off x="3590760" y="2424940"/>
            <a:ext cx="1214446" cy="369332"/>
            <a:chOff x="2071670" y="2428868"/>
            <a:chExt cx="1214446" cy="369332"/>
          </a:xfrm>
        </p:grpSpPr>
        <p:cxnSp>
          <p:nvCxnSpPr>
            <p:cNvPr id="11" name="直接箭头连接符 10"/>
            <p:cNvCxnSpPr/>
            <p:nvPr/>
          </p:nvCxnSpPr>
          <p:spPr>
            <a:xfrm>
              <a:off x="2071670" y="2726762"/>
              <a:ext cx="1214446" cy="1588"/>
            </a:xfrm>
            <a:prstGeom prst="straightConnector1">
              <a:avLst/>
            </a:prstGeom>
            <a:ln w="508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71670" y="2428868"/>
              <a:ext cx="505267" cy="369332"/>
            </a:xfrm>
            <a:prstGeom prst="rect">
              <a:avLst/>
            </a:prstGeom>
            <a:noFill/>
            <a:ln w="50800">
              <a:solidFill>
                <a:schemeClr val="bg1"/>
              </a:solidFill>
            </a:ln>
          </p:spPr>
          <p:txBody>
            <a:bodyPr wrap="square" rtlCol="0">
              <a:spAutoFit/>
            </a:bodyPr>
            <a:lstStyle/>
            <a:p>
              <a:r>
                <a:rPr lang="en-US" altLang="zh-CN" b="1" dirty="0">
                  <a:solidFill>
                    <a:schemeClr val="bg1"/>
                  </a:solidFill>
                </a:rPr>
                <a:t>PC</a:t>
              </a:r>
              <a:endParaRPr lang="zh-CN" altLang="en-US" b="1" dirty="0">
                <a:solidFill>
                  <a:schemeClr val="bg1"/>
                </a:solidFill>
              </a:endParaRPr>
            </a:p>
          </p:txBody>
        </p:sp>
      </p:grpSp>
      <p:grpSp>
        <p:nvGrpSpPr>
          <p:cNvPr id="14" name="组合 13"/>
          <p:cNvGrpSpPr/>
          <p:nvPr/>
        </p:nvGrpSpPr>
        <p:grpSpPr>
          <a:xfrm>
            <a:off x="2381224" y="2702478"/>
            <a:ext cx="1214446" cy="369332"/>
            <a:chOff x="2071670" y="2428868"/>
            <a:chExt cx="1214446" cy="369332"/>
          </a:xfrm>
        </p:grpSpPr>
        <p:cxnSp>
          <p:nvCxnSpPr>
            <p:cNvPr id="15" name="直接箭头连接符 14"/>
            <p:cNvCxnSpPr/>
            <p:nvPr/>
          </p:nvCxnSpPr>
          <p:spPr>
            <a:xfrm>
              <a:off x="2071670" y="2726762"/>
              <a:ext cx="1214446" cy="1588"/>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71670" y="2428868"/>
              <a:ext cx="505267" cy="369332"/>
            </a:xfrm>
            <a:prstGeom prst="rect">
              <a:avLst/>
            </a:prstGeom>
            <a:noFill/>
            <a:ln w="50800">
              <a:noFill/>
            </a:ln>
          </p:spPr>
          <p:txBody>
            <a:bodyPr wrap="square" rtlCol="0">
              <a:spAutoFit/>
            </a:bodyPr>
            <a:lstStyle/>
            <a:p>
              <a:r>
                <a:rPr lang="en-US" altLang="zh-CN" b="1" dirty="0">
                  <a:solidFill>
                    <a:srgbClr val="0070C0"/>
                  </a:solidFill>
                </a:rPr>
                <a:t>PC</a:t>
              </a:r>
              <a:endParaRPr lang="zh-CN" altLang="en-US" b="1" dirty="0">
                <a:solidFill>
                  <a:srgbClr val="0070C0"/>
                </a:solidFill>
              </a:endParaRPr>
            </a:p>
          </p:txBody>
        </p:sp>
      </p:grpSp>
      <p:grpSp>
        <p:nvGrpSpPr>
          <p:cNvPr id="17" name="组合 16"/>
          <p:cNvGrpSpPr/>
          <p:nvPr/>
        </p:nvGrpSpPr>
        <p:grpSpPr>
          <a:xfrm>
            <a:off x="2381224" y="2143116"/>
            <a:ext cx="1214446" cy="369332"/>
            <a:chOff x="2071670" y="2428868"/>
            <a:chExt cx="1214446" cy="369332"/>
          </a:xfrm>
        </p:grpSpPr>
        <p:cxnSp>
          <p:nvCxnSpPr>
            <p:cNvPr id="18" name="直接箭头连接符 17"/>
            <p:cNvCxnSpPr/>
            <p:nvPr/>
          </p:nvCxnSpPr>
          <p:spPr>
            <a:xfrm>
              <a:off x="2071670" y="2726762"/>
              <a:ext cx="1214446" cy="1588"/>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71670" y="2428868"/>
              <a:ext cx="1143008" cy="369332"/>
            </a:xfrm>
            <a:prstGeom prst="rect">
              <a:avLst/>
            </a:prstGeom>
            <a:noFill/>
            <a:ln w="50800">
              <a:noFill/>
            </a:ln>
          </p:spPr>
          <p:txBody>
            <a:bodyPr wrap="square" rtlCol="0">
              <a:spAutoFit/>
            </a:bodyPr>
            <a:lstStyle/>
            <a:p>
              <a:r>
                <a:rPr lang="en-US" altLang="zh-CN" b="1" dirty="0" err="1">
                  <a:solidFill>
                    <a:srgbClr val="0070C0"/>
                  </a:solidFill>
                </a:rPr>
                <a:t>ALUout</a:t>
              </a:r>
              <a:endParaRPr lang="en-US" altLang="zh-CN" b="1" dirty="0">
                <a:solidFill>
                  <a:srgbClr val="0070C0"/>
                </a:solidFill>
              </a:endParaRPr>
            </a:p>
          </p:txBody>
        </p:sp>
      </p:grpSp>
      <p:grpSp>
        <p:nvGrpSpPr>
          <p:cNvPr id="23" name="组合 22"/>
          <p:cNvGrpSpPr/>
          <p:nvPr/>
        </p:nvGrpSpPr>
        <p:grpSpPr>
          <a:xfrm>
            <a:off x="3595670" y="2214554"/>
            <a:ext cx="1143008" cy="1143008"/>
            <a:chOff x="2071670" y="2214554"/>
            <a:chExt cx="1143008" cy="1143008"/>
          </a:xfrm>
        </p:grpSpPr>
        <p:sp>
          <p:nvSpPr>
            <p:cNvPr id="20" name="圆角矩形 19"/>
            <p:cNvSpPr/>
            <p:nvPr/>
          </p:nvSpPr>
          <p:spPr>
            <a:xfrm>
              <a:off x="2071670" y="2214554"/>
              <a:ext cx="500066" cy="1143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rgbClr val="0070C0"/>
                  </a:solidFill>
                </a:rPr>
                <a:t>MUX</a:t>
              </a:r>
              <a:endParaRPr lang="zh-CN" altLang="en-US" b="1" dirty="0">
                <a:solidFill>
                  <a:srgbClr val="0070C0"/>
                </a:solidFill>
              </a:endParaRPr>
            </a:p>
          </p:txBody>
        </p:sp>
        <p:cxnSp>
          <p:nvCxnSpPr>
            <p:cNvPr id="22" name="直接箭头连接符 21"/>
            <p:cNvCxnSpPr/>
            <p:nvPr/>
          </p:nvCxnSpPr>
          <p:spPr>
            <a:xfrm>
              <a:off x="2571736" y="2714620"/>
              <a:ext cx="642942" cy="158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3524233" y="1357298"/>
            <a:ext cx="646331" cy="857256"/>
            <a:chOff x="2000232" y="1357298"/>
            <a:chExt cx="646331" cy="857256"/>
          </a:xfrm>
        </p:grpSpPr>
        <p:cxnSp>
          <p:nvCxnSpPr>
            <p:cNvPr id="30" name="直接连接符 29"/>
            <p:cNvCxnSpPr/>
            <p:nvPr/>
          </p:nvCxnSpPr>
          <p:spPr>
            <a:xfrm rot="5400000">
              <a:off x="2035157" y="1963727"/>
              <a:ext cx="500066" cy="158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000232" y="1357298"/>
              <a:ext cx="646331" cy="369332"/>
            </a:xfrm>
            <a:prstGeom prst="rect">
              <a:avLst/>
            </a:prstGeom>
            <a:noFill/>
          </p:spPr>
          <p:txBody>
            <a:bodyPr wrap="none" rtlCol="0">
              <a:spAutoFit/>
            </a:bodyPr>
            <a:lstStyle/>
            <a:p>
              <a:r>
                <a:rPr lang="en-US" altLang="zh-CN" b="1" dirty="0" err="1">
                  <a:solidFill>
                    <a:srgbClr val="0070C0"/>
                  </a:solidFill>
                </a:rPr>
                <a:t>IorD</a:t>
              </a:r>
              <a:endParaRPr lang="zh-CN" altLang="en-US" b="1" dirty="0">
                <a:solidFill>
                  <a:srgbClr val="0070C0"/>
                </a:solidFill>
              </a:endParaRPr>
            </a:p>
          </p:txBody>
        </p:sp>
      </p:grpSp>
      <p:sp>
        <p:nvSpPr>
          <p:cNvPr id="34" name="TextBox 33"/>
          <p:cNvSpPr txBox="1"/>
          <p:nvPr/>
        </p:nvSpPr>
        <p:spPr>
          <a:xfrm>
            <a:off x="1452531" y="5572140"/>
            <a:ext cx="2059538" cy="369332"/>
          </a:xfrm>
          <a:prstGeom prst="rect">
            <a:avLst/>
          </a:prstGeom>
          <a:noFill/>
        </p:spPr>
        <p:txBody>
          <a:bodyPr wrap="square" rtlCol="0">
            <a:spAutoFit/>
          </a:bodyPr>
          <a:lstStyle/>
          <a:p>
            <a:r>
              <a:rPr lang="en-US" altLang="zh-CN" b="1" dirty="0"/>
              <a:t> Instruction fetch </a:t>
            </a:r>
            <a:endParaRPr lang="zh-CN" altLang="en-US" b="1" dirty="0"/>
          </a:p>
        </p:txBody>
      </p:sp>
      <p:grpSp>
        <p:nvGrpSpPr>
          <p:cNvPr id="40" name="组合 39"/>
          <p:cNvGrpSpPr/>
          <p:nvPr/>
        </p:nvGrpSpPr>
        <p:grpSpPr>
          <a:xfrm>
            <a:off x="3452795" y="5572140"/>
            <a:ext cx="3855822" cy="369332"/>
            <a:chOff x="2714612" y="5643571"/>
            <a:chExt cx="3971065" cy="309472"/>
          </a:xfrm>
        </p:grpSpPr>
        <p:cxnSp>
          <p:nvCxnSpPr>
            <p:cNvPr id="38" name="直接箭头连接符 37"/>
            <p:cNvCxnSpPr/>
            <p:nvPr/>
          </p:nvCxnSpPr>
          <p:spPr>
            <a:xfrm>
              <a:off x="2714612" y="5856304"/>
              <a:ext cx="642942" cy="158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286116" y="5643571"/>
              <a:ext cx="3399561" cy="309472"/>
            </a:xfrm>
            <a:prstGeom prst="rect">
              <a:avLst/>
            </a:prstGeom>
            <a:noFill/>
          </p:spPr>
          <p:txBody>
            <a:bodyPr wrap="none" rtlCol="0">
              <a:spAutoFit/>
            </a:bodyPr>
            <a:lstStyle/>
            <a:p>
              <a:r>
                <a:rPr lang="en-US" altLang="zh-CN" b="1" dirty="0">
                  <a:solidFill>
                    <a:srgbClr val="0070C0"/>
                  </a:solidFill>
                </a:rPr>
                <a:t>Can load data from memory </a:t>
              </a:r>
              <a:endParaRPr lang="zh-CN" altLang="en-US" b="1" dirty="0">
                <a:solidFill>
                  <a:srgbClr val="0070C0"/>
                </a:solidFill>
              </a:endParaRPr>
            </a:p>
          </p:txBody>
        </p:sp>
      </p:grpSp>
      <p:grpSp>
        <p:nvGrpSpPr>
          <p:cNvPr id="44" name="组合 43"/>
          <p:cNvGrpSpPr/>
          <p:nvPr/>
        </p:nvGrpSpPr>
        <p:grpSpPr>
          <a:xfrm>
            <a:off x="7167570" y="5572140"/>
            <a:ext cx="3643338" cy="369332"/>
            <a:chOff x="5643570" y="5572140"/>
            <a:chExt cx="3643338" cy="369332"/>
          </a:xfrm>
        </p:grpSpPr>
        <p:sp>
          <p:nvSpPr>
            <p:cNvPr id="41" name="TextBox 40"/>
            <p:cNvSpPr txBox="1"/>
            <p:nvPr/>
          </p:nvSpPr>
          <p:spPr>
            <a:xfrm>
              <a:off x="6215074" y="5572140"/>
              <a:ext cx="3071834" cy="369332"/>
            </a:xfrm>
            <a:prstGeom prst="rect">
              <a:avLst/>
            </a:prstGeom>
            <a:noFill/>
          </p:spPr>
          <p:txBody>
            <a:bodyPr wrap="square" rtlCol="0">
              <a:spAutoFit/>
            </a:bodyPr>
            <a:lstStyle/>
            <a:p>
              <a:r>
                <a:rPr lang="en-US" altLang="zh-CN" b="1" dirty="0">
                  <a:solidFill>
                    <a:srgbClr val="C00000"/>
                  </a:solidFill>
                </a:rPr>
                <a:t>Can store data to Memory </a:t>
              </a:r>
              <a:endParaRPr lang="zh-CN" altLang="en-US" b="1" dirty="0">
                <a:solidFill>
                  <a:srgbClr val="C00000"/>
                </a:solidFill>
              </a:endParaRPr>
            </a:p>
          </p:txBody>
        </p:sp>
        <p:cxnSp>
          <p:nvCxnSpPr>
            <p:cNvPr id="43" name="直接箭头连接符 42"/>
            <p:cNvCxnSpPr/>
            <p:nvPr/>
          </p:nvCxnSpPr>
          <p:spPr>
            <a:xfrm>
              <a:off x="5643570" y="5786454"/>
              <a:ext cx="642942"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238481" y="1428736"/>
            <a:ext cx="3998009" cy="3155414"/>
            <a:chOff x="1714480" y="1428736"/>
            <a:chExt cx="3998009" cy="3155414"/>
          </a:xfrm>
        </p:grpSpPr>
        <p:cxnSp>
          <p:nvCxnSpPr>
            <p:cNvPr id="46" name="直接箭头连接符 45"/>
            <p:cNvCxnSpPr/>
            <p:nvPr/>
          </p:nvCxnSpPr>
          <p:spPr>
            <a:xfrm>
              <a:off x="1714480" y="4572008"/>
              <a:ext cx="1571636"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875992" y="4214818"/>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cxnSp>
          <p:nvCxnSpPr>
            <p:cNvPr id="49" name="直接连接符 48"/>
            <p:cNvCxnSpPr/>
            <p:nvPr/>
          </p:nvCxnSpPr>
          <p:spPr>
            <a:xfrm rot="5400000" flipH="1" flipV="1">
              <a:off x="4606925" y="1963727"/>
              <a:ext cx="500066" cy="1588"/>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429124" y="1428736"/>
              <a:ext cx="1283365" cy="369332"/>
            </a:xfrm>
            <a:prstGeom prst="rect">
              <a:avLst/>
            </a:prstGeom>
            <a:noFill/>
          </p:spPr>
          <p:txBody>
            <a:bodyPr wrap="none" rtlCol="0">
              <a:spAutoFit/>
            </a:bodyPr>
            <a:lstStyle/>
            <a:p>
              <a:r>
                <a:rPr lang="en-US" altLang="zh-CN" b="1" dirty="0" err="1">
                  <a:solidFill>
                    <a:srgbClr val="C00000"/>
                  </a:solidFill>
                </a:rPr>
                <a:t>WriteMem</a:t>
              </a:r>
              <a:endParaRPr lang="zh-CN" altLang="en-US" b="1" dirty="0">
                <a:solidFill>
                  <a:srgbClr val="C00000"/>
                </a:solidFill>
              </a:endParaRPr>
            </a:p>
          </p:txBody>
        </p:sp>
      </p:grpSp>
      <p:cxnSp>
        <p:nvCxnSpPr>
          <p:cNvPr id="52" name="直接连接符 51"/>
          <p:cNvCxnSpPr/>
          <p:nvPr/>
        </p:nvCxnSpPr>
        <p:spPr>
          <a:xfrm rot="5400000">
            <a:off x="5025224" y="2000240"/>
            <a:ext cx="427834"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810116" y="1500174"/>
            <a:ext cx="1249060" cy="369332"/>
          </a:xfrm>
          <a:prstGeom prst="rect">
            <a:avLst/>
          </a:prstGeom>
          <a:noFill/>
        </p:spPr>
        <p:txBody>
          <a:bodyPr wrap="none" rtlCol="0">
            <a:spAutoFit/>
          </a:bodyPr>
          <a:lstStyle/>
          <a:p>
            <a:r>
              <a:rPr lang="en-US" altLang="zh-CN" dirty="0" err="1"/>
              <a:t>ReadMem</a:t>
            </a:r>
            <a:endParaRPr lang="zh-CN" altLang="en-US" dirty="0"/>
          </a:p>
        </p:txBody>
      </p:sp>
      <p:sp>
        <p:nvSpPr>
          <p:cNvPr id="57" name="圆角矩形 56"/>
          <p:cNvSpPr/>
          <p:nvPr/>
        </p:nvSpPr>
        <p:spPr>
          <a:xfrm>
            <a:off x="8024826" y="2714620"/>
            <a:ext cx="571504" cy="857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IR</a:t>
            </a:r>
            <a:endParaRPr lang="zh-CN" altLang="en-US" b="1" dirty="0">
              <a:solidFill>
                <a:schemeClr val="tx1"/>
              </a:solidFill>
            </a:endParaRPr>
          </a:p>
        </p:txBody>
      </p:sp>
      <p:cxnSp>
        <p:nvCxnSpPr>
          <p:cNvPr id="60" name="直接连接符 59"/>
          <p:cNvCxnSpPr/>
          <p:nvPr/>
        </p:nvCxnSpPr>
        <p:spPr>
          <a:xfrm rot="5400000">
            <a:off x="8018537" y="2500306"/>
            <a:ext cx="427834"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03429" y="2000240"/>
            <a:ext cx="949940" cy="369332"/>
          </a:xfrm>
          <a:prstGeom prst="rect">
            <a:avLst/>
          </a:prstGeom>
          <a:noFill/>
        </p:spPr>
        <p:txBody>
          <a:bodyPr wrap="none" rtlCol="0">
            <a:spAutoFit/>
          </a:bodyPr>
          <a:lstStyle/>
          <a:p>
            <a:r>
              <a:rPr lang="en-US" altLang="zh-CN" dirty="0" err="1"/>
              <a:t>WriteIR</a:t>
            </a:r>
            <a:endParaRPr lang="zh-CN" altLang="en-US" dirty="0"/>
          </a:p>
        </p:txBody>
      </p:sp>
      <p:grpSp>
        <p:nvGrpSpPr>
          <p:cNvPr id="70" name="组合 69"/>
          <p:cNvGrpSpPr/>
          <p:nvPr/>
        </p:nvGrpSpPr>
        <p:grpSpPr>
          <a:xfrm>
            <a:off x="7381090" y="3142454"/>
            <a:ext cx="1215240" cy="1500992"/>
            <a:chOff x="5857090" y="3142454"/>
            <a:chExt cx="1215240" cy="1500992"/>
          </a:xfrm>
        </p:grpSpPr>
        <p:grpSp>
          <p:nvGrpSpPr>
            <p:cNvPr id="69" name="组合 68"/>
            <p:cNvGrpSpPr/>
            <p:nvPr/>
          </p:nvGrpSpPr>
          <p:grpSpPr>
            <a:xfrm>
              <a:off x="5857090" y="3142454"/>
              <a:ext cx="643736" cy="1143802"/>
              <a:chOff x="5857090" y="3144042"/>
              <a:chExt cx="643736" cy="1286678"/>
            </a:xfrm>
          </p:grpSpPr>
          <p:cxnSp>
            <p:nvCxnSpPr>
              <p:cNvPr id="63" name="直接箭头连接符 62"/>
              <p:cNvCxnSpPr/>
              <p:nvPr/>
            </p:nvCxnSpPr>
            <p:spPr>
              <a:xfrm rot="5400000">
                <a:off x="5214942" y="3786190"/>
                <a:ext cx="1285884" cy="158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857884" y="4429132"/>
                <a:ext cx="642942" cy="158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66" name="圆角矩形 65"/>
            <p:cNvSpPr/>
            <p:nvPr/>
          </p:nvSpPr>
          <p:spPr>
            <a:xfrm>
              <a:off x="6500826" y="3786190"/>
              <a:ext cx="571504" cy="857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70C0"/>
                  </a:solidFill>
                </a:rPr>
                <a:t>DR</a:t>
              </a:r>
              <a:endParaRPr lang="zh-CN" altLang="en-US" b="1" dirty="0">
                <a:solidFill>
                  <a:srgbClr val="0070C0"/>
                </a:solidFill>
              </a:endParaRPr>
            </a:p>
          </p:txBody>
        </p:sp>
      </p:grpSp>
      <p:grpSp>
        <p:nvGrpSpPr>
          <p:cNvPr id="59" name="组合 58"/>
          <p:cNvGrpSpPr/>
          <p:nvPr/>
        </p:nvGrpSpPr>
        <p:grpSpPr>
          <a:xfrm>
            <a:off x="7881950" y="4643446"/>
            <a:ext cx="1091004" cy="869398"/>
            <a:chOff x="6357950" y="4643446"/>
            <a:chExt cx="1091004" cy="869398"/>
          </a:xfrm>
        </p:grpSpPr>
        <p:sp>
          <p:nvSpPr>
            <p:cNvPr id="67" name="TextBox 66"/>
            <p:cNvSpPr txBox="1"/>
            <p:nvPr/>
          </p:nvSpPr>
          <p:spPr>
            <a:xfrm>
              <a:off x="6357950" y="5143512"/>
              <a:ext cx="1091004" cy="369332"/>
            </a:xfrm>
            <a:prstGeom prst="rect">
              <a:avLst/>
            </a:prstGeom>
            <a:noFill/>
          </p:spPr>
          <p:txBody>
            <a:bodyPr wrap="none" rtlCol="0">
              <a:spAutoFit/>
            </a:bodyPr>
            <a:lstStyle/>
            <a:p>
              <a:r>
                <a:rPr lang="en-US" altLang="zh-CN" b="1" dirty="0" err="1">
                  <a:solidFill>
                    <a:srgbClr val="0070C0"/>
                  </a:solidFill>
                </a:rPr>
                <a:t>WriteDR</a:t>
              </a:r>
              <a:endParaRPr lang="zh-CN" altLang="en-US" b="1" dirty="0">
                <a:solidFill>
                  <a:srgbClr val="0070C0"/>
                </a:solidFill>
              </a:endParaRPr>
            </a:p>
          </p:txBody>
        </p:sp>
        <p:cxnSp>
          <p:nvCxnSpPr>
            <p:cNvPr id="56" name="直接连接符 55"/>
            <p:cNvCxnSpPr/>
            <p:nvPr/>
          </p:nvCxnSpPr>
          <p:spPr>
            <a:xfrm rot="5400000">
              <a:off x="6537339" y="4892685"/>
              <a:ext cx="500066" cy="158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1503000"/>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0-#ppt_w/2"/>
                                          </p:val>
                                        </p:tav>
                                        <p:tav tm="100000">
                                          <p:val>
                                            <p:strVal val="#ppt_x"/>
                                          </p:val>
                                        </p:tav>
                                      </p:tavLst>
                                    </p:anim>
                                    <p:anim calcmode="lin" valueType="num">
                                      <p:cBhvr additive="base">
                                        <p:cTn id="54"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0-#ppt_w/2"/>
                                          </p:val>
                                        </p:tav>
                                        <p:tav tm="100000">
                                          <p:val>
                                            <p:strVal val="#ppt_x"/>
                                          </p:val>
                                        </p:tav>
                                      </p:tavLst>
                                    </p:anim>
                                    <p:anim calcmode="lin" valueType="num">
                                      <p:cBhvr additive="base">
                                        <p:cTn id="64"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a typeface="宋体" panose="02010600030101010101" pitchFamily="2" charset="-122"/>
              </a:rPr>
              <a:t>Datapath</a:t>
            </a:r>
            <a:r>
              <a:rPr lang="en-US" altLang="zh-CN" dirty="0">
                <a:ea typeface="宋体" panose="02010600030101010101" pitchFamily="2" charset="-122"/>
              </a:rPr>
              <a:t> with Forwarding</a:t>
            </a:r>
            <a:endParaRPr lang="zh-CN" altLang="en-US" dirty="0"/>
          </a:p>
        </p:txBody>
      </p:sp>
      <p:sp>
        <p:nvSpPr>
          <p:cNvPr id="4" name="页脚占位符 2"/>
          <p:cNvSpPr>
            <a:spLocks noGrp="1"/>
          </p:cNvSpPr>
          <p:nvPr>
            <p:ph type="ftr" sz="quarter" idx="11"/>
          </p:nvPr>
        </p:nvSpPr>
        <p:spPr>
          <a:xfrm>
            <a:off x="8400256" y="6244493"/>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33096CA-B36D-4FCD-B096-C1662DC1E6B4}" type="slidenum">
              <a:rPr lang="en-AU" altLang="zh-CN" sz="1400"/>
              <a:pPr>
                <a:spcBef>
                  <a:spcPct val="0"/>
                </a:spcBef>
                <a:buClrTx/>
                <a:buSzTx/>
                <a:buFontTx/>
                <a:buNone/>
              </a:pPr>
              <a:t>100</a:t>
            </a:fld>
            <a:endParaRPr lang="en-AU" altLang="zh-CN" sz="14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2461" y="1196752"/>
            <a:ext cx="8795919" cy="489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606041"/>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Load-Use Data Hazard</a:t>
            </a:r>
            <a:endParaRPr lang="en-AU" altLang="zh-CN" smtClean="0">
              <a:ea typeface="宋体" panose="02010600030101010101" pitchFamily="2" charset="-122"/>
            </a:endParaRPr>
          </a:p>
        </p:txBody>
      </p:sp>
      <p:sp>
        <p:nvSpPr>
          <p:cNvPr id="87044" name="Rectangle 3"/>
          <p:cNvSpPr>
            <a:spLocks noGrp="1" noChangeArrowheads="1"/>
          </p:cNvSpPr>
          <p:nvPr>
            <p:ph idx="1"/>
          </p:nvPr>
        </p:nvSpPr>
        <p:spPr>
          <a:xfrm>
            <a:off x="2208214" y="1125539"/>
            <a:ext cx="8270875" cy="1843087"/>
          </a:xfrm>
        </p:spPr>
        <p:txBody>
          <a:bodyPr/>
          <a:lstStyle/>
          <a:p>
            <a:pPr eaLnBrk="1" hangingPunct="1"/>
            <a:r>
              <a:rPr lang="en-US" altLang="zh-CN" dirty="0" smtClean="0">
                <a:ea typeface="宋体" panose="02010600030101010101" pitchFamily="2" charset="-122"/>
              </a:rPr>
              <a:t>Can’t always avoid stalls by forwarding</a:t>
            </a:r>
          </a:p>
          <a:p>
            <a:pPr lvl="1" eaLnBrk="1" hangingPunct="1"/>
            <a:r>
              <a:rPr lang="en-US" altLang="zh-CN" dirty="0" smtClean="0">
                <a:ea typeface="宋体" panose="02010600030101010101" pitchFamily="2" charset="-122"/>
              </a:rPr>
              <a:t>If value not computed when needed</a:t>
            </a:r>
          </a:p>
          <a:p>
            <a:pPr lvl="1" eaLnBrk="1" hangingPunct="1"/>
            <a:r>
              <a:rPr lang="en-US" altLang="zh-CN" dirty="0" smtClean="0">
                <a:ea typeface="宋体" panose="02010600030101010101" pitchFamily="2" charset="-122"/>
              </a:rPr>
              <a:t>Can’t forward backward in time!</a:t>
            </a:r>
            <a:endParaRPr lang="en-AU" altLang="zh-CN" dirty="0" smtClean="0">
              <a:ea typeface="宋体" panose="02010600030101010101" pitchFamily="2" charset="-122"/>
            </a:endParaRPr>
          </a:p>
        </p:txBody>
      </p:sp>
      <p:sp>
        <p:nvSpPr>
          <p:cNvPr id="87042" name="页脚占位符 3"/>
          <p:cNvSpPr>
            <a:spLocks noGrp="1"/>
          </p:cNvSpPr>
          <p:nvPr>
            <p:ph type="ftr" sz="quarter" idx="11"/>
          </p:nvPr>
        </p:nvSpPr>
        <p:spPr>
          <a:xfrm>
            <a:off x="8616280" y="6264337"/>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401D5860-A91F-45EB-9501-8D4D50F451F5}" type="slidenum">
              <a:rPr lang="en-AU" altLang="zh-CN" sz="1400"/>
              <a:pPr>
                <a:spcBef>
                  <a:spcPct val="0"/>
                </a:spcBef>
                <a:buClrTx/>
                <a:buSzTx/>
                <a:buFontTx/>
                <a:buNone/>
              </a:pPr>
              <a:t>101</a:t>
            </a:fld>
            <a:endParaRPr lang="en-AU" altLang="zh-CN" sz="1400" dirty="0"/>
          </a:p>
        </p:txBody>
      </p:sp>
      <p:pic>
        <p:nvPicPr>
          <p:cNvPr id="87045" name="图片 5" descr="f4.2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6775" y="2924175"/>
            <a:ext cx="8135938"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002603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a:xfrm>
            <a:off x="3809984" y="81558"/>
            <a:ext cx="8382016" cy="1131910"/>
          </a:xfrm>
        </p:spPr>
        <p:txBody>
          <a:bodyPr/>
          <a:lstStyle/>
          <a:p>
            <a:pPr eaLnBrk="1" hangingPunct="1"/>
            <a:r>
              <a:rPr lang="en-US" altLang="zh-CN" dirty="0">
                <a:ea typeface="宋体" panose="02010600030101010101" pitchFamily="2" charset="-122"/>
              </a:rPr>
              <a:t>Code Scheduling to Avoid Stalls</a:t>
            </a:r>
            <a:endParaRPr lang="en-AU" altLang="zh-CN" dirty="0">
              <a:ea typeface="宋体" panose="02010600030101010101" pitchFamily="2" charset="-122"/>
            </a:endParaRPr>
          </a:p>
        </p:txBody>
      </p:sp>
      <p:sp>
        <p:nvSpPr>
          <p:cNvPr id="89092" name="Rectangle 3"/>
          <p:cNvSpPr>
            <a:spLocks noGrp="1" noChangeArrowheads="1"/>
          </p:cNvSpPr>
          <p:nvPr>
            <p:ph idx="1"/>
          </p:nvPr>
        </p:nvSpPr>
        <p:spPr>
          <a:xfrm>
            <a:off x="2208214" y="1125539"/>
            <a:ext cx="8270875" cy="1843087"/>
          </a:xfrm>
        </p:spPr>
        <p:txBody>
          <a:bodyPr/>
          <a:lstStyle/>
          <a:p>
            <a:pPr eaLnBrk="1" hangingPunct="1"/>
            <a:r>
              <a:rPr lang="en-US" altLang="zh-CN" smtClean="0">
                <a:ea typeface="宋体" panose="02010600030101010101" pitchFamily="2" charset="-122"/>
              </a:rPr>
              <a:t>Reorder code to avoid use of load result in the next instruction</a:t>
            </a:r>
          </a:p>
          <a:p>
            <a:pPr eaLnBrk="1" hangingPunct="1"/>
            <a:r>
              <a:rPr lang="en-US" altLang="zh-CN" smtClean="0">
                <a:ea typeface="宋体" panose="02010600030101010101" pitchFamily="2" charset="-122"/>
              </a:rPr>
              <a:t>C code for </a:t>
            </a:r>
            <a:r>
              <a:rPr lang="en-US" altLang="zh-CN" smtClean="0">
                <a:latin typeface="Lucida Console" panose="020B0609040504020204" pitchFamily="49" charset="0"/>
                <a:ea typeface="宋体" panose="02010600030101010101" pitchFamily="2" charset="-122"/>
              </a:rPr>
              <a:t>A = B + E; C = B + F;</a:t>
            </a:r>
            <a:endParaRPr lang="en-AU" altLang="zh-CN" smtClean="0">
              <a:latin typeface="Lucida Console" panose="020B0609040504020204" pitchFamily="49" charset="0"/>
              <a:ea typeface="宋体" panose="02010600030101010101" pitchFamily="2" charset="-122"/>
            </a:endParaRPr>
          </a:p>
        </p:txBody>
      </p:sp>
      <p:sp>
        <p:nvSpPr>
          <p:cNvPr id="89090" name="页脚占位符 3"/>
          <p:cNvSpPr>
            <a:spLocks noGrp="1"/>
          </p:cNvSpPr>
          <p:nvPr>
            <p:ph type="ftr" sz="quarter" idx="11"/>
          </p:nvPr>
        </p:nvSpPr>
        <p:spPr>
          <a:xfrm>
            <a:off x="8842376" y="6305271"/>
            <a:ext cx="308627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0B9C7CD-52B2-4B8C-BEF6-07284B06F538}" type="slidenum">
              <a:rPr lang="en-AU" altLang="zh-CN" sz="1400"/>
              <a:pPr>
                <a:spcBef>
                  <a:spcPct val="0"/>
                </a:spcBef>
                <a:buClrTx/>
                <a:buSzTx/>
                <a:buFontTx/>
                <a:buNone/>
              </a:pPr>
              <a:t>102</a:t>
            </a:fld>
            <a:endParaRPr lang="en-AU" altLang="zh-CN" sz="1400" dirty="0"/>
          </a:p>
        </p:txBody>
      </p:sp>
      <p:sp>
        <p:nvSpPr>
          <p:cNvPr id="89093" name="Text Box 4"/>
          <p:cNvSpPr txBox="1">
            <a:spLocks noChangeArrowheads="1"/>
          </p:cNvSpPr>
          <p:nvPr/>
        </p:nvSpPr>
        <p:spPr bwMode="auto">
          <a:xfrm>
            <a:off x="3670301" y="2996952"/>
            <a:ext cx="2513013" cy="2616200"/>
          </a:xfrm>
          <a:prstGeom prst="rect">
            <a:avLst/>
          </a:prstGeom>
          <a:solidFill>
            <a:srgbClr val="FFFF99"/>
          </a:solidFill>
          <a:ln>
            <a:noFill/>
          </a:ln>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x1, 0(x31)</a:t>
            </a:r>
          </a:p>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a:t>
            </a:r>
            <a:r>
              <a:rPr lang="en-US" altLang="zh-CN" sz="2000" dirty="0">
                <a:solidFill>
                  <a:srgbClr val="FF0000"/>
                </a:solidFill>
                <a:latin typeface="Lucida Console" panose="020B0609040504020204" pitchFamily="49" charset="0"/>
              </a:rPr>
              <a:t>x2</a:t>
            </a:r>
            <a:r>
              <a:rPr lang="en-US" altLang="zh-CN" sz="2000" dirty="0">
                <a:latin typeface="Lucida Console" panose="020B0609040504020204" pitchFamily="49" charset="0"/>
              </a:rPr>
              <a:t>, 8(x31)</a:t>
            </a:r>
          </a:p>
          <a:p>
            <a:pPr>
              <a:buClrTx/>
              <a:buSzTx/>
              <a:buFontTx/>
              <a:buNone/>
            </a:pPr>
            <a:r>
              <a:rPr lang="en-US" altLang="zh-CN" sz="2000" dirty="0">
                <a:latin typeface="Lucida Console" panose="020B0609040504020204" pitchFamily="49" charset="0"/>
              </a:rPr>
              <a:t>add	x3, x1, </a:t>
            </a:r>
            <a:r>
              <a:rPr lang="en-US" altLang="zh-CN" sz="2000" dirty="0">
                <a:solidFill>
                  <a:srgbClr val="FF0000"/>
                </a:solidFill>
                <a:latin typeface="Lucida Console" panose="020B0609040504020204" pitchFamily="49" charset="0"/>
              </a:rPr>
              <a:t>x2</a:t>
            </a:r>
          </a:p>
          <a:p>
            <a:pPr>
              <a:buClrTx/>
              <a:buSzTx/>
              <a:buFontTx/>
              <a:buNone/>
            </a:pPr>
            <a:r>
              <a:rPr lang="en-US" altLang="zh-CN" sz="2000" dirty="0" err="1">
                <a:latin typeface="Lucida Console" panose="020B0609040504020204" pitchFamily="49" charset="0"/>
              </a:rPr>
              <a:t>sd</a:t>
            </a:r>
            <a:r>
              <a:rPr lang="en-US" altLang="zh-CN" sz="2000" dirty="0">
                <a:latin typeface="Lucida Console" panose="020B0609040504020204" pitchFamily="49" charset="0"/>
              </a:rPr>
              <a:t>	x3, 24(x31)</a:t>
            </a:r>
          </a:p>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a:t>
            </a:r>
            <a:r>
              <a:rPr lang="en-US" altLang="zh-CN" sz="2000" dirty="0">
                <a:solidFill>
                  <a:srgbClr val="FF0000"/>
                </a:solidFill>
                <a:latin typeface="Lucida Console" panose="020B0609040504020204" pitchFamily="49" charset="0"/>
              </a:rPr>
              <a:t>x4</a:t>
            </a:r>
            <a:r>
              <a:rPr lang="en-US" altLang="zh-CN" sz="2000" dirty="0">
                <a:latin typeface="Lucida Console" panose="020B0609040504020204" pitchFamily="49" charset="0"/>
              </a:rPr>
              <a:t>, 16(x31)</a:t>
            </a:r>
          </a:p>
          <a:p>
            <a:pPr>
              <a:buClrTx/>
              <a:buSzTx/>
              <a:buFontTx/>
              <a:buNone/>
            </a:pPr>
            <a:r>
              <a:rPr lang="en-US" altLang="zh-CN" sz="2000" dirty="0">
                <a:latin typeface="Lucida Console" panose="020B0609040504020204" pitchFamily="49" charset="0"/>
              </a:rPr>
              <a:t>add	x5, x1, </a:t>
            </a:r>
            <a:r>
              <a:rPr lang="en-US" altLang="zh-CN" sz="2000" dirty="0">
                <a:solidFill>
                  <a:srgbClr val="FF0000"/>
                </a:solidFill>
                <a:latin typeface="Lucida Console" panose="020B0609040504020204" pitchFamily="49" charset="0"/>
              </a:rPr>
              <a:t>x4</a:t>
            </a:r>
          </a:p>
          <a:p>
            <a:pPr>
              <a:buClrTx/>
              <a:buSzTx/>
              <a:buFontTx/>
              <a:buNone/>
            </a:pPr>
            <a:r>
              <a:rPr lang="en-US" altLang="zh-CN" sz="2000" dirty="0" err="1">
                <a:latin typeface="Lucida Console" panose="020B0609040504020204" pitchFamily="49" charset="0"/>
              </a:rPr>
              <a:t>sd</a:t>
            </a:r>
            <a:r>
              <a:rPr lang="en-US" altLang="zh-CN" sz="2000" dirty="0">
                <a:latin typeface="Lucida Console" panose="020B0609040504020204" pitchFamily="49" charset="0"/>
              </a:rPr>
              <a:t>	x5, 32(x31)</a:t>
            </a:r>
            <a:endParaRPr lang="en-AU" altLang="zh-CN" sz="2000" dirty="0">
              <a:latin typeface="Lucida Console" panose="020B0609040504020204" pitchFamily="49" charset="0"/>
            </a:endParaRPr>
          </a:p>
        </p:txBody>
      </p:sp>
      <p:sp>
        <p:nvSpPr>
          <p:cNvPr id="89094" name="AutoShape 5"/>
          <p:cNvSpPr>
            <a:spLocks/>
          </p:cNvSpPr>
          <p:nvPr/>
        </p:nvSpPr>
        <p:spPr bwMode="auto">
          <a:xfrm>
            <a:off x="2301875" y="3849441"/>
            <a:ext cx="914400" cy="401637"/>
          </a:xfrm>
          <a:prstGeom prst="borderCallout1">
            <a:avLst>
              <a:gd name="adj1" fmla="val 28458"/>
              <a:gd name="adj2" fmla="val 108333"/>
              <a:gd name="adj3" fmla="val 25296"/>
              <a:gd name="adj4" fmla="val 147917"/>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t>stall</a:t>
            </a:r>
            <a:endParaRPr lang="en-AU" altLang="zh-CN" sz="1800"/>
          </a:p>
        </p:txBody>
      </p:sp>
      <p:sp>
        <p:nvSpPr>
          <p:cNvPr id="89095" name="AutoShape 6"/>
          <p:cNvSpPr>
            <a:spLocks/>
          </p:cNvSpPr>
          <p:nvPr/>
        </p:nvSpPr>
        <p:spPr bwMode="auto">
          <a:xfrm>
            <a:off x="2301875" y="4928941"/>
            <a:ext cx="914400" cy="401637"/>
          </a:xfrm>
          <a:prstGeom prst="borderCallout1">
            <a:avLst>
              <a:gd name="adj1" fmla="val 28458"/>
              <a:gd name="adj2" fmla="val 108333"/>
              <a:gd name="adj3" fmla="val 25296"/>
              <a:gd name="adj4" fmla="val 147917"/>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t>stall</a:t>
            </a:r>
            <a:endParaRPr lang="en-AU" altLang="zh-CN" sz="1800"/>
          </a:p>
        </p:txBody>
      </p:sp>
      <p:sp>
        <p:nvSpPr>
          <p:cNvPr id="89096" name="Text Box 7"/>
          <p:cNvSpPr txBox="1">
            <a:spLocks noChangeArrowheads="1"/>
          </p:cNvSpPr>
          <p:nvPr/>
        </p:nvSpPr>
        <p:spPr bwMode="auto">
          <a:xfrm>
            <a:off x="6981826" y="2996952"/>
            <a:ext cx="2513013" cy="2616200"/>
          </a:xfrm>
          <a:prstGeom prst="rect">
            <a:avLst/>
          </a:prstGeom>
          <a:solidFill>
            <a:srgbClr val="FFFF99"/>
          </a:solidFill>
          <a:ln>
            <a:noFill/>
          </a:ln>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x1, 0(x31)</a:t>
            </a:r>
          </a:p>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a:t>
            </a:r>
            <a:r>
              <a:rPr lang="en-US" altLang="zh-CN" sz="2000" dirty="0">
                <a:solidFill>
                  <a:srgbClr val="FF0000"/>
                </a:solidFill>
                <a:latin typeface="Lucida Console" panose="020B0609040504020204" pitchFamily="49" charset="0"/>
              </a:rPr>
              <a:t>x2</a:t>
            </a:r>
            <a:r>
              <a:rPr lang="en-US" altLang="zh-CN" sz="2000" dirty="0">
                <a:latin typeface="Lucida Console" panose="020B0609040504020204" pitchFamily="49" charset="0"/>
              </a:rPr>
              <a:t>, 8(x31)</a:t>
            </a:r>
          </a:p>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a:t>
            </a:r>
            <a:r>
              <a:rPr lang="en-US" altLang="zh-CN" sz="2000" dirty="0">
                <a:solidFill>
                  <a:srgbClr val="FF0000"/>
                </a:solidFill>
                <a:latin typeface="Lucida Console" panose="020B0609040504020204" pitchFamily="49" charset="0"/>
              </a:rPr>
              <a:t>x4</a:t>
            </a:r>
            <a:r>
              <a:rPr lang="en-US" altLang="zh-CN" sz="2000" dirty="0">
                <a:latin typeface="Lucida Console" panose="020B0609040504020204" pitchFamily="49" charset="0"/>
              </a:rPr>
              <a:t>, 16(x31)</a:t>
            </a:r>
          </a:p>
          <a:p>
            <a:pPr>
              <a:buClrTx/>
              <a:buSzTx/>
              <a:buFontTx/>
              <a:buNone/>
            </a:pPr>
            <a:r>
              <a:rPr lang="en-US" altLang="zh-CN" sz="2000" dirty="0">
                <a:latin typeface="Lucida Console" panose="020B0609040504020204" pitchFamily="49" charset="0"/>
              </a:rPr>
              <a:t>add	x3, x1, </a:t>
            </a:r>
            <a:r>
              <a:rPr lang="en-US" altLang="zh-CN" sz="2000" dirty="0">
                <a:solidFill>
                  <a:srgbClr val="FF0000"/>
                </a:solidFill>
                <a:latin typeface="Lucida Console" panose="020B0609040504020204" pitchFamily="49" charset="0"/>
              </a:rPr>
              <a:t>x2</a:t>
            </a:r>
          </a:p>
          <a:p>
            <a:pPr>
              <a:buClrTx/>
              <a:buSzTx/>
              <a:buFontTx/>
              <a:buNone/>
            </a:pPr>
            <a:r>
              <a:rPr lang="en-US" altLang="zh-CN" sz="2000" dirty="0" err="1">
                <a:latin typeface="Lucida Console" panose="020B0609040504020204" pitchFamily="49" charset="0"/>
              </a:rPr>
              <a:t>sd</a:t>
            </a:r>
            <a:r>
              <a:rPr lang="en-US" altLang="zh-CN" sz="2000" dirty="0">
                <a:latin typeface="Lucida Console" panose="020B0609040504020204" pitchFamily="49" charset="0"/>
              </a:rPr>
              <a:t>	x3, 24(x31)</a:t>
            </a:r>
          </a:p>
          <a:p>
            <a:pPr>
              <a:buClrTx/>
              <a:buSzTx/>
              <a:buFontTx/>
              <a:buNone/>
            </a:pPr>
            <a:r>
              <a:rPr lang="en-US" altLang="zh-CN" sz="2000" dirty="0">
                <a:latin typeface="Lucida Console" panose="020B0609040504020204" pitchFamily="49" charset="0"/>
              </a:rPr>
              <a:t>add	x5, x1, </a:t>
            </a:r>
            <a:r>
              <a:rPr lang="en-US" altLang="zh-CN" sz="2000" dirty="0">
                <a:solidFill>
                  <a:srgbClr val="FF0000"/>
                </a:solidFill>
                <a:latin typeface="Lucida Console" panose="020B0609040504020204" pitchFamily="49" charset="0"/>
              </a:rPr>
              <a:t>x4</a:t>
            </a:r>
          </a:p>
          <a:p>
            <a:pPr>
              <a:buClrTx/>
              <a:buSzTx/>
              <a:buFontTx/>
              <a:buNone/>
            </a:pPr>
            <a:r>
              <a:rPr lang="en-US" altLang="zh-CN" sz="2000" dirty="0" err="1">
                <a:latin typeface="Lucida Console" panose="020B0609040504020204" pitchFamily="49" charset="0"/>
              </a:rPr>
              <a:t>sd</a:t>
            </a:r>
            <a:r>
              <a:rPr lang="en-US" altLang="zh-CN" sz="2000" dirty="0">
                <a:latin typeface="Lucida Console" panose="020B0609040504020204" pitchFamily="49" charset="0"/>
              </a:rPr>
              <a:t>	x5, 32(x31)</a:t>
            </a:r>
            <a:endParaRPr lang="en-AU" altLang="zh-CN" sz="2000" dirty="0">
              <a:latin typeface="Lucida Console" panose="020B0609040504020204" pitchFamily="49" charset="0"/>
            </a:endParaRPr>
          </a:p>
        </p:txBody>
      </p:sp>
      <p:sp>
        <p:nvSpPr>
          <p:cNvPr id="89097" name="Line 8"/>
          <p:cNvSpPr>
            <a:spLocks noChangeShapeType="1"/>
          </p:cNvSpPr>
          <p:nvPr/>
        </p:nvSpPr>
        <p:spPr bwMode="auto">
          <a:xfrm flipV="1">
            <a:off x="6096001" y="3992315"/>
            <a:ext cx="936625" cy="6477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098" name="Oval 9"/>
          <p:cNvSpPr>
            <a:spLocks noChangeArrowheads="1"/>
          </p:cNvSpPr>
          <p:nvPr/>
        </p:nvSpPr>
        <p:spPr bwMode="auto">
          <a:xfrm>
            <a:off x="4224338" y="334461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099" name="Oval 10"/>
          <p:cNvSpPr>
            <a:spLocks noChangeArrowheads="1"/>
          </p:cNvSpPr>
          <p:nvPr/>
        </p:nvSpPr>
        <p:spPr bwMode="auto">
          <a:xfrm>
            <a:off x="5448300" y="3704977"/>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0" name="Oval 11"/>
          <p:cNvSpPr>
            <a:spLocks noChangeArrowheads="1"/>
          </p:cNvSpPr>
          <p:nvPr/>
        </p:nvSpPr>
        <p:spPr bwMode="auto">
          <a:xfrm>
            <a:off x="4224338" y="442411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1" name="Oval 12"/>
          <p:cNvSpPr>
            <a:spLocks noChangeArrowheads="1"/>
          </p:cNvSpPr>
          <p:nvPr/>
        </p:nvSpPr>
        <p:spPr bwMode="auto">
          <a:xfrm>
            <a:off x="5448300" y="4784477"/>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2" name="Oval 13"/>
          <p:cNvSpPr>
            <a:spLocks noChangeArrowheads="1"/>
          </p:cNvSpPr>
          <p:nvPr/>
        </p:nvSpPr>
        <p:spPr bwMode="auto">
          <a:xfrm>
            <a:off x="7535863" y="334461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3" name="Oval 14"/>
          <p:cNvSpPr>
            <a:spLocks noChangeArrowheads="1"/>
          </p:cNvSpPr>
          <p:nvPr/>
        </p:nvSpPr>
        <p:spPr bwMode="auto">
          <a:xfrm>
            <a:off x="8759825" y="406375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4" name="Oval 15"/>
          <p:cNvSpPr>
            <a:spLocks noChangeArrowheads="1"/>
          </p:cNvSpPr>
          <p:nvPr/>
        </p:nvSpPr>
        <p:spPr bwMode="auto">
          <a:xfrm>
            <a:off x="8759825" y="4784477"/>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5" name="Oval 16"/>
          <p:cNvSpPr>
            <a:spLocks noChangeArrowheads="1"/>
          </p:cNvSpPr>
          <p:nvPr/>
        </p:nvSpPr>
        <p:spPr bwMode="auto">
          <a:xfrm>
            <a:off x="7535863" y="3704977"/>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6" name="Line 17"/>
          <p:cNvSpPr>
            <a:spLocks noChangeShapeType="1"/>
          </p:cNvSpPr>
          <p:nvPr/>
        </p:nvSpPr>
        <p:spPr bwMode="auto">
          <a:xfrm>
            <a:off x="4933950" y="3590677"/>
            <a:ext cx="514350" cy="18573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7" name="Line 18"/>
          <p:cNvSpPr>
            <a:spLocks noChangeShapeType="1"/>
          </p:cNvSpPr>
          <p:nvPr/>
        </p:nvSpPr>
        <p:spPr bwMode="auto">
          <a:xfrm>
            <a:off x="4924425" y="4689227"/>
            <a:ext cx="604838" cy="2159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8" name="Line 19"/>
          <p:cNvSpPr>
            <a:spLocks noChangeShapeType="1"/>
          </p:cNvSpPr>
          <p:nvPr/>
        </p:nvSpPr>
        <p:spPr bwMode="auto">
          <a:xfrm>
            <a:off x="8250239" y="3600203"/>
            <a:ext cx="592137" cy="5365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9" name="Line 20"/>
          <p:cNvSpPr>
            <a:spLocks noChangeShapeType="1"/>
          </p:cNvSpPr>
          <p:nvPr/>
        </p:nvSpPr>
        <p:spPr bwMode="auto">
          <a:xfrm>
            <a:off x="8178801" y="4058991"/>
            <a:ext cx="663575" cy="7969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0" name="Text Box 21"/>
          <p:cNvSpPr txBox="1">
            <a:spLocks noChangeArrowheads="1"/>
          </p:cNvSpPr>
          <p:nvPr/>
        </p:nvSpPr>
        <p:spPr bwMode="auto">
          <a:xfrm>
            <a:off x="7824788" y="5648077"/>
            <a:ext cx="1082348" cy="369332"/>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7 cycles</a:t>
            </a:r>
            <a:endParaRPr lang="en-AU" altLang="zh-CN" sz="1800" dirty="0"/>
          </a:p>
        </p:txBody>
      </p:sp>
      <p:sp>
        <p:nvSpPr>
          <p:cNvPr id="89111" name="Text Box 22"/>
          <p:cNvSpPr txBox="1">
            <a:spLocks noChangeArrowheads="1"/>
          </p:cNvSpPr>
          <p:nvPr/>
        </p:nvSpPr>
        <p:spPr bwMode="auto">
          <a:xfrm>
            <a:off x="4511675" y="5648077"/>
            <a:ext cx="1082348" cy="369332"/>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9 cycles</a:t>
            </a:r>
            <a:endParaRPr lang="en-AU" altLang="zh-CN" sz="1800" dirty="0"/>
          </a:p>
        </p:txBody>
      </p:sp>
    </p:spTree>
    <p:extLst>
      <p:ext uri="{BB962C8B-B14F-4D97-AF65-F5344CB8AC3E}">
        <p14:creationId xmlns:p14="http://schemas.microsoft.com/office/powerpoint/2010/main" val="90868772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3647728" y="197887"/>
            <a:ext cx="7920880" cy="836613"/>
          </a:xfrm>
        </p:spPr>
        <p:txBody>
          <a:bodyPr>
            <a:normAutofit fontScale="90000"/>
          </a:bodyPr>
          <a:lstStyle/>
          <a:p>
            <a:r>
              <a:rPr lang="en-US" altLang="zh-CN" dirty="0">
                <a:solidFill>
                  <a:srgbClr val="FF0000"/>
                </a:solidFill>
                <a:cs typeface="Times New Roman" panose="02020603050405020304" pitchFamily="18" charset="0"/>
              </a:rPr>
              <a:t>Detect</a:t>
            </a:r>
            <a:r>
              <a:rPr lang="en-US" altLang="zh-CN" dirty="0">
                <a:cs typeface="Times New Roman" panose="02020603050405020304" pitchFamily="18" charset="0"/>
              </a:rPr>
              <a:t> when should use Load </a:t>
            </a:r>
            <a:r>
              <a:rPr lang="en-US" altLang="zh-CN" dirty="0" smtClean="0">
                <a:cs typeface="Times New Roman" panose="02020603050405020304" pitchFamily="18" charset="0"/>
              </a:rPr>
              <a:t>Stall</a:t>
            </a:r>
            <a:endParaRPr lang="en-US" altLang="zh-CN" sz="4000" dirty="0" smtClean="0">
              <a:cs typeface="Times New Roman" panose="02020603050405020304" pitchFamily="18" charset="0"/>
            </a:endParaRPr>
          </a:p>
        </p:txBody>
      </p:sp>
      <p:graphicFrame>
        <p:nvGraphicFramePr>
          <p:cNvPr id="72708" name="Group 4"/>
          <p:cNvGraphicFramePr>
            <a:graphicFrameLocks noGrp="1"/>
          </p:cNvGraphicFramePr>
          <p:nvPr>
            <p:extLst/>
          </p:nvPr>
        </p:nvGraphicFramePr>
        <p:xfrm>
          <a:off x="1775520" y="1268760"/>
          <a:ext cx="8686800" cy="4614862"/>
        </p:xfrm>
        <a:graphic>
          <a:graphicData uri="http://schemas.openxmlformats.org/drawingml/2006/table">
            <a:tbl>
              <a:tblPr/>
              <a:tblGrid>
                <a:gridCol w="1905000">
                  <a:extLst>
                    <a:ext uri="{9D8B030D-6E8A-4147-A177-3AD203B41FA5}">
                      <a16:colId xmlns="" xmlns:a16="http://schemas.microsoft.com/office/drawing/2014/main" val="20000"/>
                    </a:ext>
                  </a:extLst>
                </a:gridCol>
                <a:gridCol w="2514600">
                  <a:extLst>
                    <a:ext uri="{9D8B030D-6E8A-4147-A177-3AD203B41FA5}">
                      <a16:colId xmlns="" xmlns:a16="http://schemas.microsoft.com/office/drawing/2014/main" val="20001"/>
                    </a:ext>
                  </a:extLst>
                </a:gridCol>
                <a:gridCol w="4267200">
                  <a:extLst>
                    <a:ext uri="{9D8B030D-6E8A-4147-A177-3AD203B41FA5}">
                      <a16:colId xmlns="" xmlns:a16="http://schemas.microsoft.com/office/drawing/2014/main" val="20002"/>
                    </a:ext>
                  </a:extLst>
                </a:gridCol>
              </a:tblGrid>
              <a:tr h="3352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situation</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Example code sequence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0698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Comic Sans MS" pitchFamily="66" charset="0"/>
                          <a:ea typeface="宋体" pitchFamily="2" charset="-122"/>
                        </a:rPr>
                        <a:t>No dependence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LD  </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 45(R2)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DADD R5,R6,R7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DSUB R8,R6,R7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OR      R9,R6,R7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No hazard possible because of no dependence</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10698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Dependence requiring stall</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LD  </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 45(R2)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DADD R5,</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DSUB R8,R6,R7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OR      R9,R6,R7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Comparators detect the use of R1 in the DADD and stall the DADD (and DSUB and OR ) before the DADD begins EX</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2"/>
                  </a:ext>
                </a:extLst>
              </a:tr>
              <a:tr h="10698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Dependence overcome by forwarding</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LD  </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 45(R2)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DADD R5,R6,R7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DSUB R8,</a:t>
                      </a:r>
                      <a:r>
                        <a:rPr kumimoji="0" lang="en-US" altLang="zh-CN" sz="1400" b="1" i="0" u="none" strike="noStrike" cap="none" normalizeH="0" baseline="0" smtClean="0">
                          <a:ln>
                            <a:noFill/>
                          </a:ln>
                          <a:solidFill>
                            <a:schemeClr val="accent2"/>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OR      R9,R6,R7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Comparators detect the use of R1 in DSUB and forward result of load to ALU in time for DSUB to begin EX</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10698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Dependence with accesses in order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LD  </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 45(R2)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DADD R5,R6,R7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DSUB R8,R6,R7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OR      R9,</a:t>
                      </a:r>
                      <a:r>
                        <a:rPr kumimoji="0" lang="en-US" altLang="zh-CN" sz="1400" b="1" i="0" u="none" strike="noStrike" cap="none" normalizeH="0" baseline="0" smtClean="0">
                          <a:ln>
                            <a:noFill/>
                          </a:ln>
                          <a:solidFill>
                            <a:schemeClr val="accent2"/>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,R7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Comic Sans MS" pitchFamily="66" charset="0"/>
                          <a:ea typeface="宋体" pitchFamily="2" charset="-122"/>
                        </a:rPr>
                        <a:t>No action required because read of R1 by OR occurs in the second half of the ID phase, while the write of the loaded data occurred in the first half.</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66801311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Load-Use Hazard Detection</a:t>
            </a:r>
            <a:endParaRPr lang="en-AU" altLang="zh-CN" smtClean="0">
              <a:ea typeface="宋体" panose="02010600030101010101" pitchFamily="2" charset="-122"/>
            </a:endParaRPr>
          </a:p>
        </p:txBody>
      </p:sp>
      <p:sp>
        <p:nvSpPr>
          <p:cNvPr id="160772" name="Rectangle 3"/>
          <p:cNvSpPr>
            <a:spLocks noGrp="1" noChangeArrowheads="1"/>
          </p:cNvSpPr>
          <p:nvPr>
            <p:ph idx="1"/>
          </p:nvPr>
        </p:nvSpPr>
        <p:spPr/>
        <p:txBody>
          <a:bodyPr/>
          <a:lstStyle/>
          <a:p>
            <a:pPr eaLnBrk="1" hangingPunct="1">
              <a:lnSpc>
                <a:spcPct val="90000"/>
              </a:lnSpc>
            </a:pPr>
            <a:r>
              <a:rPr lang="en-US" altLang="zh-CN" smtClean="0">
                <a:ea typeface="宋体" panose="02010600030101010101" pitchFamily="2" charset="-122"/>
              </a:rPr>
              <a:t>Check when using instruction is decoded in ID stage</a:t>
            </a:r>
          </a:p>
          <a:p>
            <a:pPr eaLnBrk="1" hangingPunct="1">
              <a:lnSpc>
                <a:spcPct val="90000"/>
              </a:lnSpc>
            </a:pPr>
            <a:r>
              <a:rPr lang="en-US" altLang="zh-CN" smtClean="0">
                <a:ea typeface="宋体" panose="02010600030101010101" pitchFamily="2" charset="-122"/>
              </a:rPr>
              <a:t>ALU operand register numbers in ID stage are given by</a:t>
            </a:r>
          </a:p>
          <a:p>
            <a:pPr lvl="1" eaLnBrk="1" hangingPunct="1">
              <a:lnSpc>
                <a:spcPct val="90000"/>
              </a:lnSpc>
            </a:pPr>
            <a:r>
              <a:rPr lang="en-US" altLang="zh-CN" smtClean="0">
                <a:ea typeface="宋体" panose="02010600030101010101" pitchFamily="2" charset="-122"/>
              </a:rPr>
              <a:t>IF/ID.RegisterRs1, IF/ID.RegisterRs2</a:t>
            </a:r>
          </a:p>
          <a:p>
            <a:pPr eaLnBrk="1" hangingPunct="1">
              <a:lnSpc>
                <a:spcPct val="90000"/>
              </a:lnSpc>
            </a:pPr>
            <a:r>
              <a:rPr lang="en-US" altLang="zh-CN" smtClean="0">
                <a:ea typeface="宋体" panose="02010600030101010101" pitchFamily="2" charset="-122"/>
              </a:rPr>
              <a:t>Load-use hazard when</a:t>
            </a:r>
          </a:p>
          <a:p>
            <a:pPr lvl="1" eaLnBrk="1" hangingPunct="1">
              <a:lnSpc>
                <a:spcPct val="90000"/>
              </a:lnSpc>
            </a:pPr>
            <a:r>
              <a:rPr lang="en-US" altLang="zh-CN" smtClean="0">
                <a:ea typeface="宋体" panose="02010600030101010101" pitchFamily="2" charset="-122"/>
              </a:rPr>
              <a:t>ID/EX.MemRead and</a:t>
            </a:r>
            <a:br>
              <a:rPr lang="en-US" altLang="zh-CN" smtClean="0">
                <a:ea typeface="宋体" panose="02010600030101010101" pitchFamily="2" charset="-122"/>
              </a:rPr>
            </a:br>
            <a:r>
              <a:rPr lang="en-US" altLang="zh-CN" smtClean="0">
                <a:ea typeface="宋体" panose="02010600030101010101" pitchFamily="2" charset="-122"/>
              </a:rPr>
              <a:t>  ((ID/EX.RegisterRd = IF/ID.RegisterRs1) or</a:t>
            </a:r>
            <a:br>
              <a:rPr lang="en-US" altLang="zh-CN" smtClean="0">
                <a:ea typeface="宋体" panose="02010600030101010101" pitchFamily="2" charset="-122"/>
              </a:rPr>
            </a:br>
            <a:r>
              <a:rPr lang="en-US" altLang="zh-CN" smtClean="0">
                <a:ea typeface="宋体" panose="02010600030101010101" pitchFamily="2" charset="-122"/>
              </a:rPr>
              <a:t>   (ID/EX.RegisterRd = IF/ID.RegisterRs2))</a:t>
            </a:r>
            <a:endParaRPr lang="en-AU" altLang="zh-CN" smtClean="0">
              <a:ea typeface="宋体" panose="02010600030101010101" pitchFamily="2" charset="-122"/>
            </a:endParaRPr>
          </a:p>
          <a:p>
            <a:pPr eaLnBrk="1" hangingPunct="1">
              <a:lnSpc>
                <a:spcPct val="90000"/>
              </a:lnSpc>
            </a:pPr>
            <a:r>
              <a:rPr lang="en-US" altLang="zh-CN" smtClean="0">
                <a:ea typeface="宋体" panose="02010600030101010101" pitchFamily="2" charset="-122"/>
              </a:rPr>
              <a:t>If detected, stall and insert bubble</a:t>
            </a:r>
            <a:endParaRPr lang="en-AU" altLang="zh-CN" smtClean="0">
              <a:ea typeface="宋体" panose="02010600030101010101" pitchFamily="2" charset="-122"/>
            </a:endParaRPr>
          </a:p>
        </p:txBody>
      </p:sp>
      <p:sp>
        <p:nvSpPr>
          <p:cNvPr id="160770" name="页脚占位符 3"/>
          <p:cNvSpPr>
            <a:spLocks noGrp="1"/>
          </p:cNvSpPr>
          <p:nvPr>
            <p:ph type="ftr" sz="quarter" idx="11"/>
          </p:nvPr>
        </p:nvSpPr>
        <p:spPr>
          <a:xfrm>
            <a:off x="8616280" y="6235284"/>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0A3BBB7-4275-4E36-99E8-21D67C7E9328}" type="slidenum">
              <a:rPr lang="en-AU" altLang="zh-CN" sz="1400"/>
              <a:pPr>
                <a:spcBef>
                  <a:spcPct val="0"/>
                </a:spcBef>
                <a:buClrTx/>
                <a:buSzTx/>
                <a:buFontTx/>
                <a:buNone/>
              </a:pPr>
              <a:t>104</a:t>
            </a:fld>
            <a:endParaRPr lang="en-AU" altLang="zh-CN" sz="1400" dirty="0"/>
          </a:p>
        </p:txBody>
      </p:sp>
    </p:spTree>
    <p:extLst>
      <p:ext uri="{BB962C8B-B14F-4D97-AF65-F5344CB8AC3E}">
        <p14:creationId xmlns:p14="http://schemas.microsoft.com/office/powerpoint/2010/main" val="364007492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How to Stall the Pipeline</a:t>
            </a:r>
            <a:endParaRPr lang="en-AU" altLang="zh-CN" smtClean="0">
              <a:ea typeface="宋体" panose="02010600030101010101" pitchFamily="2" charset="-122"/>
            </a:endParaRPr>
          </a:p>
        </p:txBody>
      </p:sp>
      <p:sp>
        <p:nvSpPr>
          <p:cNvPr id="162820" name="Rectangle 3"/>
          <p:cNvSpPr>
            <a:spLocks noGrp="1" noChangeArrowheads="1"/>
          </p:cNvSpPr>
          <p:nvPr>
            <p:ph idx="1"/>
          </p:nvPr>
        </p:nvSpPr>
        <p:spPr>
          <a:xfrm>
            <a:off x="609600" y="1268760"/>
            <a:ext cx="11463064" cy="4968552"/>
          </a:xfrm>
        </p:spPr>
        <p:txBody>
          <a:bodyPr/>
          <a:lstStyle/>
          <a:p>
            <a:pPr eaLnBrk="1" hangingPunct="1"/>
            <a:r>
              <a:rPr lang="en-US" altLang="zh-CN" dirty="0" smtClean="0">
                <a:ea typeface="宋体" panose="02010600030101010101" pitchFamily="2" charset="-122"/>
              </a:rPr>
              <a:t>Force control values in ID/EX register to 0</a:t>
            </a:r>
          </a:p>
          <a:p>
            <a:pPr lvl="1" eaLnBrk="1" hangingPunct="1"/>
            <a:r>
              <a:rPr lang="en-US" altLang="zh-CN" dirty="0" smtClean="0">
                <a:ea typeface="宋体" panose="02010600030101010101" pitchFamily="2" charset="-122"/>
              </a:rPr>
              <a:t>EX, MEM and WB do </a:t>
            </a:r>
            <a:r>
              <a:rPr lang="en-US" altLang="zh-CN" dirty="0" err="1" smtClean="0">
                <a:latin typeface="Lucida Console" panose="020B0609040504020204" pitchFamily="49" charset="0"/>
                <a:ea typeface="宋体" panose="02010600030101010101" pitchFamily="2" charset="-122"/>
              </a:rPr>
              <a:t>nop</a:t>
            </a:r>
            <a:r>
              <a:rPr lang="en-US" altLang="zh-CN" dirty="0" smtClean="0">
                <a:ea typeface="宋体" panose="02010600030101010101" pitchFamily="2" charset="-122"/>
              </a:rPr>
              <a:t> (no-operation)</a:t>
            </a:r>
            <a:endParaRPr lang="en-AU" altLang="zh-CN" dirty="0" smtClean="0">
              <a:ea typeface="宋体" panose="02010600030101010101" pitchFamily="2" charset="-122"/>
            </a:endParaRPr>
          </a:p>
          <a:p>
            <a:pPr eaLnBrk="1" hangingPunct="1"/>
            <a:r>
              <a:rPr lang="en-US" altLang="zh-CN" dirty="0" smtClean="0">
                <a:ea typeface="宋体" panose="02010600030101010101" pitchFamily="2" charset="-122"/>
              </a:rPr>
              <a:t>Prevent update of PC and IF/ID register</a:t>
            </a:r>
          </a:p>
          <a:p>
            <a:pPr lvl="1" eaLnBrk="1" hangingPunct="1"/>
            <a:r>
              <a:rPr lang="en-US" altLang="zh-CN" dirty="0" smtClean="0">
                <a:ea typeface="宋体" panose="02010600030101010101" pitchFamily="2" charset="-122"/>
              </a:rPr>
              <a:t>Using instruction is decoded again</a:t>
            </a:r>
          </a:p>
          <a:p>
            <a:pPr lvl="1" eaLnBrk="1" hangingPunct="1"/>
            <a:r>
              <a:rPr lang="en-US" altLang="zh-CN" dirty="0" smtClean="0">
                <a:ea typeface="宋体" panose="02010600030101010101" pitchFamily="2" charset="-122"/>
              </a:rPr>
              <a:t>Following instruction is fetched again</a:t>
            </a:r>
          </a:p>
          <a:p>
            <a:pPr lvl="1" eaLnBrk="1" hangingPunct="1"/>
            <a:r>
              <a:rPr lang="en-US" altLang="zh-CN" dirty="0" smtClean="0">
                <a:ea typeface="宋体" panose="02010600030101010101" pitchFamily="2" charset="-122"/>
              </a:rPr>
              <a:t>1-cycle stall allows MEM to read data for </a:t>
            </a:r>
            <a:r>
              <a:rPr lang="en-US" altLang="zh-CN" dirty="0" err="1" smtClean="0">
                <a:latin typeface="Lucida Console" panose="020B0609040504020204" pitchFamily="49" charset="0"/>
                <a:ea typeface="宋体" panose="02010600030101010101" pitchFamily="2" charset="-122"/>
              </a:rPr>
              <a:t>ld</a:t>
            </a:r>
            <a:endParaRPr lang="en-US" altLang="zh-CN" dirty="0" smtClean="0">
              <a:latin typeface="Lucida Console" panose="020B0609040504020204" pitchFamily="49" charset="0"/>
              <a:ea typeface="宋体" panose="02010600030101010101" pitchFamily="2" charset="-122"/>
            </a:endParaRPr>
          </a:p>
          <a:p>
            <a:pPr lvl="2" eaLnBrk="1" hangingPunct="1"/>
            <a:r>
              <a:rPr lang="en-US" altLang="zh-CN" dirty="0" smtClean="0">
                <a:ea typeface="宋体" panose="02010600030101010101" pitchFamily="2" charset="-122"/>
              </a:rPr>
              <a:t>Can subsequently forward to EX stage</a:t>
            </a:r>
          </a:p>
        </p:txBody>
      </p:sp>
      <p:sp>
        <p:nvSpPr>
          <p:cNvPr id="162818" name="页脚占位符 3"/>
          <p:cNvSpPr>
            <a:spLocks noGrp="1"/>
          </p:cNvSpPr>
          <p:nvPr>
            <p:ph type="ftr" sz="quarter" idx="11"/>
          </p:nvPr>
        </p:nvSpPr>
        <p:spPr>
          <a:xfrm>
            <a:off x="8737600" y="6205467"/>
            <a:ext cx="30470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1439B06-7DD5-4C54-9D1D-BB672D11B413}" type="slidenum">
              <a:rPr lang="en-AU" altLang="zh-CN" sz="1400"/>
              <a:pPr>
                <a:spcBef>
                  <a:spcPct val="0"/>
                </a:spcBef>
                <a:buClrTx/>
                <a:buSzTx/>
                <a:buFontTx/>
                <a:buNone/>
              </a:pPr>
              <a:t>105</a:t>
            </a:fld>
            <a:endParaRPr lang="en-AU" altLang="zh-CN" sz="1400" dirty="0"/>
          </a:p>
        </p:txBody>
      </p:sp>
    </p:spTree>
    <p:extLst>
      <p:ext uri="{BB962C8B-B14F-4D97-AF65-F5344CB8AC3E}">
        <p14:creationId xmlns:p14="http://schemas.microsoft.com/office/powerpoint/2010/main" val="414506463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a typeface="宋体" panose="02010600030101010101" pitchFamily="2" charset="-122"/>
              </a:rPr>
              <a:t>Datapath</a:t>
            </a:r>
            <a:r>
              <a:rPr lang="en-US" altLang="zh-CN" dirty="0">
                <a:ea typeface="宋体" panose="02010600030101010101" pitchFamily="2" charset="-122"/>
              </a:rPr>
              <a:t> with Hazard Detection</a:t>
            </a:r>
            <a:endParaRPr lang="zh-CN" altLang="en-US" dirty="0"/>
          </a:p>
        </p:txBody>
      </p:sp>
      <p:sp>
        <p:nvSpPr>
          <p:cNvPr id="4" name="页脚占位符 2"/>
          <p:cNvSpPr>
            <a:spLocks noGrp="1"/>
          </p:cNvSpPr>
          <p:nvPr>
            <p:ph type="ftr" sz="quarter" idx="11"/>
          </p:nvPr>
        </p:nvSpPr>
        <p:spPr>
          <a:xfrm>
            <a:off x="8579792" y="6283549"/>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9B84649F-77CC-43E0-8D3B-E6F6B97C360A}" type="slidenum">
              <a:rPr lang="en-AU" altLang="zh-CN" sz="1400"/>
              <a:pPr>
                <a:spcBef>
                  <a:spcPct val="0"/>
                </a:spcBef>
                <a:buClrTx/>
                <a:buSzTx/>
                <a:buFontTx/>
                <a:buNone/>
              </a:pPr>
              <a:t>106</a:t>
            </a:fld>
            <a:endParaRPr lang="en-AU" altLang="zh-CN" sz="14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1983" y="1070992"/>
            <a:ext cx="8404225"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332316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3791744" y="0"/>
            <a:ext cx="8136904" cy="1143000"/>
          </a:xfrm>
        </p:spPr>
        <p:txBody>
          <a:bodyPr>
            <a:normAutofit fontScale="90000"/>
          </a:bodyPr>
          <a:lstStyle/>
          <a:p>
            <a:r>
              <a:rPr lang="en-US" altLang="zh-CN" sz="3600" dirty="0" smtClean="0"/>
              <a:t>Example of Forwarding and Load Stall</a:t>
            </a:r>
            <a:endParaRPr lang="en-US" altLang="zh-CN" sz="3600" dirty="0" smtClean="0">
              <a:solidFill>
                <a:srgbClr val="000000"/>
              </a:solidFill>
            </a:endParaRPr>
          </a:p>
        </p:txBody>
      </p:sp>
      <p:sp>
        <p:nvSpPr>
          <p:cNvPr id="61443"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zh-CN" sz="2800" dirty="0" smtClean="0">
                <a:solidFill>
                  <a:srgbClr val="000000"/>
                </a:solidFill>
                <a:latin typeface="Comic Sans MS" panose="030F0702030302020204" pitchFamily="66" charset="0"/>
              </a:rPr>
              <a:t>Why forwarding?</a:t>
            </a:r>
          </a:p>
          <a:p>
            <a:pPr lvl="1">
              <a:lnSpc>
                <a:spcPct val="130000"/>
              </a:lnSpc>
            </a:pPr>
            <a:r>
              <a:rPr lang="en-US" altLang="zh-CN" sz="2400" dirty="0" smtClean="0">
                <a:solidFill>
                  <a:srgbClr val="000000"/>
                </a:solidFill>
                <a:latin typeface="Comic Sans MS" panose="030F0702030302020204" pitchFamily="66" charset="0"/>
              </a:rPr>
              <a:t>ADD R4,  R5,  R2</a:t>
            </a:r>
          </a:p>
          <a:p>
            <a:pPr lvl="1">
              <a:lnSpc>
                <a:spcPct val="130000"/>
              </a:lnSpc>
            </a:pPr>
            <a:r>
              <a:rPr lang="en-US" altLang="zh-CN" sz="2400" dirty="0" smtClean="0">
                <a:solidFill>
                  <a:srgbClr val="000000"/>
                </a:solidFill>
                <a:latin typeface="Comic Sans MS" panose="030F0702030302020204" pitchFamily="66" charset="0"/>
              </a:rPr>
              <a:t>LW   R15, 0(R4)</a:t>
            </a:r>
          </a:p>
          <a:p>
            <a:pPr lvl="1">
              <a:lnSpc>
                <a:spcPct val="130000"/>
              </a:lnSpc>
            </a:pPr>
            <a:r>
              <a:rPr lang="en-US" altLang="zh-CN" sz="2400" dirty="0" smtClean="0">
                <a:solidFill>
                  <a:srgbClr val="000000"/>
                </a:solidFill>
                <a:latin typeface="Comic Sans MS" panose="030F0702030302020204" pitchFamily="66" charset="0"/>
              </a:rPr>
              <a:t>SW   R15, 4(R2)</a:t>
            </a:r>
            <a:endParaRPr lang="en-US" altLang="zh-CN" dirty="0" smtClean="0">
              <a:solidFill>
                <a:srgbClr val="000000"/>
              </a:solidFill>
              <a:latin typeface="Comic Sans MS" panose="030F0702030302020204" pitchFamily="66" charset="0"/>
            </a:endParaRPr>
          </a:p>
          <a:p>
            <a:endParaRPr lang="en-US" altLang="zh-CN" sz="2800" dirty="0" smtClean="0">
              <a:solidFill>
                <a:srgbClr val="000000"/>
              </a:solidFill>
              <a:latin typeface="Comic Sans MS" panose="030F0702030302020204" pitchFamily="66" charset="0"/>
            </a:endParaRPr>
          </a:p>
          <a:p>
            <a:r>
              <a:rPr lang="en-US" altLang="zh-CN" sz="2800" dirty="0" smtClean="0">
                <a:solidFill>
                  <a:srgbClr val="000000"/>
                </a:solidFill>
                <a:latin typeface="Comic Sans MS" panose="030F0702030302020204" pitchFamily="66" charset="0"/>
              </a:rPr>
              <a:t>Why load delay?</a:t>
            </a:r>
            <a:endParaRPr lang="en-US" altLang="zh-CN" dirty="0" smtClean="0">
              <a:solidFill>
                <a:srgbClr val="000000"/>
              </a:solidFill>
              <a:latin typeface="Comic Sans MS" panose="030F0702030302020204" pitchFamily="66" charset="0"/>
            </a:endParaRPr>
          </a:p>
          <a:p>
            <a:pPr lvl="1">
              <a:lnSpc>
                <a:spcPct val="120000"/>
              </a:lnSpc>
            </a:pPr>
            <a:r>
              <a:rPr lang="en-US" altLang="zh-CN" sz="2400" dirty="0" smtClean="0">
                <a:solidFill>
                  <a:srgbClr val="000000"/>
                </a:solidFill>
                <a:latin typeface="Comic Sans MS" panose="030F0702030302020204" pitchFamily="66" charset="0"/>
              </a:rPr>
              <a:t>ADD  R4,  R5,  R2</a:t>
            </a:r>
          </a:p>
          <a:p>
            <a:pPr lvl="1">
              <a:lnSpc>
                <a:spcPct val="120000"/>
              </a:lnSpc>
            </a:pPr>
            <a:r>
              <a:rPr lang="en-US" altLang="zh-CN" sz="2400" dirty="0" smtClean="0">
                <a:solidFill>
                  <a:srgbClr val="000000"/>
                </a:solidFill>
                <a:latin typeface="Comic Sans MS" panose="030F0702030302020204" pitchFamily="66" charset="0"/>
              </a:rPr>
              <a:t>LW    R15,  0(R4)</a:t>
            </a:r>
          </a:p>
          <a:p>
            <a:pPr lvl="1">
              <a:lnSpc>
                <a:spcPct val="120000"/>
              </a:lnSpc>
            </a:pPr>
            <a:r>
              <a:rPr lang="en-US" altLang="zh-CN" sz="2400" dirty="0" smtClean="0">
                <a:solidFill>
                  <a:srgbClr val="000000"/>
                </a:solidFill>
                <a:latin typeface="Comic Sans MS" panose="030F0702030302020204" pitchFamily="66" charset="0"/>
              </a:rPr>
              <a:t>SW    R15, 4(R2)</a:t>
            </a:r>
            <a:endParaRPr lang="en-US" altLang="zh-CN" dirty="0" smtClean="0"/>
          </a:p>
        </p:txBody>
      </p:sp>
      <p:grpSp>
        <p:nvGrpSpPr>
          <p:cNvPr id="2" name="Group 4"/>
          <p:cNvGrpSpPr>
            <a:grpSpLocks/>
          </p:cNvGrpSpPr>
          <p:nvPr/>
        </p:nvGrpSpPr>
        <p:grpSpPr bwMode="auto">
          <a:xfrm>
            <a:off x="2119313" y="1779762"/>
            <a:ext cx="1524000" cy="1066800"/>
            <a:chOff x="1152" y="1248"/>
            <a:chExt cx="960" cy="672"/>
          </a:xfrm>
        </p:grpSpPr>
        <p:sp>
          <p:nvSpPr>
            <p:cNvPr id="61449" name="Oval 5"/>
            <p:cNvSpPr>
              <a:spLocks noChangeArrowheads="1"/>
            </p:cNvSpPr>
            <p:nvPr/>
          </p:nvSpPr>
          <p:spPr bwMode="auto">
            <a:xfrm>
              <a:off x="1152" y="1248"/>
              <a:ext cx="336" cy="288"/>
            </a:xfrm>
            <a:prstGeom prst="ellipse">
              <a:avLst/>
            </a:prstGeom>
            <a:noFill/>
            <a:ln w="349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0" name="Oval 6"/>
            <p:cNvSpPr>
              <a:spLocks noChangeArrowheads="1"/>
            </p:cNvSpPr>
            <p:nvPr/>
          </p:nvSpPr>
          <p:spPr bwMode="auto">
            <a:xfrm>
              <a:off x="1776" y="1632"/>
              <a:ext cx="336" cy="288"/>
            </a:xfrm>
            <a:prstGeom prst="ellipse">
              <a:avLst/>
            </a:prstGeom>
            <a:noFill/>
            <a:ln w="349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1" name="Line 7"/>
            <p:cNvSpPr>
              <a:spLocks noChangeShapeType="1"/>
            </p:cNvSpPr>
            <p:nvPr/>
          </p:nvSpPr>
          <p:spPr bwMode="auto">
            <a:xfrm>
              <a:off x="1488" y="1440"/>
              <a:ext cx="336" cy="192"/>
            </a:xfrm>
            <a:prstGeom prst="line">
              <a:avLst/>
            </a:prstGeom>
            <a:noFill/>
            <a:ln w="349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8"/>
          <p:cNvGrpSpPr>
            <a:grpSpLocks/>
          </p:cNvGrpSpPr>
          <p:nvPr/>
        </p:nvGrpSpPr>
        <p:grpSpPr bwMode="auto">
          <a:xfrm>
            <a:off x="2003978" y="4980012"/>
            <a:ext cx="914400" cy="990600"/>
            <a:chOff x="1056" y="3264"/>
            <a:chExt cx="576" cy="624"/>
          </a:xfrm>
        </p:grpSpPr>
        <p:sp>
          <p:nvSpPr>
            <p:cNvPr id="61446" name="Oval 9"/>
            <p:cNvSpPr>
              <a:spLocks noChangeArrowheads="1"/>
            </p:cNvSpPr>
            <p:nvPr/>
          </p:nvSpPr>
          <p:spPr bwMode="auto">
            <a:xfrm>
              <a:off x="1200" y="3264"/>
              <a:ext cx="384" cy="288"/>
            </a:xfrm>
            <a:prstGeom prst="ellipse">
              <a:avLst/>
            </a:pr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7" name="Oval 10"/>
            <p:cNvSpPr>
              <a:spLocks noChangeArrowheads="1"/>
            </p:cNvSpPr>
            <p:nvPr/>
          </p:nvSpPr>
          <p:spPr bwMode="auto">
            <a:xfrm>
              <a:off x="1248" y="3600"/>
              <a:ext cx="384" cy="288"/>
            </a:xfrm>
            <a:prstGeom prst="ellipse">
              <a:avLst/>
            </a:pr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8" name="Freeform 11"/>
            <p:cNvSpPr>
              <a:spLocks/>
            </p:cNvSpPr>
            <p:nvPr/>
          </p:nvSpPr>
          <p:spPr bwMode="auto">
            <a:xfrm>
              <a:off x="1056" y="3360"/>
              <a:ext cx="192" cy="432"/>
            </a:xfrm>
            <a:custGeom>
              <a:avLst/>
              <a:gdLst>
                <a:gd name="T0" fmla="*/ 3412 w 144"/>
                <a:gd name="T1" fmla="*/ 0 h 384"/>
                <a:gd name="T2" fmla="*/ 0 w 144"/>
                <a:gd name="T3" fmla="*/ 701 h 384"/>
                <a:gd name="T4" fmla="*/ 3412 w 144"/>
                <a:gd name="T5" fmla="*/ 140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144" y="0"/>
                  </a:moveTo>
                  <a:cubicBezTo>
                    <a:pt x="72" y="64"/>
                    <a:pt x="0" y="128"/>
                    <a:pt x="0" y="192"/>
                  </a:cubicBezTo>
                  <a:cubicBezTo>
                    <a:pt x="0" y="256"/>
                    <a:pt x="120" y="352"/>
                    <a:pt x="144" y="384"/>
                  </a:cubicBezTo>
                </a:path>
              </a:pathLst>
            </a:custGeom>
            <a:noFill/>
            <a:ln w="34925">
              <a:solidFill>
                <a:srgbClr val="0000FF"/>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3308551485"/>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a:xfrm>
            <a:off x="4295800" y="-13063"/>
            <a:ext cx="7315200" cy="1143000"/>
          </a:xfrm>
        </p:spPr>
        <p:txBody>
          <a:bodyPr rtlCol="0">
            <a:normAutofit/>
          </a:bodyPr>
          <a:lstStyle/>
          <a:p>
            <a:pPr fontAlgn="auto">
              <a:spcAft>
                <a:spcPts val="0"/>
              </a:spcAft>
              <a:defRPr/>
            </a:pPr>
            <a:r>
              <a:rPr lang="en-US" altLang="zh-CN" sz="4000" dirty="0"/>
              <a:t>Solution (without forwarding)</a:t>
            </a:r>
            <a:endParaRPr lang="en-US" altLang="zh-CN" sz="4000" dirty="0">
              <a:solidFill>
                <a:srgbClr val="000000"/>
              </a:solidFill>
            </a:endParaRPr>
          </a:p>
        </p:txBody>
      </p:sp>
      <p:pic>
        <p:nvPicPr>
          <p:cNvPr id="62467" name="Picture 3" descr="t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268413"/>
            <a:ext cx="8201025"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204575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4007768" y="116632"/>
            <a:ext cx="7461250" cy="1143000"/>
          </a:xfrm>
        </p:spPr>
        <p:txBody>
          <a:bodyPr/>
          <a:lstStyle/>
          <a:p>
            <a:r>
              <a:rPr lang="en-US" altLang="zh-CN" dirty="0" smtClean="0"/>
              <a:t>Solution (with forwarding)</a:t>
            </a:r>
          </a:p>
        </p:txBody>
      </p:sp>
      <p:pic>
        <p:nvPicPr>
          <p:cNvPr id="76803" name="Picture 3" descr="datahazar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981075"/>
            <a:ext cx="803910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 Box 4"/>
          <p:cNvSpPr txBox="1">
            <a:spLocks noChangeArrowheads="1"/>
          </p:cNvSpPr>
          <p:nvPr/>
        </p:nvSpPr>
        <p:spPr bwMode="auto">
          <a:xfrm>
            <a:off x="2135188" y="5734050"/>
            <a:ext cx="4378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en-US" altLang="zh-CN" sz="1800" b="1">
                <a:solidFill>
                  <a:schemeClr val="tx1"/>
                </a:solidFill>
              </a:rPr>
              <a:t>EX/MEM.ALUoutput  </a:t>
            </a:r>
            <a:r>
              <a:rPr lang="en-US" altLang="zh-CN" sz="1800" b="1">
                <a:solidFill>
                  <a:schemeClr val="tx1"/>
                </a:solidFill>
                <a:sym typeface="Wingdings" panose="05000000000000000000" pitchFamily="2" charset="2"/>
              </a:rPr>
              <a:t> ALU input port</a:t>
            </a:r>
          </a:p>
          <a:p>
            <a:pPr eaLnBrk="1" hangingPunct="1"/>
            <a:r>
              <a:rPr lang="en-US" altLang="zh-CN" sz="1800" b="1">
                <a:solidFill>
                  <a:schemeClr val="tx1"/>
                </a:solidFill>
              </a:rPr>
              <a:t>MEM/WB.LDMR</a:t>
            </a:r>
            <a:r>
              <a:rPr lang="en-US" altLang="zh-CN" sz="1800" b="1">
                <a:solidFill>
                  <a:schemeClr val="tx1"/>
                </a:solidFill>
                <a:sym typeface="Wingdings" panose="05000000000000000000" pitchFamily="2" charset="2"/>
              </a:rPr>
              <a:t>  DM data write port</a:t>
            </a:r>
            <a:endParaRPr lang="en-US" altLang="zh-CN" sz="1800" b="1">
              <a:solidFill>
                <a:schemeClr val="tx1"/>
              </a:solidFill>
            </a:endParaRPr>
          </a:p>
        </p:txBody>
      </p:sp>
    </p:spTree>
    <p:extLst>
      <p:ext uri="{BB962C8B-B14F-4D97-AF65-F5344CB8AC3E}">
        <p14:creationId xmlns:p14="http://schemas.microsoft.com/office/powerpoint/2010/main" val="609088073"/>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How to implement Adders and </a:t>
            </a:r>
            <a:r>
              <a:rPr lang="en-US" altLang="zh-CN" sz="3200" dirty="0" err="1"/>
              <a:t>ALU</a:t>
            </a:r>
            <a:r>
              <a:rPr lang="en-US" altLang="zh-CN" sz="3200" dirty="0"/>
              <a:t> ops using one </a:t>
            </a:r>
            <a:r>
              <a:rPr lang="en-US" altLang="zh-CN" sz="3200" dirty="0" err="1"/>
              <a:t>ALU</a:t>
            </a:r>
            <a:r>
              <a:rPr lang="en-US" altLang="zh-CN" sz="3200" dirty="0"/>
              <a:t> </a:t>
            </a:r>
            <a:endParaRPr lang="zh-CN" altLang="en-US" sz="3200" dirty="0"/>
          </a:p>
        </p:txBody>
      </p:sp>
      <p:sp>
        <p:nvSpPr>
          <p:cNvPr id="5" name="Freeform 6"/>
          <p:cNvSpPr>
            <a:spLocks/>
          </p:cNvSpPr>
          <p:nvPr/>
        </p:nvSpPr>
        <p:spPr bwMode="auto">
          <a:xfrm>
            <a:off x="6440484" y="2214554"/>
            <a:ext cx="981075" cy="2363788"/>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25400" cap="rnd" cmpd="sng">
            <a:solidFill>
              <a:srgbClr val="000000"/>
            </a:solidFill>
            <a:prstDash val="solid"/>
            <a:round/>
            <a:headEnd type="none" w="med" len="med"/>
            <a:tailEnd type="none" w="med" len="med"/>
          </a:ln>
          <a:effectLst/>
        </p:spPr>
        <p:txBody>
          <a:bodyPr/>
          <a:lstStyle/>
          <a:p>
            <a:endParaRPr lang="zh-CN" altLang="en-US"/>
          </a:p>
        </p:txBody>
      </p:sp>
      <p:sp>
        <p:nvSpPr>
          <p:cNvPr id="6" name="Line 7"/>
          <p:cNvSpPr>
            <a:spLocks noChangeShapeType="1"/>
          </p:cNvSpPr>
          <p:nvPr/>
        </p:nvSpPr>
        <p:spPr bwMode="auto">
          <a:xfrm>
            <a:off x="7437434" y="3416292"/>
            <a:ext cx="873125" cy="1588"/>
          </a:xfrm>
          <a:prstGeom prst="line">
            <a:avLst/>
          </a:prstGeom>
          <a:noFill/>
          <a:ln w="12700">
            <a:solidFill>
              <a:schemeClr val="tx1"/>
            </a:solidFill>
            <a:round/>
            <a:headEnd/>
            <a:tailEnd type="triangle" w="med" len="med"/>
          </a:ln>
          <a:effectLst/>
        </p:spPr>
        <p:txBody>
          <a:bodyPr wrap="none" anchor="ctr"/>
          <a:lstStyle/>
          <a:p>
            <a:endParaRPr lang="zh-CN" altLang="en-US"/>
          </a:p>
        </p:txBody>
      </p:sp>
      <p:sp>
        <p:nvSpPr>
          <p:cNvPr id="7" name="Line 9"/>
          <p:cNvSpPr>
            <a:spLocks noChangeShapeType="1"/>
          </p:cNvSpPr>
          <p:nvPr/>
        </p:nvSpPr>
        <p:spPr bwMode="auto">
          <a:xfrm>
            <a:off x="5567359" y="2855908"/>
            <a:ext cx="873125" cy="1588"/>
          </a:xfrm>
          <a:prstGeom prst="line">
            <a:avLst/>
          </a:prstGeom>
          <a:noFill/>
          <a:ln w="12700">
            <a:solidFill>
              <a:schemeClr val="tx1"/>
            </a:solidFill>
            <a:round/>
            <a:headEnd/>
            <a:tailEnd type="triangle" w="med" len="med"/>
          </a:ln>
          <a:effectLst/>
        </p:spPr>
        <p:txBody>
          <a:bodyPr wrap="none" anchor="ctr"/>
          <a:lstStyle/>
          <a:p>
            <a:endParaRPr lang="zh-CN" altLang="en-US"/>
          </a:p>
        </p:txBody>
      </p:sp>
      <p:sp>
        <p:nvSpPr>
          <p:cNvPr id="8" name="Text Box 10"/>
          <p:cNvSpPr txBox="1">
            <a:spLocks noChangeArrowheads="1"/>
          </p:cNvSpPr>
          <p:nvPr/>
        </p:nvSpPr>
        <p:spPr bwMode="auto">
          <a:xfrm>
            <a:off x="6667505" y="3165467"/>
            <a:ext cx="714379" cy="369332"/>
          </a:xfrm>
          <a:prstGeom prst="rect">
            <a:avLst/>
          </a:prstGeom>
          <a:noFill/>
          <a:ln w="12700">
            <a:noFill/>
            <a:miter lim="800000"/>
            <a:headEnd/>
            <a:tailEnd/>
          </a:ln>
          <a:effectLst/>
        </p:spPr>
        <p:txBody>
          <a:bodyPr wrap="square">
            <a:spAutoFit/>
          </a:bodyPr>
          <a:lstStyle/>
          <a:p>
            <a:pPr algn="l"/>
            <a:r>
              <a:rPr lang="en-US" altLang="zh-CN" b="1" dirty="0" err="1"/>
              <a:t>ALU</a:t>
            </a:r>
            <a:endParaRPr lang="en-US" altLang="zh-CN" b="1" dirty="0"/>
          </a:p>
        </p:txBody>
      </p:sp>
      <p:sp>
        <p:nvSpPr>
          <p:cNvPr id="9" name="Text Box 11"/>
          <p:cNvSpPr txBox="1">
            <a:spLocks noChangeArrowheads="1"/>
          </p:cNvSpPr>
          <p:nvPr/>
        </p:nvSpPr>
        <p:spPr bwMode="auto">
          <a:xfrm>
            <a:off x="6964358" y="4416417"/>
            <a:ext cx="1149350" cy="336550"/>
          </a:xfrm>
          <a:prstGeom prst="rect">
            <a:avLst/>
          </a:prstGeom>
          <a:noFill/>
          <a:ln w="12700">
            <a:noFill/>
            <a:miter lim="800000"/>
            <a:headEnd/>
            <a:tailEnd/>
          </a:ln>
          <a:effectLst/>
        </p:spPr>
        <p:txBody>
          <a:bodyPr>
            <a:spAutoFit/>
          </a:bodyPr>
          <a:lstStyle/>
          <a:p>
            <a:pPr algn="l"/>
            <a:r>
              <a:rPr lang="en-US" altLang="zh-CN" sz="1600" b="1">
                <a:solidFill>
                  <a:srgbClr val="FF9966"/>
                </a:solidFill>
              </a:rPr>
              <a:t>Operation</a:t>
            </a:r>
          </a:p>
        </p:txBody>
      </p:sp>
      <p:sp>
        <p:nvSpPr>
          <p:cNvPr id="10" name="Text Box 12"/>
          <p:cNvSpPr txBox="1">
            <a:spLocks noChangeArrowheads="1"/>
          </p:cNvSpPr>
          <p:nvPr/>
        </p:nvSpPr>
        <p:spPr bwMode="auto">
          <a:xfrm>
            <a:off x="5524496" y="2520946"/>
            <a:ext cx="330200" cy="336550"/>
          </a:xfrm>
          <a:prstGeom prst="rect">
            <a:avLst/>
          </a:prstGeom>
          <a:noFill/>
          <a:ln w="12700">
            <a:noFill/>
            <a:miter lim="800000"/>
            <a:headEnd/>
            <a:tailEnd/>
          </a:ln>
          <a:effectLst/>
        </p:spPr>
        <p:txBody>
          <a:bodyPr wrap="none">
            <a:spAutoFit/>
          </a:bodyPr>
          <a:lstStyle/>
          <a:p>
            <a:r>
              <a:rPr lang="en-US" altLang="zh-CN" sz="1600" b="1" dirty="0"/>
              <a:t>A</a:t>
            </a:r>
          </a:p>
        </p:txBody>
      </p:sp>
      <p:sp>
        <p:nvSpPr>
          <p:cNvPr id="11" name="Text Box 14"/>
          <p:cNvSpPr txBox="1">
            <a:spLocks noChangeArrowheads="1"/>
          </p:cNvSpPr>
          <p:nvPr/>
        </p:nvSpPr>
        <p:spPr bwMode="auto">
          <a:xfrm>
            <a:off x="7396158" y="3128954"/>
            <a:ext cx="1057296" cy="338554"/>
          </a:xfrm>
          <a:prstGeom prst="rect">
            <a:avLst/>
          </a:prstGeom>
          <a:noFill/>
          <a:ln w="12700">
            <a:noFill/>
            <a:miter lim="800000"/>
            <a:headEnd/>
            <a:tailEnd/>
          </a:ln>
          <a:effectLst/>
        </p:spPr>
        <p:txBody>
          <a:bodyPr wrap="square">
            <a:spAutoFit/>
          </a:bodyPr>
          <a:lstStyle/>
          <a:p>
            <a:r>
              <a:rPr lang="en-US" altLang="zh-CN" sz="1600" b="1" dirty="0" err="1"/>
              <a:t>ALUout</a:t>
            </a:r>
            <a:endParaRPr lang="en-US" altLang="zh-CN" sz="1600" b="1" dirty="0"/>
          </a:p>
        </p:txBody>
      </p:sp>
      <p:sp>
        <p:nvSpPr>
          <p:cNvPr id="14" name="Line 19"/>
          <p:cNvSpPr>
            <a:spLocks noChangeShapeType="1"/>
          </p:cNvSpPr>
          <p:nvPr/>
        </p:nvSpPr>
        <p:spPr bwMode="auto">
          <a:xfrm>
            <a:off x="5567359" y="4141792"/>
            <a:ext cx="873125" cy="1588"/>
          </a:xfrm>
          <a:prstGeom prst="line">
            <a:avLst/>
          </a:prstGeom>
          <a:noFill/>
          <a:ln w="12700">
            <a:solidFill>
              <a:schemeClr val="tx1"/>
            </a:solidFill>
            <a:round/>
            <a:headEnd/>
            <a:tailEnd type="triangle" w="med" len="med"/>
          </a:ln>
          <a:effectLst/>
        </p:spPr>
        <p:txBody>
          <a:bodyPr wrap="none" anchor="ctr"/>
          <a:lstStyle/>
          <a:p>
            <a:endParaRPr lang="zh-CN" altLang="en-US"/>
          </a:p>
        </p:txBody>
      </p:sp>
      <p:sp>
        <p:nvSpPr>
          <p:cNvPr id="15" name="Text Box 20"/>
          <p:cNvSpPr txBox="1">
            <a:spLocks noChangeArrowheads="1"/>
          </p:cNvSpPr>
          <p:nvPr/>
        </p:nvSpPr>
        <p:spPr bwMode="auto">
          <a:xfrm>
            <a:off x="5529258" y="3840154"/>
            <a:ext cx="332142" cy="338554"/>
          </a:xfrm>
          <a:prstGeom prst="rect">
            <a:avLst/>
          </a:prstGeom>
          <a:noFill/>
          <a:ln w="12700">
            <a:noFill/>
            <a:miter lim="800000"/>
            <a:headEnd/>
            <a:tailEnd/>
          </a:ln>
          <a:effectLst/>
        </p:spPr>
        <p:txBody>
          <a:bodyPr wrap="none">
            <a:spAutoFit/>
          </a:bodyPr>
          <a:lstStyle/>
          <a:p>
            <a:r>
              <a:rPr lang="en-US" altLang="zh-CN" sz="1600" b="1" dirty="0"/>
              <a:t>B</a:t>
            </a:r>
          </a:p>
        </p:txBody>
      </p:sp>
      <p:sp>
        <p:nvSpPr>
          <p:cNvPr id="18" name="Line 23"/>
          <p:cNvSpPr>
            <a:spLocks noChangeShapeType="1"/>
          </p:cNvSpPr>
          <p:nvPr/>
        </p:nvSpPr>
        <p:spPr bwMode="auto">
          <a:xfrm flipV="1">
            <a:off x="7035796" y="4200518"/>
            <a:ext cx="0" cy="792163"/>
          </a:xfrm>
          <a:prstGeom prst="line">
            <a:avLst/>
          </a:prstGeom>
          <a:noFill/>
          <a:ln w="12700">
            <a:solidFill>
              <a:srgbClr val="FF6600"/>
            </a:solidFill>
            <a:round/>
            <a:headEnd/>
            <a:tailEnd type="triangle" w="med" len="med"/>
          </a:ln>
          <a:effectLst/>
        </p:spPr>
        <p:txBody>
          <a:bodyPr wrap="none" anchor="ctr"/>
          <a:lstStyle/>
          <a:p>
            <a:endParaRPr lang="zh-CN" altLang="en-US"/>
          </a:p>
        </p:txBody>
      </p:sp>
      <p:sp>
        <p:nvSpPr>
          <p:cNvPr id="19" name="TextBox 18"/>
          <p:cNvSpPr txBox="1"/>
          <p:nvPr/>
        </p:nvSpPr>
        <p:spPr>
          <a:xfrm>
            <a:off x="1452530" y="5572141"/>
            <a:ext cx="1285884" cy="646331"/>
          </a:xfrm>
          <a:prstGeom prst="rect">
            <a:avLst/>
          </a:prstGeom>
          <a:noFill/>
        </p:spPr>
        <p:txBody>
          <a:bodyPr wrap="square" rtlCol="0">
            <a:spAutoFit/>
          </a:bodyPr>
          <a:lstStyle/>
          <a:p>
            <a:r>
              <a:rPr lang="en-US" altLang="zh-CN" b="1" dirty="0"/>
              <a:t>Only </a:t>
            </a:r>
            <a:r>
              <a:rPr lang="en-US" altLang="zh-CN" b="1" dirty="0" err="1"/>
              <a:t>ALU</a:t>
            </a:r>
            <a:r>
              <a:rPr lang="en-US" altLang="zh-CN" b="1" dirty="0"/>
              <a:t> operation</a:t>
            </a:r>
            <a:endParaRPr lang="zh-CN" altLang="en-US" b="1" dirty="0"/>
          </a:p>
        </p:txBody>
      </p:sp>
      <p:grpSp>
        <p:nvGrpSpPr>
          <p:cNvPr id="20" name="组合 19"/>
          <p:cNvGrpSpPr/>
          <p:nvPr/>
        </p:nvGrpSpPr>
        <p:grpSpPr>
          <a:xfrm>
            <a:off x="2666978" y="5643578"/>
            <a:ext cx="2657385" cy="369332"/>
            <a:chOff x="2714612" y="5643571"/>
            <a:chExt cx="3090530" cy="309472"/>
          </a:xfrm>
        </p:grpSpPr>
        <p:cxnSp>
          <p:nvCxnSpPr>
            <p:cNvPr id="21" name="直接箭头连接符 20"/>
            <p:cNvCxnSpPr/>
            <p:nvPr/>
          </p:nvCxnSpPr>
          <p:spPr>
            <a:xfrm>
              <a:off x="2714612" y="5856304"/>
              <a:ext cx="642942" cy="158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86116" y="5643571"/>
              <a:ext cx="2519026" cy="309472"/>
            </a:xfrm>
            <a:prstGeom prst="rect">
              <a:avLst/>
            </a:prstGeom>
            <a:noFill/>
          </p:spPr>
          <p:txBody>
            <a:bodyPr wrap="none" rtlCol="0">
              <a:spAutoFit/>
            </a:bodyPr>
            <a:lstStyle/>
            <a:p>
              <a:r>
                <a:rPr lang="en-US" altLang="zh-CN" b="1" dirty="0">
                  <a:solidFill>
                    <a:srgbClr val="0070C0"/>
                  </a:solidFill>
                </a:rPr>
                <a:t>Can  do </a:t>
              </a:r>
              <a:r>
                <a:rPr lang="en-US" altLang="zh-CN" b="1" dirty="0" err="1">
                  <a:solidFill>
                    <a:srgbClr val="0070C0"/>
                  </a:solidFill>
                </a:rPr>
                <a:t>PC+4</a:t>
              </a:r>
              <a:r>
                <a:rPr lang="en-US" altLang="zh-CN" b="1" dirty="0">
                  <a:solidFill>
                    <a:srgbClr val="0070C0"/>
                  </a:solidFill>
                </a:rPr>
                <a:t>  too</a:t>
              </a:r>
              <a:endParaRPr lang="zh-CN" altLang="en-US" b="1" dirty="0">
                <a:solidFill>
                  <a:srgbClr val="0070C0"/>
                </a:solidFill>
              </a:endParaRPr>
            </a:p>
          </p:txBody>
        </p:sp>
      </p:grpSp>
      <p:grpSp>
        <p:nvGrpSpPr>
          <p:cNvPr id="94" name="组合 93"/>
          <p:cNvGrpSpPr/>
          <p:nvPr/>
        </p:nvGrpSpPr>
        <p:grpSpPr>
          <a:xfrm>
            <a:off x="5167306" y="5380673"/>
            <a:ext cx="3490008" cy="1200329"/>
            <a:chOff x="3643306" y="5380672"/>
            <a:chExt cx="3490008" cy="1200329"/>
          </a:xfrm>
        </p:grpSpPr>
        <p:sp>
          <p:nvSpPr>
            <p:cNvPr id="24" name="TextBox 23"/>
            <p:cNvSpPr txBox="1"/>
            <p:nvPr/>
          </p:nvSpPr>
          <p:spPr>
            <a:xfrm>
              <a:off x="4143372" y="5380672"/>
              <a:ext cx="2989942" cy="1200329"/>
            </a:xfrm>
            <a:prstGeom prst="rect">
              <a:avLst/>
            </a:prstGeom>
            <a:noFill/>
          </p:spPr>
          <p:txBody>
            <a:bodyPr wrap="square" rtlCol="0">
              <a:spAutoFit/>
            </a:bodyPr>
            <a:lstStyle/>
            <a:p>
              <a:r>
                <a:rPr lang="en-US" altLang="zh-CN" b="1" dirty="0">
                  <a:solidFill>
                    <a:srgbClr val="C00000"/>
                  </a:solidFill>
                </a:rPr>
                <a:t>Can also do </a:t>
              </a:r>
              <a:r>
                <a:rPr lang="en-US" altLang="zh-CN" b="1" dirty="0" err="1">
                  <a:solidFill>
                    <a:srgbClr val="C00000"/>
                  </a:solidFill>
                </a:rPr>
                <a:t>A+imm</a:t>
              </a:r>
              <a:endParaRPr lang="en-US" altLang="zh-CN" b="1" dirty="0">
                <a:solidFill>
                  <a:srgbClr val="C00000"/>
                </a:solidFill>
              </a:endParaRPr>
            </a:p>
            <a:p>
              <a:r>
                <a:rPr lang="en-US" altLang="zh-CN" b="1" dirty="0">
                  <a:solidFill>
                    <a:srgbClr val="C00000"/>
                  </a:solidFill>
                </a:rPr>
                <a:t>(</a:t>
              </a:r>
              <a:r>
                <a:rPr lang="en-US" altLang="zh-CN" b="1" dirty="0" err="1">
                  <a:solidFill>
                    <a:srgbClr val="C00000"/>
                  </a:solidFill>
                </a:rPr>
                <a:t>ALU</a:t>
              </a:r>
              <a:r>
                <a:rPr lang="en-US" altLang="zh-CN" b="1" dirty="0">
                  <a:solidFill>
                    <a:srgbClr val="C00000"/>
                  </a:solidFill>
                </a:rPr>
                <a:t>-R-I)operation</a:t>
              </a:r>
            </a:p>
            <a:p>
              <a:r>
                <a:rPr lang="en-US" altLang="zh-CN" b="1" dirty="0" err="1">
                  <a:solidFill>
                    <a:srgbClr val="C00000"/>
                  </a:solidFill>
                </a:rPr>
                <a:t>Mem</a:t>
              </a:r>
              <a:r>
                <a:rPr lang="en-US" altLang="zh-CN" b="1" dirty="0">
                  <a:solidFill>
                    <a:srgbClr val="C00000"/>
                  </a:solidFill>
                </a:rPr>
                <a:t> Address calculation</a:t>
              </a:r>
            </a:p>
            <a:p>
              <a:endParaRPr lang="zh-CN" altLang="en-US" b="1" dirty="0">
                <a:solidFill>
                  <a:srgbClr val="C00000"/>
                </a:solidFill>
              </a:endParaRPr>
            </a:p>
          </p:txBody>
        </p:sp>
        <p:cxnSp>
          <p:nvCxnSpPr>
            <p:cNvPr id="25" name="直接箭头连接符 24"/>
            <p:cNvCxnSpPr/>
            <p:nvPr/>
          </p:nvCxnSpPr>
          <p:spPr>
            <a:xfrm>
              <a:off x="3643306" y="5856304"/>
              <a:ext cx="601125"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5524497" y="2520946"/>
            <a:ext cx="915987" cy="336550"/>
            <a:chOff x="2528874" y="2165344"/>
            <a:chExt cx="915987" cy="336550"/>
          </a:xfrm>
        </p:grpSpPr>
        <p:sp>
          <p:nvSpPr>
            <p:cNvPr id="26" name="Line 9"/>
            <p:cNvSpPr>
              <a:spLocks noChangeShapeType="1"/>
            </p:cNvSpPr>
            <p:nvPr/>
          </p:nvSpPr>
          <p:spPr bwMode="auto">
            <a:xfrm>
              <a:off x="2571736" y="2500306"/>
              <a:ext cx="873125" cy="1588"/>
            </a:xfrm>
            <a:prstGeom prst="line">
              <a:avLst/>
            </a:prstGeom>
            <a:noFill/>
            <a:ln w="38100">
              <a:solidFill>
                <a:schemeClr val="bg1"/>
              </a:solidFill>
              <a:round/>
              <a:headEnd/>
              <a:tailEnd type="triangle" w="med" len="med"/>
            </a:ln>
            <a:effectLst/>
          </p:spPr>
          <p:txBody>
            <a:bodyPr wrap="none" anchor="ctr"/>
            <a:lstStyle/>
            <a:p>
              <a:endParaRPr lang="zh-CN" altLang="en-US" b="1">
                <a:solidFill>
                  <a:schemeClr val="bg1"/>
                </a:solidFill>
              </a:endParaRPr>
            </a:p>
          </p:txBody>
        </p:sp>
        <p:sp>
          <p:nvSpPr>
            <p:cNvPr id="27" name="Text Box 12"/>
            <p:cNvSpPr txBox="1">
              <a:spLocks noChangeArrowheads="1"/>
            </p:cNvSpPr>
            <p:nvPr/>
          </p:nvSpPr>
          <p:spPr bwMode="auto">
            <a:xfrm>
              <a:off x="2528874" y="2165344"/>
              <a:ext cx="330200" cy="336550"/>
            </a:xfrm>
            <a:prstGeom prst="rect">
              <a:avLst/>
            </a:prstGeom>
            <a:noFill/>
            <a:ln w="38100">
              <a:solidFill>
                <a:schemeClr val="bg1"/>
              </a:solidFill>
              <a:miter lim="800000"/>
              <a:headEnd/>
              <a:tailEnd/>
            </a:ln>
            <a:effectLst/>
          </p:spPr>
          <p:txBody>
            <a:bodyPr wrap="none">
              <a:spAutoFit/>
            </a:bodyPr>
            <a:lstStyle/>
            <a:p>
              <a:r>
                <a:rPr lang="en-US" altLang="zh-CN" sz="1600" b="1" dirty="0">
                  <a:solidFill>
                    <a:schemeClr val="bg1"/>
                  </a:solidFill>
                </a:rPr>
                <a:t>A</a:t>
              </a:r>
            </a:p>
          </p:txBody>
        </p:sp>
      </p:grpSp>
      <p:grpSp>
        <p:nvGrpSpPr>
          <p:cNvPr id="32" name="组合 31"/>
          <p:cNvGrpSpPr/>
          <p:nvPr/>
        </p:nvGrpSpPr>
        <p:grpSpPr>
          <a:xfrm>
            <a:off x="4322758" y="2571744"/>
            <a:ext cx="915987" cy="336550"/>
            <a:chOff x="2857488" y="2643182"/>
            <a:chExt cx="915987" cy="336550"/>
          </a:xfrm>
        </p:grpSpPr>
        <p:sp>
          <p:nvSpPr>
            <p:cNvPr id="30" name="Line 9"/>
            <p:cNvSpPr>
              <a:spLocks noChangeShapeType="1"/>
            </p:cNvSpPr>
            <p:nvPr/>
          </p:nvSpPr>
          <p:spPr bwMode="auto">
            <a:xfrm>
              <a:off x="2900350" y="2978144"/>
              <a:ext cx="873125" cy="1588"/>
            </a:xfrm>
            <a:prstGeom prst="line">
              <a:avLst/>
            </a:prstGeom>
            <a:noFill/>
            <a:ln w="38100">
              <a:solidFill>
                <a:srgbClr val="0070C0"/>
              </a:solidFill>
              <a:round/>
              <a:headEnd/>
              <a:tailEnd type="triangle" w="med" len="med"/>
            </a:ln>
            <a:effectLst/>
          </p:spPr>
          <p:txBody>
            <a:bodyPr wrap="none" anchor="ctr"/>
            <a:lstStyle/>
            <a:p>
              <a:endParaRPr lang="zh-CN" altLang="en-US" b="1">
                <a:solidFill>
                  <a:srgbClr val="0070C0"/>
                </a:solidFill>
              </a:endParaRPr>
            </a:p>
          </p:txBody>
        </p:sp>
        <p:sp>
          <p:nvSpPr>
            <p:cNvPr id="31" name="Text Box 12"/>
            <p:cNvSpPr txBox="1">
              <a:spLocks noChangeArrowheads="1"/>
            </p:cNvSpPr>
            <p:nvPr/>
          </p:nvSpPr>
          <p:spPr bwMode="auto">
            <a:xfrm>
              <a:off x="2857488" y="2643182"/>
              <a:ext cx="330200" cy="336550"/>
            </a:xfrm>
            <a:prstGeom prst="rect">
              <a:avLst/>
            </a:prstGeom>
            <a:noFill/>
            <a:ln w="38100">
              <a:noFill/>
              <a:miter lim="800000"/>
              <a:headEnd/>
              <a:tailEnd/>
            </a:ln>
            <a:effectLst/>
          </p:spPr>
          <p:txBody>
            <a:bodyPr wrap="none">
              <a:spAutoFit/>
            </a:bodyPr>
            <a:lstStyle/>
            <a:p>
              <a:r>
                <a:rPr lang="en-US" altLang="zh-CN" sz="1600" b="1" dirty="0">
                  <a:solidFill>
                    <a:srgbClr val="0070C0"/>
                  </a:solidFill>
                </a:rPr>
                <a:t>A</a:t>
              </a:r>
            </a:p>
          </p:txBody>
        </p:sp>
      </p:grpSp>
      <p:grpSp>
        <p:nvGrpSpPr>
          <p:cNvPr id="33" name="组合 32"/>
          <p:cNvGrpSpPr/>
          <p:nvPr/>
        </p:nvGrpSpPr>
        <p:grpSpPr>
          <a:xfrm>
            <a:off x="4310051" y="2071678"/>
            <a:ext cx="915987" cy="338554"/>
            <a:chOff x="2857488" y="2643182"/>
            <a:chExt cx="915987" cy="338554"/>
          </a:xfrm>
        </p:grpSpPr>
        <p:sp>
          <p:nvSpPr>
            <p:cNvPr id="34" name="Line 9"/>
            <p:cNvSpPr>
              <a:spLocks noChangeShapeType="1"/>
            </p:cNvSpPr>
            <p:nvPr/>
          </p:nvSpPr>
          <p:spPr bwMode="auto">
            <a:xfrm>
              <a:off x="2900350" y="2978144"/>
              <a:ext cx="873125" cy="1588"/>
            </a:xfrm>
            <a:prstGeom prst="line">
              <a:avLst/>
            </a:prstGeom>
            <a:noFill/>
            <a:ln w="38100">
              <a:solidFill>
                <a:srgbClr val="0070C0"/>
              </a:solidFill>
              <a:round/>
              <a:headEnd/>
              <a:tailEnd type="triangle" w="med" len="med"/>
            </a:ln>
            <a:effectLst/>
          </p:spPr>
          <p:txBody>
            <a:bodyPr wrap="none" anchor="ctr"/>
            <a:lstStyle/>
            <a:p>
              <a:endParaRPr lang="zh-CN" altLang="en-US" b="1">
                <a:solidFill>
                  <a:srgbClr val="0070C0"/>
                </a:solidFill>
              </a:endParaRPr>
            </a:p>
          </p:txBody>
        </p:sp>
        <p:sp>
          <p:nvSpPr>
            <p:cNvPr id="35" name="Text Box 12"/>
            <p:cNvSpPr txBox="1">
              <a:spLocks noChangeArrowheads="1"/>
            </p:cNvSpPr>
            <p:nvPr/>
          </p:nvSpPr>
          <p:spPr bwMode="auto">
            <a:xfrm>
              <a:off x="2857488" y="2643182"/>
              <a:ext cx="468398" cy="338554"/>
            </a:xfrm>
            <a:prstGeom prst="rect">
              <a:avLst/>
            </a:prstGeom>
            <a:noFill/>
            <a:ln w="38100">
              <a:noFill/>
              <a:miter lim="800000"/>
              <a:headEnd/>
              <a:tailEnd/>
            </a:ln>
            <a:effectLst/>
          </p:spPr>
          <p:txBody>
            <a:bodyPr wrap="none">
              <a:spAutoFit/>
            </a:bodyPr>
            <a:lstStyle/>
            <a:p>
              <a:r>
                <a:rPr lang="en-US" altLang="zh-CN" sz="1600" b="1" dirty="0">
                  <a:solidFill>
                    <a:srgbClr val="0070C0"/>
                  </a:solidFill>
                </a:rPr>
                <a:t>PC</a:t>
              </a:r>
            </a:p>
          </p:txBody>
        </p:sp>
      </p:grpSp>
      <p:grpSp>
        <p:nvGrpSpPr>
          <p:cNvPr id="38" name="组合 37"/>
          <p:cNvGrpSpPr/>
          <p:nvPr/>
        </p:nvGrpSpPr>
        <p:grpSpPr>
          <a:xfrm>
            <a:off x="5524497" y="3841862"/>
            <a:ext cx="911225" cy="338554"/>
            <a:chOff x="4000496" y="3841862"/>
            <a:chExt cx="911225" cy="338554"/>
          </a:xfrm>
        </p:grpSpPr>
        <p:sp>
          <p:nvSpPr>
            <p:cNvPr id="36" name="Line 19"/>
            <p:cNvSpPr>
              <a:spLocks noChangeShapeType="1"/>
            </p:cNvSpPr>
            <p:nvPr/>
          </p:nvSpPr>
          <p:spPr bwMode="auto">
            <a:xfrm>
              <a:off x="4038596" y="4143500"/>
              <a:ext cx="873125" cy="1588"/>
            </a:xfrm>
            <a:prstGeom prst="line">
              <a:avLst/>
            </a:prstGeom>
            <a:noFill/>
            <a:ln w="41275">
              <a:solidFill>
                <a:schemeClr val="bg1"/>
              </a:solidFill>
              <a:round/>
              <a:headEnd/>
              <a:tailEnd type="triangle" w="med" len="med"/>
            </a:ln>
            <a:effectLst/>
          </p:spPr>
          <p:txBody>
            <a:bodyPr wrap="none" anchor="ctr"/>
            <a:lstStyle/>
            <a:p>
              <a:endParaRPr lang="zh-CN" altLang="en-US">
                <a:solidFill>
                  <a:schemeClr val="bg1"/>
                </a:solidFill>
              </a:endParaRPr>
            </a:p>
          </p:txBody>
        </p:sp>
        <p:sp>
          <p:nvSpPr>
            <p:cNvPr id="37" name="Text Box 20"/>
            <p:cNvSpPr txBox="1">
              <a:spLocks noChangeArrowheads="1"/>
            </p:cNvSpPr>
            <p:nvPr/>
          </p:nvSpPr>
          <p:spPr bwMode="auto">
            <a:xfrm>
              <a:off x="4000496" y="3841862"/>
              <a:ext cx="332142" cy="338554"/>
            </a:xfrm>
            <a:prstGeom prst="rect">
              <a:avLst/>
            </a:prstGeom>
            <a:noFill/>
            <a:ln w="41275">
              <a:solidFill>
                <a:schemeClr val="bg1"/>
              </a:solidFill>
              <a:miter lim="800000"/>
              <a:headEnd/>
              <a:tailEnd/>
            </a:ln>
            <a:effectLst/>
          </p:spPr>
          <p:txBody>
            <a:bodyPr wrap="none">
              <a:spAutoFit/>
            </a:bodyPr>
            <a:lstStyle/>
            <a:p>
              <a:r>
                <a:rPr lang="en-US" altLang="zh-CN" sz="1600" b="1" dirty="0">
                  <a:solidFill>
                    <a:schemeClr val="bg1"/>
                  </a:solidFill>
                </a:rPr>
                <a:t>B</a:t>
              </a:r>
            </a:p>
          </p:txBody>
        </p:sp>
      </p:grpSp>
      <p:grpSp>
        <p:nvGrpSpPr>
          <p:cNvPr id="42" name="组合 41"/>
          <p:cNvGrpSpPr/>
          <p:nvPr/>
        </p:nvGrpSpPr>
        <p:grpSpPr>
          <a:xfrm>
            <a:off x="4327520" y="3500438"/>
            <a:ext cx="911225" cy="338554"/>
            <a:chOff x="2874957" y="3714752"/>
            <a:chExt cx="911225" cy="338554"/>
          </a:xfrm>
        </p:grpSpPr>
        <p:sp>
          <p:nvSpPr>
            <p:cNvPr id="40" name="Line 19"/>
            <p:cNvSpPr>
              <a:spLocks noChangeShapeType="1"/>
            </p:cNvSpPr>
            <p:nvPr/>
          </p:nvSpPr>
          <p:spPr bwMode="auto">
            <a:xfrm>
              <a:off x="2913057" y="4016390"/>
              <a:ext cx="873125" cy="1588"/>
            </a:xfrm>
            <a:prstGeom prst="line">
              <a:avLst/>
            </a:prstGeom>
            <a:noFill/>
            <a:ln w="38100">
              <a:solidFill>
                <a:srgbClr val="0070C0"/>
              </a:solidFill>
              <a:round/>
              <a:headEnd/>
              <a:tailEnd type="triangle" w="med" len="med"/>
            </a:ln>
            <a:effectLst/>
          </p:spPr>
          <p:txBody>
            <a:bodyPr wrap="none" anchor="ctr"/>
            <a:lstStyle/>
            <a:p>
              <a:endParaRPr lang="zh-CN" altLang="en-US">
                <a:solidFill>
                  <a:srgbClr val="0070C0"/>
                </a:solidFill>
              </a:endParaRPr>
            </a:p>
          </p:txBody>
        </p:sp>
        <p:sp>
          <p:nvSpPr>
            <p:cNvPr id="41" name="Text Box 20"/>
            <p:cNvSpPr txBox="1">
              <a:spLocks noChangeArrowheads="1"/>
            </p:cNvSpPr>
            <p:nvPr/>
          </p:nvSpPr>
          <p:spPr bwMode="auto">
            <a:xfrm>
              <a:off x="2874957" y="3714752"/>
              <a:ext cx="332142" cy="338554"/>
            </a:xfrm>
            <a:prstGeom prst="rect">
              <a:avLst/>
            </a:prstGeom>
            <a:noFill/>
            <a:ln w="38100">
              <a:noFill/>
              <a:miter lim="800000"/>
              <a:headEnd/>
              <a:tailEnd/>
            </a:ln>
            <a:effectLst/>
          </p:spPr>
          <p:txBody>
            <a:bodyPr wrap="none">
              <a:spAutoFit/>
            </a:bodyPr>
            <a:lstStyle/>
            <a:p>
              <a:r>
                <a:rPr lang="en-US" altLang="zh-CN" sz="1600" b="1" dirty="0">
                  <a:solidFill>
                    <a:srgbClr val="0070C0"/>
                  </a:solidFill>
                </a:rPr>
                <a:t>B</a:t>
              </a:r>
            </a:p>
          </p:txBody>
        </p:sp>
      </p:grpSp>
      <p:grpSp>
        <p:nvGrpSpPr>
          <p:cNvPr id="43" name="组合 42"/>
          <p:cNvGrpSpPr/>
          <p:nvPr/>
        </p:nvGrpSpPr>
        <p:grpSpPr>
          <a:xfrm>
            <a:off x="4327520" y="3857628"/>
            <a:ext cx="911225" cy="338554"/>
            <a:chOff x="2874957" y="3714752"/>
            <a:chExt cx="911225" cy="338554"/>
          </a:xfrm>
        </p:grpSpPr>
        <p:sp>
          <p:nvSpPr>
            <p:cNvPr id="44" name="Line 19"/>
            <p:cNvSpPr>
              <a:spLocks noChangeShapeType="1"/>
            </p:cNvSpPr>
            <p:nvPr/>
          </p:nvSpPr>
          <p:spPr bwMode="auto">
            <a:xfrm>
              <a:off x="2913057" y="4016390"/>
              <a:ext cx="873125" cy="1588"/>
            </a:xfrm>
            <a:prstGeom prst="line">
              <a:avLst/>
            </a:prstGeom>
            <a:noFill/>
            <a:ln w="38100">
              <a:solidFill>
                <a:srgbClr val="0070C0"/>
              </a:solidFill>
              <a:round/>
              <a:headEnd/>
              <a:tailEnd type="triangle" w="med" len="med"/>
            </a:ln>
            <a:effectLst/>
          </p:spPr>
          <p:txBody>
            <a:bodyPr wrap="none" anchor="ctr"/>
            <a:lstStyle/>
            <a:p>
              <a:endParaRPr lang="zh-CN" altLang="en-US">
                <a:solidFill>
                  <a:srgbClr val="0070C0"/>
                </a:solidFill>
              </a:endParaRPr>
            </a:p>
          </p:txBody>
        </p:sp>
        <p:sp>
          <p:nvSpPr>
            <p:cNvPr id="45" name="Text Box 20"/>
            <p:cNvSpPr txBox="1">
              <a:spLocks noChangeArrowheads="1"/>
            </p:cNvSpPr>
            <p:nvPr/>
          </p:nvSpPr>
          <p:spPr bwMode="auto">
            <a:xfrm>
              <a:off x="2874957" y="3714752"/>
              <a:ext cx="298480" cy="338554"/>
            </a:xfrm>
            <a:prstGeom prst="rect">
              <a:avLst/>
            </a:prstGeom>
            <a:noFill/>
            <a:ln w="38100">
              <a:noFill/>
              <a:miter lim="800000"/>
              <a:headEnd/>
              <a:tailEnd/>
            </a:ln>
            <a:effectLst/>
          </p:spPr>
          <p:txBody>
            <a:bodyPr wrap="none">
              <a:spAutoFit/>
            </a:bodyPr>
            <a:lstStyle/>
            <a:p>
              <a:r>
                <a:rPr lang="en-US" altLang="zh-CN" sz="1600" b="1" dirty="0">
                  <a:solidFill>
                    <a:srgbClr val="0070C0"/>
                  </a:solidFill>
                </a:rPr>
                <a:t>4</a:t>
              </a:r>
            </a:p>
          </p:txBody>
        </p:sp>
      </p:grpSp>
      <p:grpSp>
        <p:nvGrpSpPr>
          <p:cNvPr id="92" name="组合 91"/>
          <p:cNvGrpSpPr/>
          <p:nvPr/>
        </p:nvGrpSpPr>
        <p:grpSpPr>
          <a:xfrm>
            <a:off x="5238744" y="2143116"/>
            <a:ext cx="1214446" cy="2786082"/>
            <a:chOff x="3714744" y="2143116"/>
            <a:chExt cx="1214446" cy="2786082"/>
          </a:xfrm>
        </p:grpSpPr>
        <p:sp>
          <p:nvSpPr>
            <p:cNvPr id="46" name="圆角矩形 45"/>
            <p:cNvSpPr/>
            <p:nvPr/>
          </p:nvSpPr>
          <p:spPr>
            <a:xfrm>
              <a:off x="3714744" y="2143116"/>
              <a:ext cx="428628" cy="1000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p:cNvCxnSpPr/>
            <p:nvPr/>
          </p:nvCxnSpPr>
          <p:spPr>
            <a:xfrm>
              <a:off x="4143372" y="2643182"/>
              <a:ext cx="785818" cy="158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3714744" y="3571876"/>
              <a:ext cx="428628" cy="1357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p:cNvCxnSpPr/>
            <p:nvPr/>
          </p:nvCxnSpPr>
          <p:spPr>
            <a:xfrm>
              <a:off x="4143372" y="4071942"/>
              <a:ext cx="785818" cy="158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1738283" y="2643182"/>
            <a:ext cx="3929090" cy="2143140"/>
            <a:chOff x="214282" y="2643182"/>
            <a:chExt cx="3929090" cy="2143140"/>
          </a:xfrm>
        </p:grpSpPr>
        <p:grpSp>
          <p:nvGrpSpPr>
            <p:cNvPr id="61" name="组合 60"/>
            <p:cNvGrpSpPr/>
            <p:nvPr/>
          </p:nvGrpSpPr>
          <p:grpSpPr>
            <a:xfrm>
              <a:off x="214282" y="4000504"/>
              <a:ext cx="3513950" cy="785818"/>
              <a:chOff x="214282" y="4000504"/>
              <a:chExt cx="3513950" cy="785818"/>
            </a:xfrm>
          </p:grpSpPr>
          <p:sp>
            <p:nvSpPr>
              <p:cNvPr id="51" name="椭圆 50"/>
              <p:cNvSpPr/>
              <p:nvPr/>
            </p:nvSpPr>
            <p:spPr>
              <a:xfrm>
                <a:off x="214282" y="4000504"/>
                <a:ext cx="1785950" cy="785818"/>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C00000"/>
                    </a:solidFill>
                  </a:rPr>
                  <a:t>imm</a:t>
                </a:r>
                <a:r>
                  <a:rPr lang="en-US" altLang="zh-CN" dirty="0" smtClean="0">
                    <a:solidFill>
                      <a:srgbClr val="C00000"/>
                    </a:solidFill>
                  </a:rPr>
                  <a:t> generator</a:t>
                </a:r>
                <a:endParaRPr lang="zh-CN" altLang="en-US" dirty="0">
                  <a:solidFill>
                    <a:srgbClr val="C00000"/>
                  </a:solidFill>
                </a:endParaRPr>
              </a:p>
            </p:txBody>
          </p:sp>
          <p:sp>
            <p:nvSpPr>
              <p:cNvPr id="54" name="Text Box 20"/>
              <p:cNvSpPr txBox="1">
                <a:spLocks noChangeArrowheads="1"/>
              </p:cNvSpPr>
              <p:nvPr/>
            </p:nvSpPr>
            <p:spPr bwMode="auto">
              <a:xfrm>
                <a:off x="214282" y="4090578"/>
                <a:ext cx="242374" cy="338554"/>
              </a:xfrm>
              <a:prstGeom prst="rect">
                <a:avLst/>
              </a:prstGeom>
              <a:noFill/>
              <a:ln w="38100">
                <a:noFill/>
                <a:miter lim="800000"/>
                <a:headEnd/>
                <a:tailEnd/>
              </a:ln>
              <a:effectLst/>
            </p:spPr>
            <p:txBody>
              <a:bodyPr wrap="none">
                <a:spAutoFit/>
              </a:bodyPr>
              <a:lstStyle/>
              <a:p>
                <a:r>
                  <a:rPr lang="en-US" altLang="zh-CN" sz="1600" b="1" dirty="0" smtClean="0">
                    <a:solidFill>
                      <a:srgbClr val="C00000"/>
                    </a:solidFill>
                  </a:rPr>
                  <a:t> </a:t>
                </a:r>
                <a:endParaRPr lang="en-US" altLang="zh-CN" sz="1600" b="1" dirty="0">
                  <a:solidFill>
                    <a:srgbClr val="C00000"/>
                  </a:solidFill>
                </a:endParaRPr>
              </a:p>
            </p:txBody>
          </p:sp>
          <p:cxnSp>
            <p:nvCxnSpPr>
              <p:cNvPr id="60" name="直接箭头连接符 59"/>
              <p:cNvCxnSpPr/>
              <p:nvPr/>
            </p:nvCxnSpPr>
            <p:spPr>
              <a:xfrm>
                <a:off x="2000232" y="4429132"/>
                <a:ext cx="1728000"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64" name="直接箭头连接符 63"/>
            <p:cNvCxnSpPr/>
            <p:nvPr/>
          </p:nvCxnSpPr>
          <p:spPr>
            <a:xfrm flipV="1">
              <a:off x="3714744" y="2643182"/>
              <a:ext cx="428628" cy="21431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8167702" y="5500703"/>
            <a:ext cx="2857520" cy="646331"/>
            <a:chOff x="6643702" y="5500702"/>
            <a:chExt cx="2857520" cy="646331"/>
          </a:xfrm>
        </p:grpSpPr>
        <p:sp>
          <p:nvSpPr>
            <p:cNvPr id="76" name="TextBox 75"/>
            <p:cNvSpPr txBox="1"/>
            <p:nvPr/>
          </p:nvSpPr>
          <p:spPr>
            <a:xfrm>
              <a:off x="7143768" y="5500702"/>
              <a:ext cx="2357454" cy="646331"/>
            </a:xfrm>
            <a:prstGeom prst="rect">
              <a:avLst/>
            </a:prstGeom>
            <a:noFill/>
          </p:spPr>
          <p:txBody>
            <a:bodyPr wrap="square" rtlCol="0">
              <a:spAutoFit/>
            </a:bodyPr>
            <a:lstStyle/>
            <a:p>
              <a:r>
                <a:rPr lang="en-US" altLang="zh-CN" b="1" dirty="0">
                  <a:solidFill>
                    <a:srgbClr val="00B050"/>
                  </a:solidFill>
                </a:rPr>
                <a:t>Can also do </a:t>
              </a:r>
            </a:p>
            <a:p>
              <a:r>
                <a:rPr lang="en-US" altLang="zh-CN" b="1" dirty="0">
                  <a:solidFill>
                    <a:srgbClr val="00B050"/>
                  </a:solidFill>
                </a:rPr>
                <a:t>PC </a:t>
              </a:r>
              <a:r>
                <a:rPr lang="en-US" altLang="zh-CN" b="1" dirty="0" smtClean="0">
                  <a:solidFill>
                    <a:srgbClr val="00B050"/>
                  </a:solidFill>
                </a:rPr>
                <a:t>+ </a:t>
              </a:r>
              <a:r>
                <a:rPr lang="en-US" altLang="zh-CN" b="1" dirty="0" err="1" smtClean="0">
                  <a:solidFill>
                    <a:srgbClr val="00B050"/>
                  </a:solidFill>
                </a:rPr>
                <a:t>imm</a:t>
              </a:r>
              <a:r>
                <a:rPr lang="en-US" altLang="zh-CN" b="1" dirty="0">
                  <a:solidFill>
                    <a:srgbClr val="00B050"/>
                  </a:solidFill>
                </a:rPr>
                <a:t>&lt; </a:t>
              </a:r>
              <a:r>
                <a:rPr lang="en-US" altLang="zh-CN" b="1" dirty="0" smtClean="0">
                  <a:solidFill>
                    <a:srgbClr val="00B050"/>
                  </a:solidFill>
                </a:rPr>
                <a:t>&lt;</a:t>
              </a:r>
              <a:r>
                <a:rPr lang="zh-CN" altLang="en-US" b="1" dirty="0" smtClean="0">
                  <a:solidFill>
                    <a:srgbClr val="00B050"/>
                  </a:solidFill>
                </a:rPr>
                <a:t>１</a:t>
              </a:r>
              <a:endParaRPr lang="en-US" altLang="zh-CN" b="1" dirty="0">
                <a:solidFill>
                  <a:srgbClr val="00B050"/>
                </a:solidFill>
              </a:endParaRPr>
            </a:p>
          </p:txBody>
        </p:sp>
        <p:cxnSp>
          <p:nvCxnSpPr>
            <p:cNvPr id="77" name="直接箭头连接符 76"/>
            <p:cNvCxnSpPr/>
            <p:nvPr/>
          </p:nvCxnSpPr>
          <p:spPr>
            <a:xfrm>
              <a:off x="6643702" y="5857892"/>
              <a:ext cx="642942"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3666314" y="2428868"/>
            <a:ext cx="2001058" cy="2500330"/>
            <a:chOff x="2142314" y="2428868"/>
            <a:chExt cx="2001058" cy="2500330"/>
          </a:xfrm>
        </p:grpSpPr>
        <p:sp>
          <p:nvSpPr>
            <p:cNvPr id="66" name="椭圆 65"/>
            <p:cNvSpPr/>
            <p:nvPr/>
          </p:nvSpPr>
          <p:spPr>
            <a:xfrm>
              <a:off x="2428860" y="4500570"/>
              <a:ext cx="857256" cy="428628"/>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00B050"/>
                  </a:solidFill>
                </a:rPr>
                <a:t>&lt;&lt;</a:t>
              </a:r>
              <a:r>
                <a:rPr lang="en-US" altLang="zh-CN" b="1" dirty="0">
                  <a:solidFill>
                    <a:srgbClr val="00B050"/>
                  </a:solidFill>
                </a:rPr>
                <a:t>1</a:t>
              </a:r>
              <a:endParaRPr lang="zh-CN" altLang="en-US" b="1" dirty="0">
                <a:solidFill>
                  <a:srgbClr val="00B050"/>
                </a:solidFill>
              </a:endParaRPr>
            </a:p>
          </p:txBody>
        </p:sp>
        <p:cxnSp>
          <p:nvCxnSpPr>
            <p:cNvPr id="68" name="直接连接符 67"/>
            <p:cNvCxnSpPr/>
            <p:nvPr/>
          </p:nvCxnSpPr>
          <p:spPr>
            <a:xfrm rot="5400000">
              <a:off x="2000232" y="4572008"/>
              <a:ext cx="285752"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2143108" y="4714884"/>
              <a:ext cx="285752"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6" idx="6"/>
            </p:cNvCxnSpPr>
            <p:nvPr/>
          </p:nvCxnSpPr>
          <p:spPr>
            <a:xfrm>
              <a:off x="3286116" y="4714884"/>
              <a:ext cx="428628"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endCxn id="46" idx="3"/>
            </p:cNvCxnSpPr>
            <p:nvPr/>
          </p:nvCxnSpPr>
          <p:spPr>
            <a:xfrm>
              <a:off x="3714744" y="2428868"/>
              <a:ext cx="428628" cy="21431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8107583"/>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a:xfrm>
            <a:off x="3018047" y="116632"/>
            <a:ext cx="9144000" cy="981075"/>
          </a:xfrm>
        </p:spPr>
        <p:txBody>
          <a:bodyPr rtlCol="0">
            <a:normAutofit/>
          </a:bodyPr>
          <a:lstStyle/>
          <a:p>
            <a:pPr fontAlgn="auto">
              <a:spcAft>
                <a:spcPts val="0"/>
              </a:spcAft>
              <a:defRPr/>
            </a:pPr>
            <a:r>
              <a:rPr lang="en-US" altLang="zh-CN" sz="3600" dirty="0" smtClean="0"/>
              <a:t> </a:t>
            </a:r>
            <a:r>
              <a:rPr lang="en-US" altLang="zh-CN" sz="3600" dirty="0"/>
              <a:t>performance influence of load stall</a:t>
            </a:r>
            <a:r>
              <a:rPr lang="en-US" altLang="zh-CN" dirty="0" smtClean="0"/>
              <a:t> </a:t>
            </a:r>
          </a:p>
        </p:txBody>
      </p:sp>
      <p:sp>
        <p:nvSpPr>
          <p:cNvPr id="64515"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zh-CN" sz="2800" dirty="0" smtClean="0">
                <a:solidFill>
                  <a:srgbClr val="000000"/>
                </a:solidFill>
                <a:ea typeface="华文细黑" panose="02010600040101010101" pitchFamily="2" charset="-122"/>
                <a:cs typeface="Times New Roman" panose="02020603050405020304" pitchFamily="18" charset="0"/>
              </a:rPr>
              <a:t>Example</a:t>
            </a:r>
          </a:p>
          <a:p>
            <a:pPr lvl="1"/>
            <a:r>
              <a:rPr lang="en-US" altLang="zh-CN" sz="2400" dirty="0" smtClean="0">
                <a:solidFill>
                  <a:srgbClr val="000000"/>
                </a:solidFill>
                <a:ea typeface="华文细黑" panose="02010600040101010101" pitchFamily="2" charset="-122"/>
                <a:cs typeface="Times New Roman" panose="02020603050405020304" pitchFamily="18" charset="0"/>
              </a:rPr>
              <a:t>Assume 30% of the instructions are loads.</a:t>
            </a:r>
            <a:r>
              <a:rPr lang="en-US" altLang="zh-CN" sz="2400" dirty="0" smtClean="0">
                <a:ea typeface="华文细黑" panose="02010600040101010101" pitchFamily="2" charset="-122"/>
                <a:cs typeface="Times New Roman" panose="02020603050405020304" pitchFamily="18" charset="0"/>
              </a:rPr>
              <a:t> </a:t>
            </a:r>
          </a:p>
          <a:p>
            <a:pPr lvl="1"/>
            <a:r>
              <a:rPr lang="en-US" altLang="zh-CN" sz="2400" dirty="0" smtClean="0">
                <a:solidFill>
                  <a:srgbClr val="000000"/>
                </a:solidFill>
                <a:ea typeface="华文细黑" panose="02010600040101010101" pitchFamily="2" charset="-122"/>
                <a:cs typeface="Times New Roman" panose="02020603050405020304" pitchFamily="18" charset="0"/>
              </a:rPr>
              <a:t>Half the time, instruction following a load instruction depends on the result of the load.</a:t>
            </a:r>
            <a:r>
              <a:rPr lang="en-US" altLang="zh-CN" sz="2400" dirty="0" smtClean="0">
                <a:ea typeface="华文细黑" panose="02010600040101010101" pitchFamily="2" charset="-122"/>
                <a:cs typeface="Times New Roman" panose="02020603050405020304" pitchFamily="18" charset="0"/>
              </a:rPr>
              <a:t> </a:t>
            </a:r>
          </a:p>
          <a:p>
            <a:pPr lvl="1"/>
            <a:r>
              <a:rPr lang="en-US" altLang="zh-CN" sz="2400" dirty="0" smtClean="0">
                <a:solidFill>
                  <a:srgbClr val="000000"/>
                </a:solidFill>
                <a:ea typeface="华文细黑" panose="02010600040101010101" pitchFamily="2" charset="-122"/>
                <a:cs typeface="Times New Roman" panose="02020603050405020304" pitchFamily="18" charset="0"/>
              </a:rPr>
              <a:t>If hazard causes a single cycle delay, how much faster is the ideal pipeline ?</a:t>
            </a:r>
            <a:r>
              <a:rPr lang="en-US" altLang="zh-CN" dirty="0" smtClean="0">
                <a:cs typeface="Times New Roman" panose="02020603050405020304" pitchFamily="18" charset="0"/>
              </a:rPr>
              <a:t> </a:t>
            </a:r>
          </a:p>
          <a:p>
            <a:r>
              <a:rPr lang="en-US" altLang="zh-CN" dirty="0" smtClean="0">
                <a:cs typeface="Times New Roman" panose="02020603050405020304" pitchFamily="18" charset="0"/>
              </a:rPr>
              <a:t>Answer</a:t>
            </a:r>
          </a:p>
          <a:p>
            <a:pPr lvl="1"/>
            <a:r>
              <a:rPr lang="en-US" altLang="zh-CN" dirty="0" smtClean="0">
                <a:cs typeface="Times New Roman" panose="02020603050405020304" pitchFamily="18" charset="0"/>
              </a:rPr>
              <a:t>CPI = 1+30%</a:t>
            </a:r>
            <a:r>
              <a:rPr lang="en-US" altLang="zh-CN" b="1" dirty="0" smtClean="0">
                <a:cs typeface="Times New Roman" panose="02020603050405020304" pitchFamily="18" charset="0"/>
                <a:sym typeface="Symbol" panose="05050102010706020507" pitchFamily="18" charset="2"/>
              </a:rPr>
              <a:t></a:t>
            </a:r>
            <a:r>
              <a:rPr lang="en-US" altLang="zh-CN" dirty="0" smtClean="0">
                <a:cs typeface="Times New Roman" panose="02020603050405020304" pitchFamily="18" charset="0"/>
                <a:sym typeface="Symbol" panose="05050102010706020507" pitchFamily="18" charset="2"/>
              </a:rPr>
              <a:t>50% </a:t>
            </a:r>
            <a:r>
              <a:rPr lang="en-US" altLang="zh-CN" b="1" dirty="0" smtClean="0">
                <a:cs typeface="Times New Roman" panose="02020603050405020304" pitchFamily="18" charset="0"/>
                <a:sym typeface="Symbol" panose="05050102010706020507" pitchFamily="18" charset="2"/>
              </a:rPr>
              <a:t></a:t>
            </a:r>
            <a:r>
              <a:rPr lang="en-US" altLang="zh-CN" dirty="0" smtClean="0">
                <a:cs typeface="Times New Roman" panose="02020603050405020304" pitchFamily="18" charset="0"/>
                <a:sym typeface="Symbol" panose="05050102010706020507" pitchFamily="18" charset="2"/>
              </a:rPr>
              <a:t>1=1.15</a:t>
            </a:r>
          </a:p>
          <a:p>
            <a:pPr lvl="1"/>
            <a:r>
              <a:rPr lang="en-US" altLang="zh-CN" dirty="0" smtClean="0">
                <a:cs typeface="Times New Roman" panose="02020603050405020304" pitchFamily="18" charset="0"/>
                <a:sym typeface="Symbol" panose="05050102010706020507" pitchFamily="18" charset="2"/>
              </a:rPr>
              <a:t>The performance decrease about </a:t>
            </a:r>
            <a:r>
              <a:rPr lang="en-US" altLang="zh-CN" dirty="0" smtClean="0">
                <a:solidFill>
                  <a:srgbClr val="FF0000"/>
                </a:solidFill>
                <a:cs typeface="Times New Roman" panose="02020603050405020304" pitchFamily="18" charset="0"/>
                <a:sym typeface="Symbol" panose="05050102010706020507" pitchFamily="18" charset="2"/>
              </a:rPr>
              <a:t>15%</a:t>
            </a:r>
            <a:r>
              <a:rPr lang="en-US" altLang="zh-CN" dirty="0" smtClean="0">
                <a:cs typeface="Times New Roman" panose="02020603050405020304" pitchFamily="18" charset="0"/>
                <a:sym typeface="Symbol" panose="05050102010706020507" pitchFamily="18" charset="2"/>
              </a:rPr>
              <a:t> due to load stall.</a:t>
            </a:r>
          </a:p>
        </p:txBody>
      </p:sp>
    </p:spTree>
    <p:extLst>
      <p:ext uri="{BB962C8B-B14F-4D97-AF65-F5344CB8AC3E}">
        <p14:creationId xmlns:p14="http://schemas.microsoft.com/office/powerpoint/2010/main" val="389319539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263352" y="125389"/>
            <a:ext cx="10515600" cy="917575"/>
          </a:xfrm>
        </p:spPr>
        <p:txBody>
          <a:bodyPr/>
          <a:lstStyle/>
          <a:p>
            <a:r>
              <a:rPr lang="en-US" altLang="zh-CN" sz="3600" dirty="0" smtClean="0"/>
              <a:t>Fraction of load that cause a stall</a:t>
            </a:r>
          </a:p>
        </p:txBody>
      </p:sp>
      <p:sp>
        <p:nvSpPr>
          <p:cNvPr id="65539" name="Rectangle 3"/>
          <p:cNvSpPr>
            <a:spLocks noGrp="1" noRot="1" noChangeArrowheads="1"/>
          </p:cNvSpPr>
          <p:nvPr>
            <p:ph idx="1"/>
          </p:nvPr>
        </p:nvSpPr>
        <p:spPr bwMode="auto"/>
        <p:txBody>
          <a:bodyPr wrap="square" numCol="1" anchor="t" anchorCtr="0" compatLnSpc="1">
            <a:prstTxWarp prst="textNoShape">
              <a:avLst/>
            </a:prstTxWarp>
          </a:bodyPr>
          <a:lstStyle/>
          <a:p>
            <a:endParaRPr lang="zh-CN" altLang="zh-CN" smtClean="0"/>
          </a:p>
        </p:txBody>
      </p:sp>
      <p:graphicFrame>
        <p:nvGraphicFramePr>
          <p:cNvPr id="65540" name="Object 2"/>
          <p:cNvGraphicFramePr>
            <a:graphicFrameLocks noChangeAspect="1"/>
          </p:cNvGraphicFramePr>
          <p:nvPr/>
        </p:nvGraphicFramePr>
        <p:xfrm>
          <a:off x="1992313" y="1125538"/>
          <a:ext cx="8305800" cy="5029200"/>
        </p:xfrm>
        <a:graphic>
          <a:graphicData uri="http://schemas.openxmlformats.org/presentationml/2006/ole">
            <mc:AlternateContent xmlns:mc="http://schemas.openxmlformats.org/markup-compatibility/2006">
              <mc:Choice xmlns:v="urn:schemas-microsoft-com:vml" Requires="v">
                <p:oleObj spid="_x0000_s11271" name="Chart" r:id="rId4" imgW="7696447" imgH="4619789" progId="MSGraph.Chart.8">
                  <p:embed followColorScheme="full"/>
                </p:oleObj>
              </mc:Choice>
              <mc:Fallback>
                <p:oleObj name="Chart" r:id="rId4" imgW="7696447" imgH="4619789" progId="MSGraph.Chart.8">
                  <p:embed followColorScheme="full"/>
                  <p:pic>
                    <p:nvPicPr>
                      <p:cNvPr id="0" name=""/>
                      <p:cNvPicPr>
                        <a:picLocks noChangeAspect="1" noChangeArrowheads="1"/>
                      </p:cNvPicPr>
                      <p:nvPr/>
                    </p:nvPicPr>
                    <p:blipFill>
                      <a:blip r:embed="rId5"/>
                      <a:srcRect/>
                      <a:stretch>
                        <a:fillRect/>
                      </a:stretch>
                    </p:blipFill>
                    <p:spPr bwMode="auto">
                      <a:xfrm>
                        <a:off x="1992313" y="1125538"/>
                        <a:ext cx="8305800" cy="5029200"/>
                      </a:xfrm>
                      <a:prstGeom prst="rect">
                        <a:avLst/>
                      </a:prstGeom>
                      <a:solidFill>
                        <a:srgbClr val="EAEAEA"/>
                      </a:solidFill>
                      <a:ln>
                        <a:noFill/>
                      </a:ln>
                      <a:effectLst>
                        <a:outerShdw dist="81320" dir="2319588"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5978998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p:txBody>
          <a:bodyPr/>
          <a:lstStyle/>
          <a:p>
            <a:pPr eaLnBrk="1" hangingPunct="1"/>
            <a:r>
              <a:rPr lang="en-AU" altLang="zh-CN" dirty="0" smtClean="0">
                <a:ea typeface="宋体" panose="02010600030101010101" pitchFamily="2" charset="-122"/>
              </a:rPr>
              <a:t>Summary of Data Hazards</a:t>
            </a:r>
          </a:p>
        </p:txBody>
      </p:sp>
      <p:sp>
        <p:nvSpPr>
          <p:cNvPr id="168964" name="Rectangle 3"/>
          <p:cNvSpPr>
            <a:spLocks noGrp="1" noChangeArrowheads="1"/>
          </p:cNvSpPr>
          <p:nvPr>
            <p:ph idx="1"/>
          </p:nvPr>
        </p:nvSpPr>
        <p:spPr>
          <a:xfrm>
            <a:off x="1199456" y="1221085"/>
            <a:ext cx="10369152" cy="4800203"/>
          </a:xfrm>
        </p:spPr>
        <p:txBody>
          <a:bodyPr/>
          <a:lstStyle/>
          <a:p>
            <a:pPr eaLnBrk="1" hangingPunct="1"/>
            <a:r>
              <a:rPr lang="en-AU" altLang="zh-CN" dirty="0" smtClean="0">
                <a:ea typeface="宋体" panose="02010600030101010101" pitchFamily="2" charset="-122"/>
              </a:rPr>
              <a:t>Instruction  depends on result of prior computation which is not ready yet</a:t>
            </a:r>
          </a:p>
          <a:p>
            <a:pPr lvl="1" eaLnBrk="1" hangingPunct="1"/>
            <a:r>
              <a:rPr lang="en-AU" altLang="zh-CN" dirty="0" smtClean="0">
                <a:ea typeface="宋体" panose="02010600030101010101" pitchFamily="2" charset="-122"/>
              </a:rPr>
              <a:t>Not computed</a:t>
            </a:r>
          </a:p>
          <a:p>
            <a:pPr lvl="1" eaLnBrk="1" hangingPunct="1"/>
            <a:r>
              <a:rPr lang="en-AU" altLang="zh-CN" dirty="0" smtClean="0">
                <a:ea typeface="宋体" panose="02010600030101010101" pitchFamily="2" charset="-122"/>
              </a:rPr>
              <a:t>Not stored</a:t>
            </a:r>
          </a:p>
          <a:p>
            <a:pPr eaLnBrk="1" hangingPunct="1"/>
            <a:r>
              <a:rPr lang="en-AU" altLang="zh-CN" dirty="0" smtClean="0">
                <a:ea typeface="宋体" panose="02010600030101010101" pitchFamily="2" charset="-122"/>
              </a:rPr>
              <a:t>Solutions</a:t>
            </a:r>
          </a:p>
          <a:p>
            <a:pPr lvl="1" eaLnBrk="1" hangingPunct="1"/>
            <a:r>
              <a:rPr lang="en-AU" altLang="zh-CN" dirty="0" smtClean="0">
                <a:ea typeface="宋体" panose="02010600030101010101" pitchFamily="2" charset="-122"/>
              </a:rPr>
              <a:t>Double bump</a:t>
            </a:r>
          </a:p>
          <a:p>
            <a:pPr lvl="1" eaLnBrk="1" hangingPunct="1"/>
            <a:r>
              <a:rPr lang="en-AU" altLang="zh-CN" dirty="0" smtClean="0">
                <a:ea typeface="宋体" panose="02010600030101010101" pitchFamily="2" charset="-122"/>
              </a:rPr>
              <a:t>Forwarding</a:t>
            </a:r>
          </a:p>
          <a:p>
            <a:pPr lvl="1" eaLnBrk="1" hangingPunct="1"/>
            <a:r>
              <a:rPr lang="en-AU" altLang="zh-CN" dirty="0" smtClean="0">
                <a:ea typeface="宋体" panose="02010600030101010101" pitchFamily="2" charset="-122"/>
              </a:rPr>
              <a:t>Compiler scheduling</a:t>
            </a:r>
          </a:p>
          <a:p>
            <a:pPr lvl="1" eaLnBrk="1" hangingPunct="1"/>
            <a:r>
              <a:rPr lang="en-AU" altLang="zh-CN" dirty="0" smtClean="0">
                <a:ea typeface="宋体" panose="02010600030101010101" pitchFamily="2" charset="-122"/>
              </a:rPr>
              <a:t>Stall </a:t>
            </a:r>
          </a:p>
        </p:txBody>
      </p:sp>
      <p:sp>
        <p:nvSpPr>
          <p:cNvPr id="168962" name="页脚占位符 3"/>
          <p:cNvSpPr>
            <a:spLocks noGrp="1"/>
          </p:cNvSpPr>
          <p:nvPr>
            <p:ph type="ftr" sz="quarter" idx="11"/>
          </p:nvPr>
        </p:nvSpPr>
        <p:spPr>
          <a:xfrm>
            <a:off x="8579792" y="6309320"/>
            <a:ext cx="298881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BFAE136-7A07-449D-8E25-5A4C4BECAAC3}" type="slidenum">
              <a:rPr lang="en-AU" altLang="zh-CN" sz="1400"/>
              <a:pPr>
                <a:spcBef>
                  <a:spcPct val="0"/>
                </a:spcBef>
                <a:buClrTx/>
                <a:buSzTx/>
                <a:buFontTx/>
                <a:buNone/>
              </a:pPr>
              <a:t>112</a:t>
            </a:fld>
            <a:endParaRPr lang="en-AU" altLang="zh-CN" sz="1400" dirty="0"/>
          </a:p>
        </p:txBody>
      </p:sp>
    </p:spTree>
    <p:extLst>
      <p:ext uri="{BB962C8B-B14F-4D97-AF65-F5344CB8AC3E}">
        <p14:creationId xmlns:p14="http://schemas.microsoft.com/office/powerpoint/2010/main" val="390339306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Hazards</a:t>
            </a:r>
            <a:endParaRPr lang="en-AU" altLang="zh-CN" dirty="0" smtClean="0">
              <a:ea typeface="宋体" panose="02010600030101010101" pitchFamily="2" charset="-122"/>
            </a:endParaRPr>
          </a:p>
        </p:txBody>
      </p:sp>
      <p:sp>
        <p:nvSpPr>
          <p:cNvPr id="74756" name="Rectangle 3"/>
          <p:cNvSpPr>
            <a:spLocks noGrp="1" noChangeArrowheads="1"/>
          </p:cNvSpPr>
          <p:nvPr>
            <p:ph idx="1"/>
          </p:nvPr>
        </p:nvSpPr>
        <p:spPr/>
        <p:txBody>
          <a:bodyPr/>
          <a:lstStyle/>
          <a:p>
            <a:pPr eaLnBrk="1" hangingPunct="1">
              <a:lnSpc>
                <a:spcPct val="90000"/>
              </a:lnSpc>
            </a:pPr>
            <a:r>
              <a:rPr lang="en-US" altLang="zh-CN" dirty="0" smtClean="0">
                <a:ea typeface="宋体" panose="02010600030101010101" pitchFamily="2" charset="-122"/>
              </a:rPr>
              <a:t>Situations that prevent starting the next instruction in the next cycle</a:t>
            </a:r>
          </a:p>
          <a:p>
            <a:pPr eaLnBrk="1" hangingPunct="1">
              <a:lnSpc>
                <a:spcPct val="90000"/>
              </a:lnSpc>
            </a:pPr>
            <a:r>
              <a:rPr lang="en-US" altLang="zh-CN" dirty="0">
                <a:ea typeface="宋体" panose="02010600030101010101" pitchFamily="2" charset="-122"/>
              </a:rPr>
              <a:t>Structure hazards</a:t>
            </a:r>
          </a:p>
          <a:p>
            <a:pPr marL="742950" lvl="2" indent="-342900" eaLnBrk="1" hangingPunct="1">
              <a:lnSpc>
                <a:spcPct val="90000"/>
              </a:lnSpc>
              <a:buSzPct val="80000"/>
            </a:pPr>
            <a:r>
              <a:rPr lang="en-US" altLang="zh-CN" sz="2800" dirty="0">
                <a:ea typeface="宋体" panose="02010600030101010101" pitchFamily="2" charset="-122"/>
              </a:rPr>
              <a:t>A required resource is busy</a:t>
            </a:r>
          </a:p>
          <a:p>
            <a:pPr eaLnBrk="1" hangingPunct="1">
              <a:lnSpc>
                <a:spcPct val="90000"/>
              </a:lnSpc>
            </a:pPr>
            <a:r>
              <a:rPr lang="en-US" altLang="zh-CN" dirty="0" smtClean="0">
                <a:ea typeface="宋体" panose="02010600030101010101" pitchFamily="2" charset="-122"/>
              </a:rPr>
              <a:t>Data hazard</a:t>
            </a:r>
          </a:p>
          <a:p>
            <a:pPr lvl="1" eaLnBrk="1" hangingPunct="1">
              <a:lnSpc>
                <a:spcPct val="90000"/>
              </a:lnSpc>
            </a:pPr>
            <a:r>
              <a:rPr lang="en-US" altLang="zh-CN" dirty="0" smtClean="0">
                <a:ea typeface="宋体" panose="02010600030101010101" pitchFamily="2" charset="-122"/>
              </a:rPr>
              <a:t>Need to wait for previous instruction to complete its data read/write</a:t>
            </a:r>
          </a:p>
          <a:p>
            <a:pPr eaLnBrk="1" hangingPunct="1">
              <a:lnSpc>
                <a:spcPct val="90000"/>
              </a:lnSpc>
            </a:pPr>
            <a:r>
              <a:rPr lang="en-US" altLang="zh-CN" dirty="0" smtClean="0">
                <a:solidFill>
                  <a:srgbClr val="FF0000"/>
                </a:solidFill>
                <a:ea typeface="宋体" panose="02010600030101010101" pitchFamily="2" charset="-122"/>
              </a:rPr>
              <a:t>Control hazard</a:t>
            </a:r>
          </a:p>
          <a:p>
            <a:pPr lvl="1" eaLnBrk="1" hangingPunct="1">
              <a:lnSpc>
                <a:spcPct val="90000"/>
              </a:lnSpc>
            </a:pPr>
            <a:r>
              <a:rPr lang="en-US" altLang="zh-CN" dirty="0" smtClean="0">
                <a:solidFill>
                  <a:srgbClr val="FF0000"/>
                </a:solidFill>
                <a:ea typeface="宋体" panose="02010600030101010101" pitchFamily="2" charset="-122"/>
              </a:rPr>
              <a:t>Deciding on control action depends on previous instruction</a:t>
            </a:r>
            <a:endParaRPr lang="en-AU" altLang="zh-CN" dirty="0" smtClean="0">
              <a:solidFill>
                <a:srgbClr val="FF0000"/>
              </a:solidFill>
              <a:ea typeface="宋体" panose="02010600030101010101" pitchFamily="2" charset="-122"/>
            </a:endParaRPr>
          </a:p>
        </p:txBody>
      </p:sp>
      <p:sp>
        <p:nvSpPr>
          <p:cNvPr id="74754" name="页脚占位符 3"/>
          <p:cNvSpPr>
            <a:spLocks noGrp="1"/>
          </p:cNvSpPr>
          <p:nvPr>
            <p:ph type="ftr" sz="quarter" idx="11"/>
          </p:nvPr>
        </p:nvSpPr>
        <p:spPr>
          <a:xfrm>
            <a:off x="8737600" y="6252517"/>
            <a:ext cx="31910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2A998B0-E1BB-4B00-93B1-68D50F7FCC26}" type="slidenum">
              <a:rPr lang="en-AU" altLang="zh-CN" sz="1400"/>
              <a:pPr>
                <a:spcBef>
                  <a:spcPct val="0"/>
                </a:spcBef>
                <a:buClrTx/>
                <a:buSzTx/>
                <a:buFontTx/>
                <a:buNone/>
              </a:pPr>
              <a:t>113</a:t>
            </a:fld>
            <a:endParaRPr lang="en-AU" altLang="zh-CN" sz="1400" dirty="0"/>
          </a:p>
        </p:txBody>
      </p:sp>
    </p:spTree>
    <p:extLst>
      <p:ext uri="{BB962C8B-B14F-4D97-AF65-F5344CB8AC3E}">
        <p14:creationId xmlns:p14="http://schemas.microsoft.com/office/powerpoint/2010/main" val="1060946321"/>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a:xfrm>
            <a:off x="263352" y="116632"/>
            <a:ext cx="7315200" cy="836613"/>
          </a:xfrm>
        </p:spPr>
        <p:txBody>
          <a:bodyPr>
            <a:normAutofit/>
          </a:bodyPr>
          <a:lstStyle/>
          <a:p>
            <a:r>
              <a:rPr lang="en-US" altLang="zh-CN" dirty="0">
                <a:ea typeface="宋体" panose="02010600030101010101" pitchFamily="2" charset="-122"/>
              </a:rPr>
              <a:t>Example: Branches</a:t>
            </a:r>
          </a:p>
        </p:txBody>
      </p:sp>
      <p:grpSp>
        <p:nvGrpSpPr>
          <p:cNvPr id="53251" name="Group 3"/>
          <p:cNvGrpSpPr>
            <a:grpSpLocks/>
          </p:cNvGrpSpPr>
          <p:nvPr/>
        </p:nvGrpSpPr>
        <p:grpSpPr bwMode="auto">
          <a:xfrm>
            <a:off x="1559496" y="1224880"/>
            <a:ext cx="9144000" cy="4724400"/>
            <a:chOff x="384" y="1056"/>
            <a:chExt cx="5760" cy="2976"/>
          </a:xfrm>
        </p:grpSpPr>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056"/>
              <a:ext cx="5760"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2400" y="1632"/>
              <a:ext cx="576" cy="168"/>
            </a:xfrm>
            <a:prstGeom prst="rect">
              <a:avLst/>
            </a:prstGeom>
            <a:solidFill>
              <a:srgbClr val="E8E2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18000" tIns="0" rIns="18000" bIns="0"/>
            <a:lstStyle>
              <a:lvl1pPr marL="342900" indent="-342900">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2000">
                  <a:solidFill>
                    <a:schemeClr val="tx1"/>
                  </a:solidFill>
                  <a:latin typeface="Times New Roman" panose="02020603050405020304" pitchFamily="18" charset="0"/>
                </a:rPr>
                <a:t>  R3, 24</a:t>
              </a:r>
            </a:p>
          </p:txBody>
        </p:sp>
      </p:grpSp>
    </p:spTree>
    <p:extLst>
      <p:ext uri="{BB962C8B-B14F-4D97-AF65-F5344CB8AC3E}">
        <p14:creationId xmlns:p14="http://schemas.microsoft.com/office/powerpoint/2010/main" val="340674244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1952625" y="285750"/>
            <a:ext cx="8429625" cy="704850"/>
          </a:xfrm>
        </p:spPr>
        <p:txBody>
          <a:bodyPr/>
          <a:lstStyle/>
          <a:p>
            <a:r>
              <a:rPr lang="en-US" altLang="zh-CN" sz="4000" smtClean="0">
                <a:solidFill>
                  <a:srgbClr val="FF0000"/>
                </a:solidFill>
              </a:rPr>
              <a:t>Recall: Basic Pipelined Datapath</a:t>
            </a:r>
          </a:p>
        </p:txBody>
      </p:sp>
      <p:graphicFrame>
        <p:nvGraphicFramePr>
          <p:cNvPr id="54275" name="Object 3"/>
          <p:cNvGraphicFramePr>
            <a:graphicFrameLocks noChangeAspect="1"/>
          </p:cNvGraphicFramePr>
          <p:nvPr/>
        </p:nvGraphicFramePr>
        <p:xfrm>
          <a:off x="1919288" y="1268413"/>
          <a:ext cx="8382000" cy="4876800"/>
        </p:xfrm>
        <a:graphic>
          <a:graphicData uri="http://schemas.openxmlformats.org/presentationml/2006/ole">
            <mc:AlternateContent xmlns:mc="http://schemas.openxmlformats.org/markup-compatibility/2006">
              <mc:Choice xmlns:v="urn:schemas-microsoft-com:vml" Requires="v">
                <p:oleObj spid="_x0000_s12295" name="图片" r:id="rId4" imgW="4762500" imgH="3305556" progId="Word.Picture.8">
                  <p:embed/>
                </p:oleObj>
              </mc:Choice>
              <mc:Fallback>
                <p:oleObj name="图片" r:id="rId4" imgW="4762500" imgH="330555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268413"/>
                        <a:ext cx="8382000" cy="4876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Tree>
    <p:extLst>
      <p:ext uri="{BB962C8B-B14F-4D97-AF65-F5344CB8AC3E}">
        <p14:creationId xmlns:p14="http://schemas.microsoft.com/office/powerpoint/2010/main" val="378824157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a:xfrm>
            <a:off x="263352" y="188640"/>
            <a:ext cx="7027863" cy="836613"/>
          </a:xfrm>
        </p:spPr>
        <p:txBody>
          <a:bodyPr/>
          <a:lstStyle/>
          <a:p>
            <a:r>
              <a:rPr lang="en-US" altLang="zh-CN" dirty="0" smtClean="0"/>
              <a:t>Control hazard</a:t>
            </a:r>
          </a:p>
        </p:txBody>
      </p:sp>
      <p:pic>
        <p:nvPicPr>
          <p:cNvPr id="5529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3" y="1114425"/>
            <a:ext cx="10163175"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98764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191344" y="144463"/>
            <a:ext cx="7812087" cy="981075"/>
          </a:xfrm>
        </p:spPr>
        <p:txBody>
          <a:bodyPr rtlCol="0">
            <a:normAutofit/>
          </a:bodyPr>
          <a:lstStyle/>
          <a:p>
            <a:pPr fontAlgn="auto">
              <a:spcAft>
                <a:spcPts val="0"/>
              </a:spcAft>
              <a:defRPr/>
            </a:pPr>
            <a:r>
              <a:rPr lang="en-US" altLang="zh-CN" sz="4000" dirty="0"/>
              <a:t>Dealing with the control hazard</a:t>
            </a:r>
          </a:p>
        </p:txBody>
      </p:sp>
      <p:sp>
        <p:nvSpPr>
          <p:cNvPr id="56323" name="Rectangle 3"/>
          <p:cNvSpPr>
            <a:spLocks noGrp="1" noRot="1" noChangeArrowheads="1"/>
          </p:cNvSpPr>
          <p:nvPr>
            <p:ph idx="1"/>
          </p:nvPr>
        </p:nvSpPr>
        <p:spPr bwMode="auto">
          <a:xfrm>
            <a:off x="767408" y="1053877"/>
            <a:ext cx="10585176" cy="4751387"/>
          </a:xfrm>
        </p:spPr>
        <p:txBody>
          <a:bodyPr wrap="square" numCol="1" anchor="t" anchorCtr="0" compatLnSpc="1">
            <a:prstTxWarp prst="textNoShape">
              <a:avLst/>
            </a:prstTxWarp>
          </a:bodyPr>
          <a:lstStyle/>
          <a:p>
            <a:r>
              <a:rPr lang="en-US" altLang="zh-CN" sz="2400" dirty="0" smtClean="0">
                <a:cs typeface="Times New Roman" panose="02020603050405020304" pitchFamily="18" charset="0"/>
              </a:rPr>
              <a:t>Four simple solutions</a:t>
            </a:r>
          </a:p>
          <a:p>
            <a:pPr lvl="1"/>
            <a:r>
              <a:rPr lang="en-US" altLang="zh-CN" dirty="0" smtClean="0">
                <a:solidFill>
                  <a:srgbClr val="FF0000"/>
                </a:solidFill>
                <a:cs typeface="Times New Roman" panose="02020603050405020304" pitchFamily="18" charset="0"/>
              </a:rPr>
              <a:t>Stall </a:t>
            </a:r>
          </a:p>
          <a:p>
            <a:pPr lvl="1"/>
            <a:r>
              <a:rPr lang="en-US" altLang="zh-CN" dirty="0" smtClean="0">
                <a:solidFill>
                  <a:srgbClr val="FF0000"/>
                </a:solidFill>
                <a:cs typeface="Times New Roman" panose="02020603050405020304" pitchFamily="18" charset="0"/>
              </a:rPr>
              <a:t>Prediction</a:t>
            </a:r>
          </a:p>
          <a:p>
            <a:pPr lvl="2"/>
            <a:r>
              <a:rPr lang="en-US" altLang="zh-CN" dirty="0" smtClean="0">
                <a:solidFill>
                  <a:srgbClr val="FF0000"/>
                </a:solidFill>
                <a:cs typeface="Times New Roman" panose="02020603050405020304" pitchFamily="18" charset="0"/>
              </a:rPr>
              <a:t>Predict-untaken: treat every branch as not taken</a:t>
            </a:r>
          </a:p>
          <a:p>
            <a:pPr lvl="2"/>
            <a:r>
              <a:rPr lang="en-US" altLang="zh-CN" dirty="0" smtClean="0">
                <a:solidFill>
                  <a:srgbClr val="FF0000"/>
                </a:solidFill>
                <a:cs typeface="Times New Roman" panose="02020603050405020304" pitchFamily="18" charset="0"/>
              </a:rPr>
              <a:t>Predict-taken: treat every branch as taken</a:t>
            </a:r>
          </a:p>
          <a:p>
            <a:r>
              <a:rPr lang="en-US" altLang="zh-CN" sz="2400" dirty="0" smtClean="0">
                <a:cs typeface="Times New Roman" panose="02020603050405020304" pitchFamily="18" charset="0"/>
              </a:rPr>
              <a:t>Note:</a:t>
            </a:r>
          </a:p>
          <a:p>
            <a:pPr lvl="1"/>
            <a:r>
              <a:rPr lang="en-US" altLang="zh-CN" sz="2800" dirty="0" smtClean="0">
                <a:cs typeface="Times New Roman" panose="02020603050405020304" pitchFamily="18" charset="0"/>
              </a:rPr>
              <a:t>Fixed hardware</a:t>
            </a:r>
          </a:p>
          <a:p>
            <a:pPr lvl="1"/>
            <a:r>
              <a:rPr lang="en-US" altLang="zh-CN" sz="2800" dirty="0" smtClean="0">
                <a:cs typeface="Times New Roman" panose="02020603050405020304" pitchFamily="18" charset="0"/>
              </a:rPr>
              <a:t>Compile time scheme using knowledge of hardware scheme and of branch behavior</a:t>
            </a:r>
          </a:p>
        </p:txBody>
      </p:sp>
    </p:spTree>
    <p:extLst>
      <p:ext uri="{BB962C8B-B14F-4D97-AF65-F5344CB8AC3E}">
        <p14:creationId xmlns:p14="http://schemas.microsoft.com/office/powerpoint/2010/main" val="147130549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a:xfrm>
            <a:off x="191344" y="259524"/>
            <a:ext cx="10081120" cy="836613"/>
          </a:xfrm>
        </p:spPr>
        <p:txBody>
          <a:bodyPr rtlCol="0">
            <a:noAutofit/>
          </a:bodyPr>
          <a:lstStyle/>
          <a:p>
            <a:pPr fontAlgn="auto">
              <a:spcAft>
                <a:spcPts val="0"/>
              </a:spcAft>
              <a:defRPr/>
            </a:pPr>
            <a:r>
              <a:rPr lang="en-US" altLang="zh-CN" dirty="0"/>
              <a:t>Recall: solve the hazard by inserting stalls </a:t>
            </a:r>
          </a:p>
        </p:txBody>
      </p:sp>
      <p:sp>
        <p:nvSpPr>
          <p:cNvPr id="57347" name="Rectangle 18"/>
          <p:cNvSpPr>
            <a:spLocks noGrp="1" noRot="1" noChangeArrowheads="1"/>
          </p:cNvSpPr>
          <p:nvPr>
            <p:ph idx="1"/>
          </p:nvPr>
        </p:nvSpPr>
        <p:spPr bwMode="auto"/>
        <p:txBody>
          <a:bodyPr wrap="square" numCol="1" anchor="t" anchorCtr="0" compatLnSpc="1">
            <a:prstTxWarp prst="textNoShape">
              <a:avLst/>
            </a:prstTxWarp>
          </a:bodyPr>
          <a:lstStyle/>
          <a:p>
            <a:endParaRPr lang="zh-CN" altLang="zh-CN" smtClean="0"/>
          </a:p>
        </p:txBody>
      </p:sp>
      <p:grpSp>
        <p:nvGrpSpPr>
          <p:cNvPr id="57348" name="Group 8"/>
          <p:cNvGrpSpPr>
            <a:grpSpLocks/>
          </p:cNvGrpSpPr>
          <p:nvPr/>
        </p:nvGrpSpPr>
        <p:grpSpPr bwMode="auto">
          <a:xfrm>
            <a:off x="2142098" y="6089194"/>
            <a:ext cx="7821" cy="9521"/>
            <a:chOff x="0" y="840"/>
            <a:chExt cx="5760" cy="3480"/>
          </a:xfrm>
        </p:grpSpPr>
        <p:pic>
          <p:nvPicPr>
            <p:cNvPr id="573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0"/>
              <a:ext cx="5760" cy="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Text Box 12"/>
            <p:cNvSpPr txBox="1">
              <a:spLocks noChangeArrowheads="1"/>
            </p:cNvSpPr>
            <p:nvPr/>
          </p:nvSpPr>
          <p:spPr bwMode="auto">
            <a:xfrm>
              <a:off x="751" y="2097"/>
              <a:ext cx="324" cy="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buClr>
                  <a:schemeClr val="tx2"/>
                </a:buClr>
                <a:buFont typeface="Wingdings" panose="05000000000000000000" pitchFamily="2" charset="2"/>
                <a:buNone/>
              </a:pPr>
              <a:r>
                <a:rPr lang="en-US" altLang="zh-CN" sz="1600" b="1">
                  <a:solidFill>
                    <a:schemeClr val="tx1"/>
                  </a:solidFill>
                  <a:latin typeface="Comic Sans MS" panose="030F0702030302020204" pitchFamily="66" charset="0"/>
                </a:rPr>
                <a:t>24</a:t>
              </a:r>
            </a:p>
          </p:txBody>
        </p:sp>
      </p:grpSp>
      <p:grpSp>
        <p:nvGrpSpPr>
          <p:cNvPr id="57349" name="Group 14"/>
          <p:cNvGrpSpPr>
            <a:grpSpLocks/>
          </p:cNvGrpSpPr>
          <p:nvPr/>
        </p:nvGrpSpPr>
        <p:grpSpPr bwMode="auto">
          <a:xfrm>
            <a:off x="1775520" y="1280241"/>
            <a:ext cx="8316416" cy="4588396"/>
            <a:chOff x="0" y="840"/>
            <a:chExt cx="5760" cy="3480"/>
          </a:xfrm>
        </p:grpSpPr>
        <p:pic>
          <p:nvPicPr>
            <p:cNvPr id="5735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0"/>
              <a:ext cx="5760" cy="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Text Box 16"/>
            <p:cNvSpPr txBox="1">
              <a:spLocks noChangeArrowheads="1"/>
            </p:cNvSpPr>
            <p:nvPr/>
          </p:nvSpPr>
          <p:spPr bwMode="auto">
            <a:xfrm>
              <a:off x="22" y="3840"/>
              <a:ext cx="1238"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48 or 72</a:t>
              </a:r>
              <a:r>
                <a:rPr kumimoji="1" lang="en-US" altLang="zh-CN" sz="3200">
                  <a:solidFill>
                    <a:schemeClr val="tx1"/>
                  </a:solidFill>
                  <a:latin typeface="Comic Sans MS" panose="030F0702030302020204" pitchFamily="66" charset="0"/>
                </a:rPr>
                <a:t>       </a:t>
              </a:r>
            </a:p>
          </p:txBody>
        </p:sp>
      </p:grpSp>
    </p:spTree>
    <p:extLst>
      <p:ext uri="{BB962C8B-B14F-4D97-AF65-F5344CB8AC3E}">
        <p14:creationId xmlns:p14="http://schemas.microsoft.com/office/powerpoint/2010/main" val="1207608411"/>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2279576" y="229079"/>
            <a:ext cx="10515600" cy="917575"/>
          </a:xfrm>
        </p:spPr>
        <p:txBody>
          <a:bodyPr>
            <a:normAutofit/>
          </a:bodyPr>
          <a:lstStyle/>
          <a:p>
            <a:r>
              <a:rPr lang="en-US" altLang="zh-CN" dirty="0"/>
              <a:t>Flushing the pipeline</a:t>
            </a:r>
          </a:p>
        </p:txBody>
      </p:sp>
      <p:sp>
        <p:nvSpPr>
          <p:cNvPr id="59395" name="Rectangle 3"/>
          <p:cNvSpPr>
            <a:spLocks noGrp="1" noRot="1" noChangeArrowheads="1"/>
          </p:cNvSpPr>
          <p:nvPr>
            <p:ph idx="1"/>
          </p:nvPr>
        </p:nvSpPr>
        <p:spPr bwMode="auto">
          <a:xfrm>
            <a:off x="1558925" y="1114425"/>
            <a:ext cx="9794875" cy="5062538"/>
          </a:xfrm>
        </p:spPr>
        <p:txBody>
          <a:bodyPr wrap="square" numCol="1" anchor="t" anchorCtr="0" compatLnSpc="1">
            <a:prstTxWarp prst="textNoShape">
              <a:avLst/>
            </a:prstTxWarp>
          </a:bodyPr>
          <a:lstStyle/>
          <a:p>
            <a:r>
              <a:rPr lang="en-US" altLang="zh-CN" sz="2800" dirty="0" smtClean="0">
                <a:cs typeface="Times New Roman" panose="02020603050405020304" pitchFamily="18" charset="0"/>
              </a:rPr>
              <a:t>Simplest hardware:</a:t>
            </a:r>
          </a:p>
          <a:p>
            <a:pPr lvl="1"/>
            <a:r>
              <a:rPr lang="en-US" altLang="zh-CN" sz="2400" dirty="0" smtClean="0">
                <a:cs typeface="Times New Roman" panose="02020603050405020304" pitchFamily="18" charset="0"/>
              </a:rPr>
              <a:t>Holding or deleting any instruction after branch until the branch destination is know.</a:t>
            </a:r>
          </a:p>
          <a:p>
            <a:pPr lvl="1"/>
            <a:r>
              <a:rPr lang="en-US" altLang="zh-CN" sz="2400" dirty="0" smtClean="0">
                <a:cs typeface="Times New Roman" panose="02020603050405020304" pitchFamily="18" charset="0"/>
              </a:rPr>
              <a:t>Penalty is fixed.</a:t>
            </a:r>
          </a:p>
          <a:p>
            <a:pPr lvl="1"/>
            <a:r>
              <a:rPr lang="en-US" altLang="zh-CN" sz="2400" dirty="0" smtClean="0">
                <a:cs typeface="Times New Roman" panose="02020603050405020304" pitchFamily="18" charset="0"/>
              </a:rPr>
              <a:t>Can not be reduced by software.</a:t>
            </a:r>
          </a:p>
        </p:txBody>
      </p:sp>
    </p:spTree>
    <p:extLst>
      <p:ext uri="{BB962C8B-B14F-4D97-AF65-F5344CB8AC3E}">
        <p14:creationId xmlns:p14="http://schemas.microsoft.com/office/powerpoint/2010/main" val="293271297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p:cNvPicPr>
            <a:picLocks noChangeArrowheads="1"/>
          </p:cNvPicPr>
          <p:nvPr/>
        </p:nvPicPr>
        <p:blipFill>
          <a:blip r:embed="rId3"/>
          <a:srcRect/>
          <a:stretch>
            <a:fillRect/>
          </a:stretch>
        </p:blipFill>
        <p:spPr bwMode="auto">
          <a:xfrm>
            <a:off x="1793875" y="1428768"/>
            <a:ext cx="8839200" cy="4572000"/>
          </a:xfrm>
          <a:prstGeom prst="rect">
            <a:avLst/>
          </a:prstGeom>
          <a:noFill/>
          <a:ln w="12700">
            <a:noFill/>
            <a:miter lim="800000"/>
            <a:headEnd/>
            <a:tailEnd/>
          </a:ln>
          <a:effectLst/>
        </p:spPr>
      </p:pic>
      <p:sp>
        <p:nvSpPr>
          <p:cNvPr id="3" name="标题 2"/>
          <p:cNvSpPr>
            <a:spLocks noGrp="1"/>
          </p:cNvSpPr>
          <p:nvPr>
            <p:ph type="title"/>
          </p:nvPr>
        </p:nvSpPr>
        <p:spPr/>
        <p:txBody>
          <a:bodyPr/>
          <a:lstStyle/>
          <a:p>
            <a:r>
              <a:rPr lang="en-US" altLang="zh-CN" dirty="0" smtClean="0"/>
              <a:t>Data path in detail</a:t>
            </a:r>
            <a:endParaRPr lang="zh-CN" altLang="en-US" dirty="0"/>
          </a:p>
        </p:txBody>
      </p:sp>
      <p:sp>
        <p:nvSpPr>
          <p:cNvPr id="4" name="内容占位符 3"/>
          <p:cNvSpPr>
            <a:spLocks noGrp="1"/>
          </p:cNvSpPr>
          <p:nvPr>
            <p:ph idx="1"/>
          </p:nvPr>
        </p:nvSpPr>
        <p:spPr/>
        <p:txBody>
          <a:bodyPr/>
          <a:lstStyle/>
          <a:p>
            <a:endParaRPr lang="zh-CN" altLang="en-US" sz="3600" dirty="0"/>
          </a:p>
        </p:txBody>
      </p:sp>
      <p:sp>
        <p:nvSpPr>
          <p:cNvPr id="2" name="椭圆 1"/>
          <p:cNvSpPr/>
          <p:nvPr/>
        </p:nvSpPr>
        <p:spPr>
          <a:xfrm>
            <a:off x="6298803" y="4293096"/>
            <a:ext cx="661293" cy="11521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200" dirty="0" err="1" smtClean="0">
                <a:solidFill>
                  <a:schemeClr val="tx1"/>
                </a:solidFill>
              </a:rPr>
              <a:t>Imm</a:t>
            </a:r>
            <a:endParaRPr lang="en-US" altLang="zh-CN" sz="1200" dirty="0" smtClean="0">
              <a:solidFill>
                <a:schemeClr val="tx1"/>
              </a:solidFill>
            </a:endParaRPr>
          </a:p>
          <a:p>
            <a:pPr algn="ctr"/>
            <a:r>
              <a:rPr lang="en-US" altLang="zh-CN" sz="1200" dirty="0" smtClean="0">
                <a:solidFill>
                  <a:schemeClr val="tx1"/>
                </a:solidFill>
              </a:rPr>
              <a:t>generator</a:t>
            </a:r>
            <a:endParaRPr lang="zh-CN" altLang="en-US" sz="1200" dirty="0">
              <a:solidFill>
                <a:schemeClr val="tx1"/>
              </a:solidFill>
            </a:endParaRPr>
          </a:p>
        </p:txBody>
      </p:sp>
      <p:sp>
        <p:nvSpPr>
          <p:cNvPr id="6" name="椭圆 5"/>
          <p:cNvSpPr/>
          <p:nvPr/>
        </p:nvSpPr>
        <p:spPr>
          <a:xfrm>
            <a:off x="7248128" y="4437112"/>
            <a:ext cx="432048"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smtClean="0">
                <a:solidFill>
                  <a:schemeClr val="tx1"/>
                </a:solidFill>
              </a:rPr>
              <a:t>&lt;&lt;1</a:t>
            </a:r>
            <a:endParaRPr lang="zh-CN" altLang="en-US" sz="2000" dirty="0">
              <a:solidFill>
                <a:schemeClr val="tx1"/>
              </a:solidFill>
            </a:endParaRPr>
          </a:p>
        </p:txBody>
      </p:sp>
      <p:sp>
        <p:nvSpPr>
          <p:cNvPr id="5" name="矩形 4"/>
          <p:cNvSpPr/>
          <p:nvPr/>
        </p:nvSpPr>
        <p:spPr>
          <a:xfrm>
            <a:off x="5290849" y="2708920"/>
            <a:ext cx="792088"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5159896" y="3140968"/>
            <a:ext cx="11389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806659"/>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3038074" y="53975"/>
            <a:ext cx="9180512" cy="1071563"/>
          </a:xfrm>
        </p:spPr>
        <p:txBody>
          <a:bodyPr/>
          <a:lstStyle/>
          <a:p>
            <a:r>
              <a:rPr lang="en-US" altLang="zh-CN" sz="3600" dirty="0" smtClean="0">
                <a:solidFill>
                  <a:srgbClr val="FF0000"/>
                </a:solidFill>
              </a:rPr>
              <a:t>  </a:t>
            </a:r>
            <a:r>
              <a:rPr lang="en-US" altLang="zh-CN" dirty="0"/>
              <a:t>Stalls greatly hurt the performance </a:t>
            </a:r>
          </a:p>
        </p:txBody>
      </p:sp>
      <p:sp>
        <p:nvSpPr>
          <p:cNvPr id="60419" name="Rectangle 3"/>
          <p:cNvSpPr>
            <a:spLocks noGrp="1" noRot="1" noChangeArrowheads="1"/>
          </p:cNvSpPr>
          <p:nvPr>
            <p:ph idx="1"/>
          </p:nvPr>
        </p:nvSpPr>
        <p:spPr bwMode="auto">
          <a:xfrm>
            <a:off x="695400" y="1125538"/>
            <a:ext cx="10729192" cy="4498975"/>
          </a:xfrm>
        </p:spPr>
        <p:txBody>
          <a:bodyPr wrap="square" numCol="1" anchor="t" anchorCtr="0" compatLnSpc="1">
            <a:prstTxWarp prst="textNoShape">
              <a:avLst/>
            </a:prstTxWarp>
          </a:bodyPr>
          <a:lstStyle/>
          <a:p>
            <a:r>
              <a:rPr lang="en-US" altLang="zh-CN" sz="3200" dirty="0" smtClean="0">
                <a:solidFill>
                  <a:srgbClr val="000000"/>
                </a:solidFill>
                <a:cs typeface="Times New Roman" panose="02020603050405020304" pitchFamily="18" charset="0"/>
              </a:rPr>
              <a:t>Problem:</a:t>
            </a:r>
          </a:p>
          <a:p>
            <a:pPr lvl="1"/>
            <a:r>
              <a:rPr lang="en-US" altLang="zh-CN" sz="2800" dirty="0" smtClean="0">
                <a:solidFill>
                  <a:srgbClr val="000000"/>
                </a:solidFill>
                <a:cs typeface="Times New Roman" panose="02020603050405020304" pitchFamily="18" charset="0"/>
              </a:rPr>
              <a:t>With a 30% branch frequency and an ideal CPI of 1, how much the </a:t>
            </a:r>
            <a:r>
              <a:rPr lang="en-US" altLang="zh-CN" sz="2800" dirty="0" err="1" smtClean="0">
                <a:solidFill>
                  <a:srgbClr val="000000"/>
                </a:solidFill>
                <a:cs typeface="Times New Roman" panose="02020603050405020304" pitchFamily="18" charset="0"/>
              </a:rPr>
              <a:t>performace</a:t>
            </a:r>
            <a:r>
              <a:rPr lang="en-US" altLang="zh-CN" sz="2800" dirty="0" smtClean="0">
                <a:solidFill>
                  <a:srgbClr val="000000"/>
                </a:solidFill>
                <a:cs typeface="Times New Roman" panose="02020603050405020304" pitchFamily="18" charset="0"/>
              </a:rPr>
              <a:t> is by inserting stalls ?</a:t>
            </a:r>
          </a:p>
          <a:p>
            <a:endParaRPr lang="en-US" altLang="zh-CN" sz="3200" dirty="0" smtClean="0">
              <a:solidFill>
                <a:srgbClr val="000000"/>
              </a:solidFill>
              <a:cs typeface="Times New Roman" panose="02020603050405020304" pitchFamily="18" charset="0"/>
            </a:endParaRPr>
          </a:p>
          <a:p>
            <a:r>
              <a:rPr lang="en-US" altLang="zh-CN" sz="3200" dirty="0" smtClean="0">
                <a:solidFill>
                  <a:srgbClr val="000000"/>
                </a:solidFill>
                <a:cs typeface="Times New Roman" panose="02020603050405020304" pitchFamily="18" charset="0"/>
              </a:rPr>
              <a:t>Answer:</a:t>
            </a:r>
          </a:p>
          <a:p>
            <a:pPr lvl="1"/>
            <a:r>
              <a:rPr lang="en-US" altLang="zh-CN" sz="2800" dirty="0" smtClean="0">
                <a:solidFill>
                  <a:srgbClr val="000000"/>
                </a:solidFill>
                <a:cs typeface="Times New Roman" panose="02020603050405020304" pitchFamily="18" charset="0"/>
              </a:rPr>
              <a:t>CPI = 1+30%</a:t>
            </a:r>
            <a:r>
              <a:rPr lang="en-US" altLang="zh-CN" sz="2800" dirty="0" smtClean="0">
                <a:solidFill>
                  <a:srgbClr val="000000"/>
                </a:solidFill>
                <a:cs typeface="Times New Roman" panose="02020603050405020304" pitchFamily="18" charset="0"/>
                <a:sym typeface="Symbol" panose="05050102010706020507" pitchFamily="18" charset="2"/>
              </a:rPr>
              <a:t></a:t>
            </a:r>
            <a:r>
              <a:rPr lang="zh-CN" altLang="en-US" sz="2800" dirty="0" smtClean="0">
                <a:solidFill>
                  <a:srgbClr val="000000"/>
                </a:solidFill>
                <a:cs typeface="Times New Roman" panose="02020603050405020304" pitchFamily="18" charset="0"/>
                <a:sym typeface="Symbol" panose="05050102010706020507" pitchFamily="18" charset="2"/>
              </a:rPr>
              <a:t>３＝</a:t>
            </a:r>
            <a:r>
              <a:rPr lang="en-US" altLang="zh-CN" sz="2800" dirty="0" smtClean="0">
                <a:solidFill>
                  <a:srgbClr val="000000"/>
                </a:solidFill>
                <a:cs typeface="Times New Roman" panose="02020603050405020304" pitchFamily="18" charset="0"/>
              </a:rPr>
              <a:t>1.9</a:t>
            </a:r>
          </a:p>
          <a:p>
            <a:pPr lvl="1"/>
            <a:r>
              <a:rPr lang="en-US" altLang="zh-CN" sz="2800" dirty="0" smtClean="0">
                <a:solidFill>
                  <a:srgbClr val="000000"/>
                </a:solidFill>
                <a:cs typeface="Times New Roman" panose="02020603050405020304" pitchFamily="18" charset="0"/>
              </a:rPr>
              <a:t>this simple solution achieves only about </a:t>
            </a:r>
            <a:r>
              <a:rPr lang="en-US" altLang="zh-CN" sz="2800" b="1" dirty="0" smtClean="0">
                <a:solidFill>
                  <a:srgbClr val="0000FF"/>
                </a:solidFill>
                <a:cs typeface="Times New Roman" panose="02020603050405020304" pitchFamily="18" charset="0"/>
              </a:rPr>
              <a:t>half</a:t>
            </a:r>
            <a:r>
              <a:rPr lang="en-US" altLang="zh-CN" sz="2800" dirty="0" smtClean="0">
                <a:cs typeface="Times New Roman" panose="02020603050405020304" pitchFamily="18" charset="0"/>
              </a:rPr>
              <a:t> </a:t>
            </a:r>
            <a:r>
              <a:rPr lang="en-US" altLang="zh-CN" sz="2800" dirty="0" smtClean="0">
                <a:solidFill>
                  <a:srgbClr val="000000"/>
                </a:solidFill>
                <a:cs typeface="Times New Roman" panose="02020603050405020304" pitchFamily="18" charset="0"/>
              </a:rPr>
              <a:t>of the ideal</a:t>
            </a:r>
            <a:r>
              <a:rPr lang="en-US" altLang="zh-CN" sz="2800" dirty="0" smtClean="0">
                <a:cs typeface="Times New Roman" panose="02020603050405020304" pitchFamily="18" charset="0"/>
              </a:rPr>
              <a:t> performance</a:t>
            </a:r>
            <a:r>
              <a:rPr lang="en-US" altLang="zh-CN" dirty="0" smtClean="0">
                <a:cs typeface="Times New Roman" panose="02020603050405020304" pitchFamily="18" charset="0"/>
              </a:rPr>
              <a:t>.</a:t>
            </a:r>
          </a:p>
        </p:txBody>
      </p:sp>
    </p:spTree>
    <p:extLst>
      <p:ext uri="{BB962C8B-B14F-4D97-AF65-F5344CB8AC3E}">
        <p14:creationId xmlns:p14="http://schemas.microsoft.com/office/powerpoint/2010/main" val="62619871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3359696" y="-8517"/>
            <a:ext cx="8929687" cy="981075"/>
          </a:xfrm>
        </p:spPr>
        <p:txBody>
          <a:bodyPr rtlCol="0">
            <a:normAutofit fontScale="90000"/>
          </a:bodyPr>
          <a:lstStyle/>
          <a:p>
            <a:pPr fontAlgn="auto">
              <a:spcAft>
                <a:spcPts val="0"/>
              </a:spcAft>
              <a:defRPr/>
            </a:pPr>
            <a:r>
              <a:rPr lang="en-US" altLang="zh-CN" dirty="0"/>
              <a:t>Always Stall Hurts the Not- taken case</a:t>
            </a:r>
          </a:p>
        </p:txBody>
      </p:sp>
      <p:sp>
        <p:nvSpPr>
          <p:cNvPr id="61443" name="Rectangle 10"/>
          <p:cNvSpPr>
            <a:spLocks noGrp="1" noRot="1" noChangeArrowheads="1"/>
          </p:cNvSpPr>
          <p:nvPr>
            <p:ph idx="1"/>
          </p:nvPr>
        </p:nvSpPr>
        <p:spPr bwMode="auto"/>
        <p:txBody>
          <a:bodyPr wrap="square" numCol="1" anchor="t" anchorCtr="0" compatLnSpc="1">
            <a:prstTxWarp prst="textNoShape">
              <a:avLst/>
            </a:prstTxWarp>
          </a:bodyPr>
          <a:lstStyle/>
          <a:p>
            <a:endParaRPr lang="zh-CN" altLang="zh-CN" smtClean="0"/>
          </a:p>
        </p:txBody>
      </p:sp>
      <p:grpSp>
        <p:nvGrpSpPr>
          <p:cNvPr id="61444" name="Group 4"/>
          <p:cNvGrpSpPr>
            <a:grpSpLocks/>
          </p:cNvGrpSpPr>
          <p:nvPr/>
        </p:nvGrpSpPr>
        <p:grpSpPr bwMode="auto">
          <a:xfrm>
            <a:off x="2936875" y="2570163"/>
            <a:ext cx="31750" cy="23812"/>
            <a:chOff x="192" y="912"/>
            <a:chExt cx="5394" cy="3120"/>
          </a:xfrm>
        </p:grpSpPr>
        <p:pic>
          <p:nvPicPr>
            <p:cNvPr id="6144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912"/>
              <a:ext cx="5394" cy="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8" name="Text Box 6"/>
            <p:cNvSpPr txBox="1">
              <a:spLocks noChangeArrowheads="1"/>
            </p:cNvSpPr>
            <p:nvPr/>
          </p:nvSpPr>
          <p:spPr bwMode="auto">
            <a:xfrm>
              <a:off x="865" y="2059"/>
              <a:ext cx="324" cy="2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a:lstStyle>
              <a:lvl1pPr marL="342900" indent="-342900">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buClr>
                  <a:schemeClr val="tx2"/>
                </a:buClr>
                <a:buFont typeface="Wingdings" panose="05000000000000000000" pitchFamily="2" charset="2"/>
                <a:buNone/>
              </a:pPr>
              <a:r>
                <a:rPr lang="en-US" altLang="zh-CN" sz="1600" b="1">
                  <a:solidFill>
                    <a:schemeClr val="tx1"/>
                  </a:solidFill>
                  <a:latin typeface="Comic Sans MS" panose="030F0702030302020204" pitchFamily="66" charset="0"/>
                </a:rPr>
                <a:t>24</a:t>
              </a:r>
            </a:p>
          </p:txBody>
        </p:sp>
      </p:grpSp>
      <p:pic>
        <p:nvPicPr>
          <p:cNvPr id="6144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1229740"/>
            <a:ext cx="8167439" cy="472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Oval 3"/>
          <p:cNvSpPr>
            <a:spLocks noChangeArrowheads="1"/>
          </p:cNvSpPr>
          <p:nvPr/>
        </p:nvSpPr>
        <p:spPr bwMode="auto">
          <a:xfrm>
            <a:off x="3792538" y="2852738"/>
            <a:ext cx="790575" cy="681037"/>
          </a:xfrm>
          <a:prstGeom prst="ellipse">
            <a:avLst/>
          </a:pr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216069237"/>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3359696" y="188640"/>
            <a:ext cx="8929687" cy="836613"/>
          </a:xfrm>
        </p:spPr>
        <p:txBody>
          <a:bodyPr>
            <a:normAutofit fontScale="90000"/>
          </a:bodyPr>
          <a:lstStyle/>
          <a:p>
            <a:r>
              <a:rPr lang="en-US" altLang="zh-CN" dirty="0"/>
              <a:t>How about  assume Branch Not Taken</a:t>
            </a:r>
          </a:p>
        </p:txBody>
      </p:sp>
      <p:sp>
        <p:nvSpPr>
          <p:cNvPr id="62467" name="Rectangle 3"/>
          <p:cNvSpPr>
            <a:spLocks noGrp="1" noRot="1" noChangeArrowheads="1"/>
          </p:cNvSpPr>
          <p:nvPr>
            <p:ph idx="1"/>
          </p:nvPr>
        </p:nvSpPr>
        <p:spPr bwMode="auto"/>
        <p:txBody>
          <a:bodyPr wrap="square" numCol="1" anchor="t" anchorCtr="0" compatLnSpc="1">
            <a:prstTxWarp prst="textNoShape">
              <a:avLst/>
            </a:prstTxWarp>
          </a:bodyPr>
          <a:lstStyle/>
          <a:p>
            <a:endParaRPr lang="zh-CN" altLang="zh-CN" smtClean="0"/>
          </a:p>
        </p:txBody>
      </p:sp>
      <p:pic>
        <p:nvPicPr>
          <p:cNvPr id="624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268760"/>
            <a:ext cx="8028384" cy="481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242416"/>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3719736" y="0"/>
            <a:ext cx="8858250" cy="1071563"/>
          </a:xfrm>
        </p:spPr>
        <p:txBody>
          <a:bodyPr/>
          <a:lstStyle/>
          <a:p>
            <a:r>
              <a:rPr lang="en-US" altLang="zh-CN" dirty="0" smtClean="0"/>
              <a:t>How to do with the branch taken ?</a:t>
            </a:r>
          </a:p>
        </p:txBody>
      </p:sp>
      <p:sp>
        <p:nvSpPr>
          <p:cNvPr id="64515" name="Text Box 4"/>
          <p:cNvSpPr>
            <a:spLocks noGrp="1" noChangeArrowheads="1"/>
          </p:cNvSpPr>
          <p:nvPr>
            <p:ph idx="1"/>
          </p:nvPr>
        </p:nvSpPr>
        <p:spPr bwMode="auto">
          <a:xfrm>
            <a:off x="2700338" y="2379663"/>
            <a:ext cx="539750" cy="379412"/>
          </a:xfrm>
          <a:solidFill>
            <a:schemeClr val="bg1"/>
          </a:solidFill>
        </p:spPr>
        <p:txBody>
          <a:bodyPr wrap="square" numCol="1" anchor="t" anchorCtr="0" compatLnSpc="1">
            <a:prstTxWarp prst="textNoShape">
              <a:avLst/>
            </a:prstTxWarp>
          </a:bodyPr>
          <a:lstStyle/>
          <a:p>
            <a:pPr algn="ctr">
              <a:spcBef>
                <a:spcPct val="0"/>
              </a:spcBef>
              <a:buFont typeface="Wingdings" panose="05000000000000000000" pitchFamily="2" charset="2"/>
              <a:buNone/>
            </a:pPr>
            <a:r>
              <a:rPr lang="en-US" altLang="zh-CN" sz="1600" b="1" smtClean="0">
                <a:latin typeface="Comic Sans MS" panose="030F0702030302020204" pitchFamily="66" charset="0"/>
              </a:rPr>
              <a:t>24</a:t>
            </a:r>
          </a:p>
        </p:txBody>
      </p:sp>
      <p:pic>
        <p:nvPicPr>
          <p:cNvPr id="645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1268413"/>
            <a:ext cx="856297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02176"/>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2917750" y="188640"/>
            <a:ext cx="8578850" cy="1071563"/>
          </a:xfrm>
        </p:spPr>
        <p:txBody>
          <a:bodyPr>
            <a:normAutofit/>
          </a:bodyPr>
          <a:lstStyle/>
          <a:p>
            <a:r>
              <a:rPr lang="en-US" altLang="zh-CN" dirty="0">
                <a:ea typeface="宋体" panose="02010600030101010101" pitchFamily="2" charset="-122"/>
              </a:rPr>
              <a:t>Predict –not-taken</a:t>
            </a:r>
          </a:p>
        </p:txBody>
      </p:sp>
      <p:sp>
        <p:nvSpPr>
          <p:cNvPr id="65539" name="Rectangle 3"/>
          <p:cNvSpPr>
            <a:spLocks noGrp="1" noRot="1" noChangeArrowheads="1"/>
          </p:cNvSpPr>
          <p:nvPr>
            <p:ph idx="1"/>
          </p:nvPr>
        </p:nvSpPr>
        <p:spPr bwMode="auto">
          <a:xfrm>
            <a:off x="695400" y="1071563"/>
            <a:ext cx="10801200" cy="5256212"/>
          </a:xfrm>
        </p:spPr>
        <p:txBody>
          <a:bodyPr wrap="square" numCol="1" anchor="t" anchorCtr="0" compatLnSpc="1">
            <a:prstTxWarp prst="textNoShape">
              <a:avLst/>
            </a:prstTxWarp>
          </a:bodyPr>
          <a:lstStyle/>
          <a:p>
            <a:r>
              <a:rPr lang="en-US" altLang="zh-CN" sz="3200" dirty="0" smtClean="0">
                <a:cs typeface="Times New Roman" panose="02020603050405020304" pitchFamily="18" charset="0"/>
              </a:rPr>
              <a:t>Hardware:</a:t>
            </a:r>
          </a:p>
          <a:p>
            <a:pPr lvl="1"/>
            <a:r>
              <a:rPr lang="en-US" altLang="zh-CN" sz="2800" dirty="0" smtClean="0">
                <a:solidFill>
                  <a:srgbClr val="0000FF"/>
                </a:solidFill>
                <a:cs typeface="Times New Roman" panose="02020603050405020304" pitchFamily="18" charset="0"/>
              </a:rPr>
              <a:t>Treat every branch as not taken (or as the formal instruction)</a:t>
            </a:r>
            <a:endParaRPr lang="en-US" altLang="zh-CN" sz="2800" dirty="0" smtClean="0">
              <a:cs typeface="Times New Roman" panose="02020603050405020304" pitchFamily="18" charset="0"/>
            </a:endParaRPr>
          </a:p>
          <a:p>
            <a:pPr lvl="2"/>
            <a:r>
              <a:rPr lang="en-US" altLang="zh-CN" sz="2000" dirty="0" smtClean="0">
                <a:cs typeface="Times New Roman" panose="02020603050405020304" pitchFamily="18" charset="0"/>
              </a:rPr>
              <a:t>When branch is not taken, the fetched instruction just continues to flow on.   </a:t>
            </a:r>
            <a:r>
              <a:rPr lang="en-US" altLang="zh-CN" sz="2000" dirty="0" smtClean="0">
                <a:solidFill>
                  <a:srgbClr val="FF0000"/>
                </a:solidFill>
                <a:cs typeface="Times New Roman" panose="02020603050405020304" pitchFamily="18" charset="0"/>
              </a:rPr>
              <a:t>No stall</a:t>
            </a:r>
            <a:r>
              <a:rPr lang="en-US" altLang="zh-CN" sz="2000" dirty="0" smtClean="0">
                <a:cs typeface="Times New Roman" panose="02020603050405020304" pitchFamily="18" charset="0"/>
              </a:rPr>
              <a:t> at all.</a:t>
            </a:r>
          </a:p>
          <a:p>
            <a:pPr lvl="2"/>
            <a:r>
              <a:rPr lang="en-US" altLang="zh-CN" sz="2000" dirty="0" smtClean="0">
                <a:cs typeface="Times New Roman" panose="02020603050405020304" pitchFamily="18" charset="0"/>
              </a:rPr>
              <a:t>If the branch is taken, then restart the fetch at the branch target, which cause </a:t>
            </a:r>
            <a:r>
              <a:rPr lang="en-US" altLang="zh-CN" sz="2000" dirty="0" smtClean="0">
                <a:solidFill>
                  <a:srgbClr val="FF0000"/>
                </a:solidFill>
                <a:cs typeface="Times New Roman" panose="02020603050405020304" pitchFamily="18" charset="0"/>
              </a:rPr>
              <a:t>3</a:t>
            </a:r>
            <a:r>
              <a:rPr lang="en-US" altLang="zh-CN" sz="2000" dirty="0" smtClean="0">
                <a:cs typeface="Times New Roman" panose="02020603050405020304" pitchFamily="18" charset="0"/>
              </a:rPr>
              <a:t> stall.(</a:t>
            </a:r>
            <a:r>
              <a:rPr lang="en-US" altLang="zh-CN" sz="2000" dirty="0" smtClean="0">
                <a:solidFill>
                  <a:srgbClr val="0000FF"/>
                </a:solidFill>
                <a:cs typeface="Times New Roman" panose="02020603050405020304" pitchFamily="18" charset="0"/>
              </a:rPr>
              <a:t>should turn the fetched instruction into a no-op</a:t>
            </a:r>
            <a:r>
              <a:rPr lang="en-US" altLang="zh-CN" sz="2000" dirty="0" smtClean="0">
                <a:cs typeface="Times New Roman" panose="02020603050405020304" pitchFamily="18" charset="0"/>
              </a:rPr>
              <a:t>)</a:t>
            </a:r>
          </a:p>
          <a:p>
            <a:pPr lvl="2"/>
            <a:r>
              <a:rPr lang="en-US" altLang="zh-CN" sz="2000" dirty="0" smtClean="0">
                <a:cs typeface="Times New Roman" panose="02020603050405020304" pitchFamily="18" charset="0"/>
              </a:rPr>
              <a:t>Perf = 1+ </a:t>
            </a:r>
            <a:r>
              <a:rPr lang="en-US" altLang="zh-CN" sz="2000" dirty="0" err="1" smtClean="0">
                <a:cs typeface="Times New Roman" panose="02020603050405020304" pitchFamily="18" charset="0"/>
              </a:rPr>
              <a:t>br</a:t>
            </a:r>
            <a:r>
              <a:rPr lang="en-US" altLang="zh-CN" sz="2000" dirty="0" smtClean="0">
                <a:cs typeface="Times New Roman" panose="02020603050405020304" pitchFamily="18" charset="0"/>
              </a:rPr>
              <a:t>% *  take%* 3 </a:t>
            </a:r>
          </a:p>
          <a:p>
            <a:r>
              <a:rPr lang="en-US" altLang="zh-CN" sz="3200" dirty="0" smtClean="0">
                <a:cs typeface="Times New Roman" panose="02020603050405020304" pitchFamily="18" charset="0"/>
              </a:rPr>
              <a:t>Compiler:</a:t>
            </a:r>
          </a:p>
          <a:p>
            <a:pPr lvl="1"/>
            <a:r>
              <a:rPr lang="en-US" altLang="zh-CN" sz="2800" dirty="0" smtClean="0">
                <a:cs typeface="Times New Roman" panose="02020603050405020304" pitchFamily="18" charset="0"/>
              </a:rPr>
              <a:t>Can improve the performance by coding the most frequent case in the untaken path.</a:t>
            </a:r>
          </a:p>
        </p:txBody>
      </p:sp>
    </p:spTree>
    <p:extLst>
      <p:ext uri="{BB962C8B-B14F-4D97-AF65-F5344CB8AC3E}">
        <p14:creationId xmlns:p14="http://schemas.microsoft.com/office/powerpoint/2010/main" val="4252051481"/>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263352" y="338137"/>
            <a:ext cx="8820150" cy="596900"/>
          </a:xfrm>
        </p:spPr>
        <p:txBody>
          <a:bodyPr>
            <a:normAutofit fontScale="90000"/>
          </a:bodyPr>
          <a:lstStyle/>
          <a:p>
            <a:r>
              <a:rPr lang="en-US" altLang="zh-CN" dirty="0" smtClean="0"/>
              <a:t>Which code segment is better ?</a:t>
            </a:r>
            <a:endParaRPr lang="zh-CN" altLang="en-US" dirty="0" smtClean="0"/>
          </a:p>
        </p:txBody>
      </p:sp>
      <p:sp>
        <p:nvSpPr>
          <p:cNvPr id="66563" name="内容占位符 2"/>
          <p:cNvSpPr>
            <a:spLocks noGrp="1"/>
          </p:cNvSpPr>
          <p:nvPr>
            <p:ph idx="1"/>
          </p:nvPr>
        </p:nvSpPr>
        <p:spPr bwMode="auto">
          <a:xfrm>
            <a:off x="1416050" y="1114425"/>
            <a:ext cx="9937750" cy="5062538"/>
          </a:xfrm>
        </p:spPr>
        <p:txBody>
          <a:bodyPr wrap="square" numCol="1" anchor="t" anchorCtr="0" compatLnSpc="1">
            <a:prstTxWarp prst="textNoShape">
              <a:avLst/>
            </a:prstTxWarp>
          </a:bodyPr>
          <a:lstStyle/>
          <a:p>
            <a:r>
              <a:rPr lang="en-US" altLang="zh-CN" sz="2800" dirty="0" smtClean="0"/>
              <a:t>If     </a:t>
            </a:r>
            <a:r>
              <a:rPr lang="en-US" altLang="zh-CN" sz="2800" dirty="0" err="1" smtClean="0"/>
              <a:t>cond</a:t>
            </a:r>
            <a:r>
              <a:rPr lang="en-US" altLang="zh-CN" sz="2800" dirty="0" smtClean="0"/>
              <a:t>=(</a:t>
            </a:r>
            <a:r>
              <a:rPr lang="en-US" altLang="zh-CN" sz="2800" dirty="0" err="1" smtClean="0"/>
              <a:t>malloc</a:t>
            </a:r>
            <a:r>
              <a:rPr lang="en-US" altLang="zh-CN" sz="2800" dirty="0" smtClean="0"/>
              <a:t>(..))</a:t>
            </a:r>
          </a:p>
          <a:p>
            <a:pPr lvl="1"/>
            <a:r>
              <a:rPr lang="en-US" altLang="zh-CN" sz="2400" dirty="0" smtClean="0"/>
              <a:t>Then   </a:t>
            </a:r>
            <a:r>
              <a:rPr lang="en-US" altLang="zh-CN" sz="2400" dirty="0" err="1" smtClean="0"/>
              <a:t>statements_taken</a:t>
            </a:r>
            <a:endParaRPr lang="en-US" altLang="zh-CN" sz="2400" dirty="0" smtClean="0"/>
          </a:p>
          <a:p>
            <a:pPr lvl="1"/>
            <a:r>
              <a:rPr lang="en-US" altLang="zh-CN" sz="2400" dirty="0" smtClean="0"/>
              <a:t>Else     </a:t>
            </a:r>
            <a:r>
              <a:rPr lang="en-US" altLang="zh-CN" sz="2400" dirty="0" err="1" smtClean="0"/>
              <a:t>statements_not_taken</a:t>
            </a:r>
            <a:endParaRPr lang="en-US" altLang="zh-CN" sz="2400" dirty="0" smtClean="0"/>
          </a:p>
          <a:p>
            <a:endParaRPr lang="en-US" altLang="zh-CN" sz="2800" dirty="0" smtClean="0"/>
          </a:p>
          <a:p>
            <a:r>
              <a:rPr lang="en-US" altLang="zh-CN" sz="2800" dirty="0" smtClean="0"/>
              <a:t>If     not </a:t>
            </a:r>
            <a:r>
              <a:rPr lang="en-US" altLang="zh-CN" sz="2800" dirty="0" err="1" smtClean="0"/>
              <a:t>cond</a:t>
            </a:r>
            <a:r>
              <a:rPr lang="en-US" altLang="zh-CN" sz="2800" dirty="0" smtClean="0"/>
              <a:t> </a:t>
            </a:r>
          </a:p>
          <a:p>
            <a:pPr lvl="1"/>
            <a:r>
              <a:rPr lang="en-US" altLang="zh-CN" sz="2400" dirty="0" smtClean="0"/>
              <a:t>Then    </a:t>
            </a:r>
            <a:r>
              <a:rPr lang="en-US" altLang="zh-CN" sz="2400" dirty="0" err="1" smtClean="0"/>
              <a:t>statements_not_taken</a:t>
            </a:r>
            <a:endParaRPr lang="en-US" altLang="zh-CN" sz="2400" dirty="0" smtClean="0"/>
          </a:p>
          <a:p>
            <a:pPr lvl="1"/>
            <a:r>
              <a:rPr lang="en-US" altLang="zh-CN" sz="2400" dirty="0" smtClean="0"/>
              <a:t>Else     </a:t>
            </a:r>
            <a:r>
              <a:rPr lang="en-US" altLang="zh-CN" sz="2400" dirty="0" err="1" smtClean="0"/>
              <a:t>statements_taken</a:t>
            </a:r>
            <a:r>
              <a:rPr lang="en-US" altLang="zh-CN" sz="2400" dirty="0" smtClean="0"/>
              <a:t>   </a:t>
            </a:r>
            <a:endParaRPr lang="zh-CN" altLang="en-US" sz="2400" dirty="0" smtClean="0"/>
          </a:p>
        </p:txBody>
      </p:sp>
      <p:sp>
        <p:nvSpPr>
          <p:cNvPr id="66564" name="日期占位符 3"/>
          <p:cNvSpPr>
            <a:spLocks noGrp="1"/>
          </p:cNvSpPr>
          <p:nvPr>
            <p:ph type="dt" sz="half"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endParaRPr lang="en-US" altLang="zh-CN" sz="1400" smtClean="0">
              <a:solidFill>
                <a:srgbClr val="000000"/>
              </a:solidFill>
            </a:endParaRPr>
          </a:p>
        </p:txBody>
      </p:sp>
      <p:sp>
        <p:nvSpPr>
          <p:cNvPr id="66565" name="页脚占位符 4"/>
          <p:cNvSpPr>
            <a:spLocks noGrp="1"/>
          </p:cNvSpPr>
          <p:nvPr>
            <p:ph type="ftr" sz="quarter" idx="11"/>
          </p:nvPr>
        </p:nvSpPr>
        <p:spPr bwMode="auto">
          <a:xfrm>
            <a:off x="15240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400" smtClean="0">
                <a:solidFill>
                  <a:schemeClr val="tx1"/>
                </a:solidFill>
              </a:rPr>
              <a:t>DIGITAL LOGIC CIRCUIT</a:t>
            </a:r>
            <a:r>
              <a:rPr lang="en-US" altLang="zh-CN" sz="1400" smtClean="0">
                <a:solidFill>
                  <a:schemeClr val="bg1"/>
                </a:solidFill>
              </a:rPr>
              <a:t>           </a:t>
            </a:r>
          </a:p>
        </p:txBody>
      </p:sp>
    </p:spTree>
    <p:extLst>
      <p:ext uri="{BB962C8B-B14F-4D97-AF65-F5344CB8AC3E}">
        <p14:creationId xmlns:p14="http://schemas.microsoft.com/office/powerpoint/2010/main" val="2375596873"/>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3695700" y="0"/>
            <a:ext cx="8160940" cy="1052513"/>
          </a:xfrm>
        </p:spPr>
        <p:txBody>
          <a:bodyPr rtlCol="0">
            <a:normAutofit fontScale="90000"/>
          </a:bodyPr>
          <a:lstStyle/>
          <a:p>
            <a:pPr fontAlgn="auto">
              <a:spcAft>
                <a:spcPts val="0"/>
              </a:spcAft>
              <a:defRPr/>
            </a:pPr>
            <a:r>
              <a:rPr lang="en-US" altLang="zh-CN" sz="3600" dirty="0"/>
              <a:t>Alternative is </a:t>
            </a:r>
            <a:r>
              <a:rPr lang="en-US" altLang="zh-CN" sz="3600" dirty="0" smtClean="0"/>
              <a:t> assuming </a:t>
            </a:r>
            <a:r>
              <a:rPr lang="en-US" altLang="zh-CN" sz="3600" dirty="0"/>
              <a:t>the branch always </a:t>
            </a:r>
            <a:r>
              <a:rPr lang="en-US" altLang="zh-CN" sz="3600" i="1" dirty="0"/>
              <a:t>taken</a:t>
            </a:r>
          </a:p>
        </p:txBody>
      </p:sp>
      <p:sp>
        <p:nvSpPr>
          <p:cNvPr id="19459" name="Rectangle 3"/>
          <p:cNvSpPr>
            <a:spLocks noGrp="1" noRot="1" noChangeArrowheads="1"/>
          </p:cNvSpPr>
          <p:nvPr>
            <p:ph idx="1"/>
          </p:nvPr>
        </p:nvSpPr>
        <p:spPr>
          <a:xfrm>
            <a:off x="2024063" y="1214438"/>
            <a:ext cx="8153400" cy="571500"/>
          </a:xfrm>
        </p:spPr>
        <p:txBody>
          <a:bodyPr>
            <a:normAutofit fontScale="70000" lnSpcReduction="20000"/>
          </a:bodyPr>
          <a:lstStyle/>
          <a:p>
            <a:pPr fontAlgn="auto">
              <a:spcAft>
                <a:spcPts val="0"/>
              </a:spcAft>
              <a:defRPr/>
            </a:pPr>
            <a:r>
              <a:rPr lang="en-US" altLang="zh-CN" sz="2400">
                <a:latin typeface="Comic Sans MS" panose="030F0702030302020204" pitchFamily="66" charset="0"/>
              </a:rPr>
              <a:t>Most branches(60%) are taken, so we should make the taken branch more faster. Why not try assuming the branch always taken?</a:t>
            </a:r>
            <a:r>
              <a:rPr lang="en-US" altLang="zh-CN" smtClean="0"/>
              <a:t> </a:t>
            </a:r>
          </a:p>
        </p:txBody>
      </p:sp>
      <p:sp>
        <p:nvSpPr>
          <p:cNvPr id="67588" name="Rectangle 4"/>
          <p:cNvSpPr>
            <a:spLocks noChangeArrowheads="1"/>
          </p:cNvSpPr>
          <p:nvPr/>
        </p:nvSpPr>
        <p:spPr bwMode="auto">
          <a:xfrm>
            <a:off x="3695700" y="17049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461" name="Object 5"/>
          <p:cNvGraphicFramePr>
            <a:graphicFrameLocks noChangeAspect="1"/>
          </p:cNvGraphicFramePr>
          <p:nvPr>
            <p:extLst/>
          </p:nvPr>
        </p:nvGraphicFramePr>
        <p:xfrm>
          <a:off x="1847528" y="1785938"/>
          <a:ext cx="8534400" cy="4811712"/>
        </p:xfrm>
        <a:graphic>
          <a:graphicData uri="http://schemas.openxmlformats.org/presentationml/2006/ole">
            <mc:AlternateContent xmlns:mc="http://schemas.openxmlformats.org/markup-compatibility/2006">
              <mc:Choice xmlns:v="urn:schemas-microsoft-com:vml" Requires="v">
                <p:oleObj spid="_x0000_s13319" r:id="rId4" imgW="4800600" imgH="3448050" progId="Word.Picture.8">
                  <p:embed/>
                </p:oleObj>
              </mc:Choice>
              <mc:Fallback>
                <p:oleObj r:id="rId4" imgW="4800600" imgH="344805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528" y="1785938"/>
                        <a:ext cx="85344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63956667"/>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2423592" y="116632"/>
            <a:ext cx="8607425" cy="1052513"/>
          </a:xfrm>
        </p:spPr>
        <p:txBody>
          <a:bodyPr>
            <a:normAutofit/>
          </a:bodyPr>
          <a:lstStyle/>
          <a:p>
            <a:r>
              <a:rPr lang="en-US" altLang="zh-CN" sz="3600" dirty="0"/>
              <a:t>Predict –taken</a:t>
            </a:r>
          </a:p>
        </p:txBody>
      </p:sp>
      <p:sp>
        <p:nvSpPr>
          <p:cNvPr id="68611" name="Rectangle 3"/>
          <p:cNvSpPr>
            <a:spLocks noGrp="1" noRot="1" noChangeArrowheads="1"/>
          </p:cNvSpPr>
          <p:nvPr>
            <p:ph idx="1"/>
          </p:nvPr>
        </p:nvSpPr>
        <p:spPr bwMode="auto">
          <a:xfrm>
            <a:off x="1055440" y="1052736"/>
            <a:ext cx="10225136" cy="4498975"/>
          </a:xfrm>
        </p:spPr>
        <p:txBody>
          <a:bodyPr wrap="square" numCol="1" anchor="t" anchorCtr="0" compatLnSpc="1">
            <a:prstTxWarp prst="textNoShape">
              <a:avLst/>
            </a:prstTxWarp>
          </a:bodyPr>
          <a:lstStyle/>
          <a:p>
            <a:r>
              <a:rPr lang="en-US" altLang="zh-CN" dirty="0" smtClean="0">
                <a:cs typeface="Times New Roman" panose="02020603050405020304" pitchFamily="18" charset="0"/>
              </a:rPr>
              <a:t>Hardware</a:t>
            </a:r>
          </a:p>
          <a:p>
            <a:pPr lvl="1"/>
            <a:r>
              <a:rPr lang="en-US" altLang="zh-CN" sz="2400" dirty="0" smtClean="0">
                <a:cs typeface="Times New Roman" panose="02020603050405020304" pitchFamily="18" charset="0"/>
              </a:rPr>
              <a:t>Treat every branch as taken (evidence: more than 60% braches are taken)</a:t>
            </a:r>
          </a:p>
          <a:p>
            <a:pPr lvl="1"/>
            <a:r>
              <a:rPr lang="en-US" altLang="zh-CN" sz="2400" dirty="0" smtClean="0">
                <a:cs typeface="Times New Roman" panose="02020603050405020304" pitchFamily="18" charset="0"/>
              </a:rPr>
              <a:t>As soon as the branch target address is computed, assume the branch to be taken and begin fetching and executing at the target. </a:t>
            </a:r>
          </a:p>
          <a:p>
            <a:pPr lvl="1"/>
            <a:r>
              <a:rPr lang="en-US" altLang="zh-CN" sz="2400" dirty="0" smtClean="0">
                <a:solidFill>
                  <a:srgbClr val="0000FF"/>
                </a:solidFill>
                <a:cs typeface="Times New Roman" panose="02020603050405020304" pitchFamily="18" charset="0"/>
              </a:rPr>
              <a:t>Only useful when the target is known before the branch outcome.</a:t>
            </a:r>
          </a:p>
          <a:p>
            <a:pPr lvl="1"/>
            <a:r>
              <a:rPr lang="en-US" altLang="zh-CN" sz="2400" dirty="0" smtClean="0">
                <a:solidFill>
                  <a:srgbClr val="FF0000"/>
                </a:solidFill>
                <a:cs typeface="Times New Roman" panose="02020603050405020304" pitchFamily="18" charset="0"/>
              </a:rPr>
              <a:t>No</a:t>
            </a:r>
            <a:r>
              <a:rPr lang="en-US" altLang="zh-CN" sz="2400" dirty="0" smtClean="0">
                <a:cs typeface="Times New Roman" panose="02020603050405020304" pitchFamily="18" charset="0"/>
              </a:rPr>
              <a:t> </a:t>
            </a:r>
            <a:r>
              <a:rPr lang="en-US" altLang="zh-CN" sz="2400" dirty="0" smtClean="0">
                <a:solidFill>
                  <a:srgbClr val="FF0000"/>
                </a:solidFill>
                <a:cs typeface="Times New Roman" panose="02020603050405020304" pitchFamily="18" charset="0"/>
              </a:rPr>
              <a:t>advantage at all for RISC-V 5-stage pipeline.</a:t>
            </a:r>
          </a:p>
          <a:p>
            <a:r>
              <a:rPr lang="en-US" altLang="zh-CN" dirty="0" smtClean="0">
                <a:cs typeface="Times New Roman" panose="02020603050405020304" pitchFamily="18" charset="0"/>
              </a:rPr>
              <a:t>Compiler</a:t>
            </a:r>
          </a:p>
          <a:p>
            <a:pPr lvl="1"/>
            <a:r>
              <a:rPr lang="en-US" altLang="zh-CN" sz="2400" dirty="0" smtClean="0">
                <a:cs typeface="Times New Roman" panose="02020603050405020304" pitchFamily="18" charset="0"/>
              </a:rPr>
              <a:t>Can improve the performance by coding the most frequent case in the taken path.</a:t>
            </a:r>
          </a:p>
        </p:txBody>
      </p:sp>
    </p:spTree>
    <p:extLst>
      <p:ext uri="{BB962C8B-B14F-4D97-AF65-F5344CB8AC3E}">
        <p14:creationId xmlns:p14="http://schemas.microsoft.com/office/powerpoint/2010/main" val="2099526743"/>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191344" y="70288"/>
            <a:ext cx="8715375" cy="990600"/>
          </a:xfrm>
        </p:spPr>
        <p:txBody>
          <a:bodyPr/>
          <a:lstStyle/>
          <a:p>
            <a:r>
              <a:rPr lang="en-US" altLang="zh-CN" sz="4000" dirty="0" smtClean="0"/>
              <a:t>Pipeline status for predict-taken</a:t>
            </a:r>
          </a:p>
        </p:txBody>
      </p:sp>
      <p:sp>
        <p:nvSpPr>
          <p:cNvPr id="69635" name="Text Box 116"/>
          <p:cNvSpPr>
            <a:spLocks noGrp="1" noChangeArrowheads="1"/>
          </p:cNvSpPr>
          <p:nvPr>
            <p:ph idx="1"/>
          </p:nvPr>
        </p:nvSpPr>
        <p:spPr>
          <a:xfrm>
            <a:off x="1847850" y="1357313"/>
            <a:ext cx="8820150" cy="301625"/>
          </a:xfrm>
        </p:spPr>
        <p:txBody>
          <a:bodyPr>
            <a:normAutofit fontScale="70000" lnSpcReduction="20000"/>
          </a:bodyPr>
          <a:lstStyle/>
          <a:p>
            <a:pPr fontAlgn="auto">
              <a:spcBef>
                <a:spcPct val="0"/>
              </a:spcBef>
              <a:spcAft>
                <a:spcPts val="0"/>
              </a:spcAft>
              <a:buFont typeface="Wingdings" panose="05000000000000000000" pitchFamily="2" charset="2"/>
              <a:buNone/>
              <a:defRPr/>
            </a:pPr>
            <a:r>
              <a:rPr lang="en-US" altLang="zh-CN" sz="2400">
                <a:latin typeface="Comic Sans MS" panose="030F0702030302020204" pitchFamily="66" charset="0"/>
              </a:rPr>
              <a:t>Branch is </a:t>
            </a:r>
            <a:r>
              <a:rPr lang="en-US" altLang="zh-CN" sz="2400">
                <a:solidFill>
                  <a:srgbClr val="0000FF"/>
                </a:solidFill>
                <a:latin typeface="Comic Sans MS" panose="030F0702030302020204" pitchFamily="66" charset="0"/>
              </a:rPr>
              <a:t>taken</a:t>
            </a:r>
            <a:r>
              <a:rPr lang="en-US" altLang="zh-CN" sz="2400">
                <a:latin typeface="Comic Sans MS" panose="030F0702030302020204" pitchFamily="66" charset="0"/>
              </a:rPr>
              <a:t>:  </a:t>
            </a:r>
            <a:r>
              <a:rPr lang="en-US" altLang="zh-CN" sz="2400">
                <a:solidFill>
                  <a:srgbClr val="FF0000"/>
                </a:solidFill>
                <a:latin typeface="Comic Sans MS" panose="030F0702030302020204" pitchFamily="66" charset="0"/>
              </a:rPr>
              <a:t>1 stall perf=1+Br%*( taken%*1+untaken%*3) </a:t>
            </a:r>
          </a:p>
        </p:txBody>
      </p:sp>
      <p:graphicFrame>
        <p:nvGraphicFramePr>
          <p:cNvPr id="21507" name="Group 3"/>
          <p:cNvGraphicFramePr>
            <a:graphicFrameLocks noGrp="1"/>
          </p:cNvGraphicFramePr>
          <p:nvPr/>
        </p:nvGraphicFramePr>
        <p:xfrm>
          <a:off x="1828800" y="1752600"/>
          <a:ext cx="8534400" cy="1828800"/>
        </p:xfrm>
        <a:graphic>
          <a:graphicData uri="http://schemas.openxmlformats.org/drawingml/2006/table">
            <a:tbl>
              <a:tblPr/>
              <a:tblGrid>
                <a:gridCol w="2933700">
                  <a:extLst>
                    <a:ext uri="{9D8B030D-6E8A-4147-A177-3AD203B41FA5}">
                      <a16:colId xmlns="" xmlns:a16="http://schemas.microsoft.com/office/drawing/2014/main" val="20000"/>
                    </a:ext>
                  </a:extLst>
                </a:gridCol>
                <a:gridCol w="647700">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20002"/>
                    </a:ext>
                  </a:extLst>
                </a:gridCol>
                <a:gridCol w="685800">
                  <a:extLst>
                    <a:ext uri="{9D8B030D-6E8A-4147-A177-3AD203B41FA5}">
                      <a16:colId xmlns="" xmlns:a16="http://schemas.microsoft.com/office/drawing/2014/main" val="20003"/>
                    </a:ext>
                  </a:extLst>
                </a:gridCol>
                <a:gridCol w="990600">
                  <a:extLst>
                    <a:ext uri="{9D8B030D-6E8A-4147-A177-3AD203B41FA5}">
                      <a16:colId xmlns="" xmlns:a16="http://schemas.microsoft.com/office/drawing/2014/main" val="20004"/>
                    </a:ext>
                  </a:extLst>
                </a:gridCol>
                <a:gridCol w="914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FF"/>
                          </a:solidFill>
                          <a:effectLst/>
                          <a:latin typeface="Arial" pitchFamily="34" charset="0"/>
                          <a:ea typeface="宋体" pitchFamily="2" charset="-122"/>
                        </a:rPr>
                        <a:t>44 </a:t>
                      </a:r>
                      <a:r>
                        <a:rPr kumimoji="0" lang="en-US" altLang="zh-CN" sz="1800" b="0" i="0" u="none" strike="noStrike" cap="none" normalizeH="0" baseline="0" dirty="0" err="1" smtClean="0">
                          <a:ln>
                            <a:noFill/>
                          </a:ln>
                          <a:solidFill>
                            <a:srgbClr val="0000FF"/>
                          </a:solidFill>
                          <a:effectLst/>
                          <a:latin typeface="Arial" pitchFamily="34" charset="0"/>
                          <a:ea typeface="宋体" pitchFamily="2" charset="-122"/>
                        </a:rPr>
                        <a:t>BEQ</a:t>
                      </a:r>
                      <a:r>
                        <a:rPr kumimoji="0" lang="en-US" altLang="zh-CN" sz="1800" b="0" i="0" u="none" strike="noStrike" cap="none" normalizeH="0" baseline="0" dirty="0" smtClean="0">
                          <a:ln>
                            <a:noFill/>
                          </a:ln>
                          <a:solidFill>
                            <a:srgbClr val="0000FF"/>
                          </a:solidFill>
                          <a:effectLst/>
                          <a:latin typeface="Arial" pitchFamily="34" charset="0"/>
                          <a:ea typeface="宋体" pitchFamily="2" charset="-122"/>
                        </a:rPr>
                        <a:t> </a:t>
                      </a:r>
                      <a:r>
                        <a:rPr kumimoji="0" lang="en-US" altLang="zh-CN" sz="1800" b="0" i="0" u="none" strike="noStrike" cap="none" normalizeH="0" baseline="0" dirty="0" err="1" smtClean="0">
                          <a:ln>
                            <a:noFill/>
                          </a:ln>
                          <a:solidFill>
                            <a:srgbClr val="0000FF"/>
                          </a:solidFill>
                          <a:effectLst/>
                          <a:latin typeface="Arial" pitchFamily="34" charset="0"/>
                          <a:ea typeface="宋体" pitchFamily="2" charset="-122"/>
                        </a:rPr>
                        <a:t>R1</a:t>
                      </a:r>
                      <a:r>
                        <a:rPr kumimoji="0" lang="en-US" altLang="zh-CN" sz="1800" b="0" i="0" u="none" strike="noStrike" cap="none" normalizeH="0" baseline="0" dirty="0" smtClean="0">
                          <a:ln>
                            <a:noFill/>
                          </a:ln>
                          <a:solidFill>
                            <a:srgbClr val="0000FF"/>
                          </a:solidFill>
                          <a:effectLst/>
                          <a:latin typeface="Arial" pitchFamily="34" charset="0"/>
                          <a:ea typeface="宋体" pitchFamily="2" charset="-122"/>
                        </a:rPr>
                        <a:t>, 24</a:t>
                      </a:r>
                      <a:endParaRPr kumimoji="0" lang="en-US" altLang="zh-CN" sz="1800" b="0" i="0" u="none" strike="noStrike" cap="none" normalizeH="0" baseline="0" dirty="0" smtClean="0">
                        <a:ln>
                          <a:noFill/>
                        </a:ln>
                        <a:solidFill>
                          <a:srgbClr val="0000FF"/>
                        </a:solidFill>
                        <a:effectLst/>
                        <a:latin typeface="Comic Sans MS" pitchFamily="66"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0000"/>
                          </a:solidFill>
                          <a:effectLst/>
                          <a:latin typeface="Comic Sans MS" pitchFamily="66" charset="0"/>
                          <a:ea typeface="宋体"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omic Sans MS" pitchFamily="66" charset="0"/>
                          <a:ea typeface="宋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0066"/>
                          </a:solidFill>
                          <a:effectLst/>
                          <a:latin typeface="Comic Sans MS" pitchFamily="66" charset="0"/>
                          <a:ea typeface="宋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00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48 AND R12, R2, R5</a:t>
                      </a:r>
                      <a:endParaRPr kumimoji="0" lang="en-US"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2"/>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72 LW R4, 50(R7)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0000"/>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WB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 xmlns:a16="http://schemas.microsoft.com/office/drawing/2014/main" val="10002"/>
                  </a:ext>
                </a:extLst>
              </a:tr>
              <a:tr h="276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MEM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 xmlns:a16="http://schemas.microsoft.com/office/drawing/2014/main" val="10003"/>
                  </a:ext>
                </a:extLst>
              </a:tr>
              <a:tr h="276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80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omic Sans MS" pitchFamily="66" charset="0"/>
                          <a:ea typeface="宋体" pitchFamily="2" charset="-122"/>
                        </a:rPr>
                        <a:t>EX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69692" name="Text Box 59"/>
          <p:cNvSpPr txBox="1">
            <a:spLocks noChangeArrowheads="1"/>
          </p:cNvSpPr>
          <p:nvPr/>
        </p:nvSpPr>
        <p:spPr bwMode="auto">
          <a:xfrm>
            <a:off x="1828800" y="3581400"/>
            <a:ext cx="571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2800">
                <a:solidFill>
                  <a:schemeClr val="tx1"/>
                </a:solidFill>
                <a:latin typeface="Comic Sans MS" panose="030F0702030302020204" pitchFamily="66" charset="0"/>
              </a:rPr>
              <a:t>Branch is </a:t>
            </a:r>
            <a:r>
              <a:rPr kumimoji="1" lang="en-US" altLang="zh-CN" sz="2800" b="1" i="1">
                <a:solidFill>
                  <a:srgbClr val="0000FF"/>
                </a:solidFill>
                <a:latin typeface="Comic Sans MS" panose="030F0702030302020204" pitchFamily="66" charset="0"/>
              </a:rPr>
              <a:t>not</a:t>
            </a:r>
            <a:r>
              <a:rPr kumimoji="1" lang="en-US" altLang="zh-CN" sz="2800">
                <a:solidFill>
                  <a:schemeClr val="tx1"/>
                </a:solidFill>
                <a:latin typeface="Comic Sans MS" panose="030F0702030302020204" pitchFamily="66" charset="0"/>
              </a:rPr>
              <a:t> </a:t>
            </a:r>
            <a:r>
              <a:rPr kumimoji="1" lang="en-US" altLang="zh-CN" sz="2800">
                <a:solidFill>
                  <a:srgbClr val="0000FF"/>
                </a:solidFill>
                <a:latin typeface="Comic Sans MS" panose="030F0702030302020204" pitchFamily="66" charset="0"/>
              </a:rPr>
              <a:t>taken</a:t>
            </a:r>
            <a:r>
              <a:rPr kumimoji="1" lang="en-US" altLang="zh-CN" sz="2800">
                <a:solidFill>
                  <a:schemeClr val="tx1"/>
                </a:solidFill>
                <a:latin typeface="Comic Sans MS" panose="030F0702030302020204" pitchFamily="66" charset="0"/>
              </a:rPr>
              <a:t>:  </a:t>
            </a:r>
            <a:r>
              <a:rPr kumimoji="1" lang="en-US" altLang="zh-CN" sz="2800">
                <a:solidFill>
                  <a:srgbClr val="FF0000"/>
                </a:solidFill>
                <a:latin typeface="Comic Sans MS" panose="030F0702030302020204" pitchFamily="66" charset="0"/>
              </a:rPr>
              <a:t>3 stall</a:t>
            </a:r>
          </a:p>
        </p:txBody>
      </p:sp>
      <p:graphicFrame>
        <p:nvGraphicFramePr>
          <p:cNvPr id="21564" name="Group 60"/>
          <p:cNvGraphicFramePr>
            <a:graphicFrameLocks noGrp="1"/>
          </p:cNvGraphicFramePr>
          <p:nvPr/>
        </p:nvGraphicFramePr>
        <p:xfrm>
          <a:off x="1828800" y="4191000"/>
          <a:ext cx="8534400" cy="2055893"/>
        </p:xfrm>
        <a:graphic>
          <a:graphicData uri="http://schemas.openxmlformats.org/drawingml/2006/table">
            <a:tbl>
              <a:tblPr/>
              <a:tblGrid>
                <a:gridCol w="2933700">
                  <a:extLst>
                    <a:ext uri="{9D8B030D-6E8A-4147-A177-3AD203B41FA5}">
                      <a16:colId xmlns="" xmlns:a16="http://schemas.microsoft.com/office/drawing/2014/main" val="20000"/>
                    </a:ext>
                  </a:extLst>
                </a:gridCol>
                <a:gridCol w="647700">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20002"/>
                    </a:ext>
                  </a:extLst>
                </a:gridCol>
                <a:gridCol w="685800">
                  <a:extLst>
                    <a:ext uri="{9D8B030D-6E8A-4147-A177-3AD203B41FA5}">
                      <a16:colId xmlns="" xmlns:a16="http://schemas.microsoft.com/office/drawing/2014/main" val="20003"/>
                    </a:ext>
                  </a:extLst>
                </a:gridCol>
                <a:gridCol w="990600">
                  <a:extLst>
                    <a:ext uri="{9D8B030D-6E8A-4147-A177-3AD203B41FA5}">
                      <a16:colId xmlns="" xmlns:a16="http://schemas.microsoft.com/office/drawing/2014/main" val="20004"/>
                    </a:ext>
                  </a:extLst>
                </a:gridCol>
                <a:gridCol w="914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96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FF"/>
                          </a:solidFill>
                          <a:effectLst/>
                          <a:latin typeface="Arial" pitchFamily="34" charset="0"/>
                          <a:ea typeface="宋体" pitchFamily="2" charset="-122"/>
                        </a:rPr>
                        <a:t>44 </a:t>
                      </a:r>
                      <a:r>
                        <a:rPr kumimoji="0" lang="en-US" altLang="zh-CN" sz="2000" b="0" i="0" u="none" strike="noStrike" cap="none" normalizeH="0" baseline="0" dirty="0" err="1" smtClean="0">
                          <a:ln>
                            <a:noFill/>
                          </a:ln>
                          <a:solidFill>
                            <a:srgbClr val="0000FF"/>
                          </a:solidFill>
                          <a:effectLst/>
                          <a:latin typeface="Arial" pitchFamily="34" charset="0"/>
                          <a:ea typeface="宋体" pitchFamily="2" charset="-122"/>
                        </a:rPr>
                        <a:t>BEQ</a:t>
                      </a:r>
                      <a:r>
                        <a:rPr kumimoji="0" lang="en-US" altLang="zh-CN" sz="2000" b="0" i="0" u="none" strike="noStrike" cap="none" normalizeH="0" baseline="0" dirty="0" smtClean="0">
                          <a:ln>
                            <a:noFill/>
                          </a:ln>
                          <a:solidFill>
                            <a:srgbClr val="0000FF"/>
                          </a:solidFill>
                          <a:effectLst/>
                          <a:latin typeface="Arial" pitchFamily="34" charset="0"/>
                          <a:ea typeface="宋体" pitchFamily="2" charset="-122"/>
                        </a:rPr>
                        <a:t> </a:t>
                      </a:r>
                      <a:r>
                        <a:rPr kumimoji="0" lang="en-US" altLang="zh-CN" sz="2000" b="0" i="0" u="none" strike="noStrike" cap="none" normalizeH="0" baseline="0" dirty="0" err="1" smtClean="0">
                          <a:ln>
                            <a:noFill/>
                          </a:ln>
                          <a:solidFill>
                            <a:srgbClr val="0000FF"/>
                          </a:solidFill>
                          <a:effectLst/>
                          <a:latin typeface="Arial" pitchFamily="34" charset="0"/>
                          <a:ea typeface="宋体" pitchFamily="2" charset="-122"/>
                        </a:rPr>
                        <a:t>R1</a:t>
                      </a:r>
                      <a:r>
                        <a:rPr kumimoji="0" lang="en-US" altLang="zh-CN" sz="2000" b="0" i="0" u="none" strike="noStrike" cap="none" normalizeH="0" baseline="0" dirty="0" smtClean="0">
                          <a:ln>
                            <a:noFill/>
                          </a:ln>
                          <a:solidFill>
                            <a:srgbClr val="0000FF"/>
                          </a:solidFill>
                          <a:effectLst/>
                          <a:latin typeface="Arial" pitchFamily="34" charset="0"/>
                          <a:ea typeface="宋体" pitchFamily="2" charset="-122"/>
                        </a:rPr>
                        <a:t>, 24</a:t>
                      </a:r>
                      <a:endParaRPr kumimoji="0" lang="en-US" altLang="zh-CN" sz="2000" b="0" i="0" u="none" strike="noStrike" cap="none" normalizeH="0" baseline="0" dirty="0" smtClean="0">
                        <a:ln>
                          <a:noFill/>
                        </a:ln>
                        <a:solidFill>
                          <a:srgbClr val="0000FF"/>
                        </a:solidFill>
                        <a:effectLst/>
                        <a:latin typeface="Comic Sans MS" pitchFamily="66" charset="0"/>
                        <a:ea typeface="宋体" pitchFamily="2" charset="-122"/>
                      </a:endParaRP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EX</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66"/>
                          </a:solidFill>
                          <a:effectLst/>
                          <a:latin typeface="Comic Sans MS" pitchFamily="66" charset="0"/>
                          <a:ea typeface="宋体" pitchFamily="2" charset="-122"/>
                        </a:rPr>
                        <a:t>MEM</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WB</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6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48 AND R12, R2, R5</a:t>
                      </a:r>
                      <a:endParaRPr kumimoji="0" lang="en-US"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2"/>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96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72 LW R4, 50(R7)</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 xmlns:a16="http://schemas.microsoft.com/office/drawing/2014/main" val="10002"/>
                  </a:ext>
                </a:extLst>
              </a:tr>
              <a:tr h="396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76</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 xmlns:a16="http://schemas.microsoft.com/office/drawing/2014/main" val="10003"/>
                  </a:ext>
                </a:extLst>
              </a:tr>
              <a:tr h="4711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48 AND R12, R2, R5</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66"/>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mic Sans MS" pitchFamily="66" charset="0"/>
                          <a:ea typeface="宋体" pitchFamily="2" charset="-122"/>
                        </a:rPr>
                        <a:t>EX</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69749" name="Line 117"/>
          <p:cNvSpPr>
            <a:spLocks noChangeShapeType="1"/>
          </p:cNvSpPr>
          <p:nvPr/>
        </p:nvSpPr>
        <p:spPr bwMode="auto">
          <a:xfrm>
            <a:off x="5791200" y="1905000"/>
            <a:ext cx="3810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750" name="Line 118"/>
          <p:cNvSpPr>
            <a:spLocks noChangeShapeType="1"/>
          </p:cNvSpPr>
          <p:nvPr/>
        </p:nvSpPr>
        <p:spPr bwMode="auto">
          <a:xfrm>
            <a:off x="7467600" y="1905000"/>
            <a:ext cx="381000" cy="137160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751" name="Line 119"/>
          <p:cNvSpPr>
            <a:spLocks noChangeShapeType="1"/>
          </p:cNvSpPr>
          <p:nvPr/>
        </p:nvSpPr>
        <p:spPr bwMode="auto">
          <a:xfrm>
            <a:off x="7543800" y="4343400"/>
            <a:ext cx="304800" cy="160020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752" name="Oval 120"/>
          <p:cNvSpPr>
            <a:spLocks noChangeArrowheads="1"/>
          </p:cNvSpPr>
          <p:nvPr/>
        </p:nvSpPr>
        <p:spPr bwMode="auto">
          <a:xfrm rot="1733939">
            <a:off x="5300663" y="4922838"/>
            <a:ext cx="2182812"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753" name="Oval 121"/>
          <p:cNvSpPr>
            <a:spLocks noChangeArrowheads="1"/>
          </p:cNvSpPr>
          <p:nvPr/>
        </p:nvSpPr>
        <p:spPr bwMode="auto">
          <a:xfrm>
            <a:off x="5448300" y="2133600"/>
            <a:ext cx="457200" cy="304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5246577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Control Hazards</a:t>
            </a:r>
            <a:endParaRPr lang="zh-CN" altLang="en-US" dirty="0"/>
          </a:p>
        </p:txBody>
      </p:sp>
      <p:sp>
        <p:nvSpPr>
          <p:cNvPr id="3" name="内容占位符 2"/>
          <p:cNvSpPr>
            <a:spLocks noGrp="1"/>
          </p:cNvSpPr>
          <p:nvPr>
            <p:ph idx="1"/>
          </p:nvPr>
        </p:nvSpPr>
        <p:spPr/>
        <p:txBody>
          <a:bodyPr/>
          <a:lstStyle/>
          <a:p>
            <a:r>
              <a:rPr lang="en-US" altLang="en-US" dirty="0"/>
              <a:t>Branch determines flow of </a:t>
            </a:r>
            <a:r>
              <a:rPr lang="en-US" altLang="en-US" dirty="0" smtClean="0"/>
              <a:t>control</a:t>
            </a:r>
          </a:p>
          <a:p>
            <a:pPr lvl="1" eaLnBrk="1" hangingPunct="1">
              <a:lnSpc>
                <a:spcPct val="90000"/>
              </a:lnSpc>
            </a:pPr>
            <a:r>
              <a:rPr lang="en-US" altLang="en-US" dirty="0"/>
              <a:t>Fetching next instruction depends on branch outcome</a:t>
            </a:r>
          </a:p>
          <a:p>
            <a:pPr lvl="1" eaLnBrk="1" hangingPunct="1">
              <a:lnSpc>
                <a:spcPct val="90000"/>
              </a:lnSpc>
            </a:pPr>
            <a:r>
              <a:rPr lang="en-US" altLang="en-US" dirty="0"/>
              <a:t>Pipeline can’t always fetch correct instruction</a:t>
            </a:r>
          </a:p>
          <a:p>
            <a:pPr lvl="2" eaLnBrk="1" hangingPunct="1">
              <a:lnSpc>
                <a:spcPct val="90000"/>
              </a:lnSpc>
            </a:pPr>
            <a:r>
              <a:rPr lang="en-US" altLang="en-US" dirty="0"/>
              <a:t>Still working on ID stage of branch</a:t>
            </a:r>
          </a:p>
          <a:p>
            <a:pPr lvl="1"/>
            <a:endParaRPr lang="en-US" altLang="en-US" dirty="0"/>
          </a:p>
          <a:p>
            <a:r>
              <a:rPr lang="en-US" altLang="en-US" dirty="0"/>
              <a:t>In RISC-V pipeline</a:t>
            </a:r>
          </a:p>
          <a:p>
            <a:pPr lvl="1" eaLnBrk="1" hangingPunct="1">
              <a:lnSpc>
                <a:spcPct val="90000"/>
              </a:lnSpc>
            </a:pPr>
            <a:r>
              <a:rPr lang="en-US" altLang="en-US" dirty="0"/>
              <a:t>Need to compare registers and compute target early in the pipeline</a:t>
            </a:r>
          </a:p>
          <a:p>
            <a:pPr lvl="1" eaLnBrk="1" hangingPunct="1">
              <a:lnSpc>
                <a:spcPct val="90000"/>
              </a:lnSpc>
            </a:pPr>
            <a:r>
              <a:rPr lang="en-US" altLang="en-US" dirty="0"/>
              <a:t>Add hardware to do it in ID stage</a:t>
            </a:r>
            <a:endParaRPr lang="en-AU" altLang="en-US" dirty="0"/>
          </a:p>
          <a:p>
            <a:pPr lvl="1"/>
            <a:endParaRPr lang="zh-CN" altLang="en-US" dirty="0"/>
          </a:p>
        </p:txBody>
      </p:sp>
    </p:spTree>
    <p:extLst>
      <p:ext uri="{BB962C8B-B14F-4D97-AF65-F5344CB8AC3E}">
        <p14:creationId xmlns:p14="http://schemas.microsoft.com/office/powerpoint/2010/main" val="315967101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F0532"/>
          <p:cNvPicPr>
            <a:picLocks noChangeAspect="1" noChangeArrowheads="1"/>
          </p:cNvPicPr>
          <p:nvPr/>
        </p:nvPicPr>
        <p:blipFill>
          <a:blip r:embed="rId3"/>
          <a:srcRect/>
          <a:stretch>
            <a:fillRect/>
          </a:stretch>
        </p:blipFill>
        <p:spPr bwMode="auto">
          <a:xfrm>
            <a:off x="1703512" y="1340768"/>
            <a:ext cx="8915400" cy="4824536"/>
          </a:xfrm>
          <a:prstGeom prst="rect">
            <a:avLst/>
          </a:prstGeom>
          <a:noFill/>
          <a:ln w="9525">
            <a:noFill/>
            <a:miter lim="800000"/>
            <a:headEnd/>
            <a:tailEnd/>
          </a:ln>
        </p:spPr>
      </p:pic>
      <p:sp>
        <p:nvSpPr>
          <p:cNvPr id="61443" name="Rectangle 3"/>
          <p:cNvSpPr>
            <a:spLocks noChangeArrowheads="1"/>
          </p:cNvSpPr>
          <p:nvPr/>
        </p:nvSpPr>
        <p:spPr bwMode="auto">
          <a:xfrm>
            <a:off x="4381488" y="1"/>
            <a:ext cx="560230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nchor="b"/>
          <a:lstStyle/>
          <a:p>
            <a:pPr eaLnBrk="0" hangingPunct="0">
              <a:spcBef>
                <a:spcPct val="0"/>
              </a:spcBef>
              <a:buFont typeface="Wingdings" pitchFamily="2" charset="2"/>
              <a:buNone/>
              <a:defRPr/>
            </a:pPr>
            <a:r>
              <a:rPr lang="en-US" altLang="zh-CN" sz="3600" b="1" dirty="0">
                <a:solidFill>
                  <a:srgbClr val="0070C0"/>
                </a:solidFill>
                <a:effectLst>
                  <a:outerShdw blurRad="38100" dist="38100" dir="2700000" algn="tl">
                    <a:srgbClr val="C0C0C0"/>
                  </a:outerShdw>
                </a:effectLst>
                <a:latin typeface="+mj-lt"/>
                <a:ea typeface="+mj-ea"/>
                <a:cs typeface="+mj-cs"/>
              </a:rPr>
              <a:t>How does it control in </a:t>
            </a:r>
            <a:r>
              <a:rPr lang="en-US" altLang="zh-CN" sz="3600" b="1" dirty="0" err="1">
                <a:solidFill>
                  <a:srgbClr val="0070C0"/>
                </a:solidFill>
                <a:effectLst>
                  <a:outerShdw blurRad="38100" dist="38100" dir="2700000" algn="tl">
                    <a:srgbClr val="C0C0C0"/>
                  </a:outerShdw>
                </a:effectLst>
                <a:latin typeface="+mj-lt"/>
                <a:ea typeface="+mj-ea"/>
                <a:cs typeface="+mj-cs"/>
              </a:rPr>
              <a:t>Multicycle</a:t>
            </a:r>
            <a:r>
              <a:rPr lang="en-US" altLang="zh-CN" sz="3600" b="1" dirty="0">
                <a:solidFill>
                  <a:srgbClr val="0070C0"/>
                </a:solidFill>
                <a:effectLst>
                  <a:outerShdw blurRad="38100" dist="38100" dir="2700000" algn="tl">
                    <a:srgbClr val="C0C0C0"/>
                  </a:outerShdw>
                </a:effectLst>
                <a:latin typeface="+mj-lt"/>
                <a:ea typeface="+mj-ea"/>
                <a:cs typeface="+mj-cs"/>
              </a:rPr>
              <a:t> Approach</a:t>
            </a:r>
          </a:p>
        </p:txBody>
      </p:sp>
      <p:sp>
        <p:nvSpPr>
          <p:cNvPr id="4" name="椭圆 3"/>
          <p:cNvSpPr/>
          <p:nvPr/>
        </p:nvSpPr>
        <p:spPr>
          <a:xfrm>
            <a:off x="6312024" y="3933056"/>
            <a:ext cx="661293" cy="11521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200" dirty="0" err="1" smtClean="0">
                <a:solidFill>
                  <a:schemeClr val="tx1"/>
                </a:solidFill>
              </a:rPr>
              <a:t>Imm</a:t>
            </a:r>
            <a:endParaRPr lang="en-US" altLang="zh-CN" sz="1200" dirty="0" smtClean="0">
              <a:solidFill>
                <a:schemeClr val="tx1"/>
              </a:solidFill>
            </a:endParaRPr>
          </a:p>
          <a:p>
            <a:pPr algn="ctr"/>
            <a:r>
              <a:rPr lang="en-US" altLang="zh-CN" sz="1200" dirty="0" smtClean="0">
                <a:solidFill>
                  <a:schemeClr val="tx1"/>
                </a:solidFill>
              </a:rPr>
              <a:t>generator</a:t>
            </a:r>
            <a:endParaRPr lang="zh-CN" altLang="en-US" sz="1200" dirty="0">
              <a:solidFill>
                <a:schemeClr val="tx1"/>
              </a:solidFill>
            </a:endParaRPr>
          </a:p>
        </p:txBody>
      </p:sp>
      <p:sp>
        <p:nvSpPr>
          <p:cNvPr id="5" name="椭圆 4"/>
          <p:cNvSpPr/>
          <p:nvPr/>
        </p:nvSpPr>
        <p:spPr>
          <a:xfrm>
            <a:off x="7234105" y="4113076"/>
            <a:ext cx="432048"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smtClean="0">
                <a:solidFill>
                  <a:schemeClr val="tx1"/>
                </a:solidFill>
              </a:rPr>
              <a:t>&lt;&lt;1</a:t>
            </a:r>
            <a:endParaRPr lang="zh-CN" altLang="en-US" sz="2000" dirty="0">
              <a:solidFill>
                <a:schemeClr val="tx1"/>
              </a:solidFill>
            </a:endParaRPr>
          </a:p>
        </p:txBody>
      </p:sp>
      <p:sp>
        <p:nvSpPr>
          <p:cNvPr id="6" name="矩形 5"/>
          <p:cNvSpPr/>
          <p:nvPr/>
        </p:nvSpPr>
        <p:spPr>
          <a:xfrm>
            <a:off x="5264723" y="2682794"/>
            <a:ext cx="792088"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979082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图片 9" descr="f4.5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1556792"/>
            <a:ext cx="6335713"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Control Hazards – Branch Instruction</a:t>
            </a:r>
            <a:endParaRPr lang="en-AU" altLang="zh-CN" dirty="0" smtClean="0">
              <a:ea typeface="宋体" panose="02010600030101010101" pitchFamily="2" charset="-122"/>
            </a:endParaRPr>
          </a:p>
        </p:txBody>
      </p:sp>
      <p:sp>
        <p:nvSpPr>
          <p:cNvPr id="171013" name="Rectangle 3"/>
          <p:cNvSpPr>
            <a:spLocks noGrp="1" noChangeArrowheads="1"/>
          </p:cNvSpPr>
          <p:nvPr>
            <p:ph idx="1"/>
          </p:nvPr>
        </p:nvSpPr>
        <p:spPr>
          <a:xfrm>
            <a:off x="911424" y="1048680"/>
            <a:ext cx="8270875" cy="690562"/>
          </a:xfrm>
        </p:spPr>
        <p:txBody>
          <a:bodyPr/>
          <a:lstStyle/>
          <a:p>
            <a:pPr eaLnBrk="1" hangingPunct="1"/>
            <a:r>
              <a:rPr lang="en-US" altLang="zh-CN" dirty="0" smtClean="0">
                <a:ea typeface="宋体" panose="02010600030101010101" pitchFamily="2" charset="-122"/>
              </a:rPr>
              <a:t>If branch outcome determined in MEM</a:t>
            </a:r>
            <a:endParaRPr lang="en-AU" altLang="zh-CN" dirty="0" smtClean="0">
              <a:ea typeface="宋体" panose="02010600030101010101" pitchFamily="2" charset="-122"/>
            </a:endParaRPr>
          </a:p>
        </p:txBody>
      </p:sp>
      <p:sp>
        <p:nvSpPr>
          <p:cNvPr id="171011" name="页脚占位符 3"/>
          <p:cNvSpPr>
            <a:spLocks noGrp="1"/>
          </p:cNvSpPr>
          <p:nvPr>
            <p:ph type="ftr" sz="quarter" idx="11"/>
          </p:nvPr>
        </p:nvSpPr>
        <p:spPr>
          <a:xfrm>
            <a:off x="8711578" y="6237312"/>
            <a:ext cx="300104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F72AE3B-8B11-48D1-88F3-554AA5CFB817}" type="slidenum">
              <a:rPr lang="en-AU" altLang="zh-CN" sz="1400"/>
              <a:pPr>
                <a:spcBef>
                  <a:spcPct val="0"/>
                </a:spcBef>
                <a:buClrTx/>
                <a:buSzTx/>
                <a:buFontTx/>
                <a:buNone/>
              </a:pPr>
              <a:t>130</a:t>
            </a:fld>
            <a:endParaRPr lang="en-AU" altLang="zh-CN" sz="1400" dirty="0"/>
          </a:p>
        </p:txBody>
      </p:sp>
      <p:sp>
        <p:nvSpPr>
          <p:cNvPr id="171015" name="AutoShape 6"/>
          <p:cNvSpPr>
            <a:spLocks/>
          </p:cNvSpPr>
          <p:nvPr/>
        </p:nvSpPr>
        <p:spPr bwMode="auto">
          <a:xfrm>
            <a:off x="4476750" y="5841454"/>
            <a:ext cx="501650" cy="330200"/>
          </a:xfrm>
          <a:prstGeom prst="borderCallout1">
            <a:avLst>
              <a:gd name="adj1" fmla="val 34616"/>
              <a:gd name="adj2" fmla="val 115190"/>
              <a:gd name="adj3" fmla="val -43269"/>
              <a:gd name="adj4" fmla="val 243356"/>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dirty="0"/>
              <a:t>PC</a:t>
            </a:r>
            <a:endParaRPr lang="en-AU" altLang="zh-CN" sz="1400" dirty="0"/>
          </a:p>
        </p:txBody>
      </p:sp>
      <p:sp>
        <p:nvSpPr>
          <p:cNvPr id="171016" name="Text Box 7"/>
          <p:cNvSpPr txBox="1">
            <a:spLocks noChangeArrowheads="1"/>
          </p:cNvSpPr>
          <p:nvPr/>
        </p:nvSpPr>
        <p:spPr bwMode="auto">
          <a:xfrm>
            <a:off x="8975725" y="3733254"/>
            <a:ext cx="1359668" cy="1077218"/>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a:t>Flush these</a:t>
            </a:r>
            <a:br>
              <a:rPr lang="en-US" altLang="zh-CN" sz="1600" dirty="0"/>
            </a:br>
            <a:r>
              <a:rPr lang="en-US" altLang="zh-CN" sz="1600" dirty="0"/>
              <a:t>instructions</a:t>
            </a:r>
          </a:p>
          <a:p>
            <a:pPr>
              <a:spcBef>
                <a:spcPct val="0"/>
              </a:spcBef>
              <a:buClrTx/>
              <a:buSzTx/>
              <a:buFontTx/>
              <a:buNone/>
            </a:pPr>
            <a:r>
              <a:rPr lang="en-US" altLang="zh-CN" sz="1600" dirty="0"/>
              <a:t>(Set control</a:t>
            </a:r>
            <a:br>
              <a:rPr lang="en-US" altLang="zh-CN" sz="1600" dirty="0"/>
            </a:br>
            <a:r>
              <a:rPr lang="en-US" altLang="zh-CN" sz="1600" dirty="0"/>
              <a:t>values to 0)</a:t>
            </a:r>
            <a:endParaRPr lang="en-AU" altLang="zh-CN" sz="1600" dirty="0"/>
          </a:p>
        </p:txBody>
      </p:sp>
      <p:sp>
        <p:nvSpPr>
          <p:cNvPr id="171017" name="AutoShape 8"/>
          <p:cNvSpPr>
            <a:spLocks/>
          </p:cNvSpPr>
          <p:nvPr/>
        </p:nvSpPr>
        <p:spPr bwMode="auto">
          <a:xfrm>
            <a:off x="8616950" y="336813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Tree>
    <p:extLst>
      <p:ext uri="{BB962C8B-B14F-4D97-AF65-F5344CB8AC3E}">
        <p14:creationId xmlns:p14="http://schemas.microsoft.com/office/powerpoint/2010/main" val="389489209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a:xfrm>
            <a:off x="3071664" y="155576"/>
            <a:ext cx="9471025" cy="908050"/>
          </a:xfrm>
        </p:spPr>
        <p:txBody>
          <a:bodyPr>
            <a:normAutofit fontScale="90000"/>
          </a:bodyPr>
          <a:lstStyle/>
          <a:p>
            <a:r>
              <a:rPr lang="en-US" altLang="zh-CN" dirty="0"/>
              <a:t>Move the Branch Computation Forward</a:t>
            </a:r>
          </a:p>
        </p:txBody>
      </p:sp>
      <p:sp>
        <p:nvSpPr>
          <p:cNvPr id="71683" name="Rectangle 3"/>
          <p:cNvSpPr>
            <a:spLocks noChangeArrowheads="1"/>
          </p:cNvSpPr>
          <p:nvPr/>
        </p:nvSpPr>
        <p:spPr bwMode="auto">
          <a:xfrm>
            <a:off x="3695700" y="1766888"/>
            <a:ext cx="91440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1684" name="Object 4"/>
          <p:cNvGraphicFramePr>
            <a:graphicFrameLocks noChangeAspect="1"/>
          </p:cNvGraphicFramePr>
          <p:nvPr/>
        </p:nvGraphicFramePr>
        <p:xfrm>
          <a:off x="1919288" y="1268413"/>
          <a:ext cx="8382000" cy="4968875"/>
        </p:xfrm>
        <a:graphic>
          <a:graphicData uri="http://schemas.openxmlformats.org/presentationml/2006/ole">
            <mc:AlternateContent xmlns:mc="http://schemas.openxmlformats.org/markup-compatibility/2006">
              <mc:Choice xmlns:v="urn:schemas-microsoft-com:vml" Requires="v">
                <p:oleObj spid="_x0000_s14343" name="图片" r:id="rId4" imgW="4800600" imgH="3324606" progId="Word.Picture.8">
                  <p:embed/>
                </p:oleObj>
              </mc:Choice>
              <mc:Fallback>
                <p:oleObj name="图片" r:id="rId4" imgW="4800600" imgH="332460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268413"/>
                        <a:ext cx="83820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266790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a:xfrm>
            <a:off x="3503712" y="0"/>
            <a:ext cx="7164288" cy="1052513"/>
          </a:xfrm>
        </p:spPr>
        <p:txBody>
          <a:bodyPr>
            <a:noAutofit/>
          </a:bodyPr>
          <a:lstStyle/>
          <a:p>
            <a:r>
              <a:rPr lang="en-US" altLang="zh-CN" dirty="0"/>
              <a:t>Move the Branch Computation more Forward</a:t>
            </a:r>
          </a:p>
        </p:txBody>
      </p:sp>
      <p:grpSp>
        <p:nvGrpSpPr>
          <p:cNvPr id="72707" name="Group 3"/>
          <p:cNvGrpSpPr>
            <a:grpSpLocks/>
          </p:cNvGrpSpPr>
          <p:nvPr/>
        </p:nvGrpSpPr>
        <p:grpSpPr bwMode="auto">
          <a:xfrm>
            <a:off x="1738313" y="1341438"/>
            <a:ext cx="8929687" cy="5183187"/>
            <a:chOff x="240" y="960"/>
            <a:chExt cx="5232" cy="2976"/>
          </a:xfrm>
        </p:grpSpPr>
        <p:pic>
          <p:nvPicPr>
            <p:cNvPr id="72708" name="Picture 4" descr="chap3_4-5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960"/>
              <a:ext cx="5232"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09" name="Group 5"/>
            <p:cNvGrpSpPr>
              <a:grpSpLocks/>
            </p:cNvGrpSpPr>
            <p:nvPr/>
          </p:nvGrpSpPr>
          <p:grpSpPr bwMode="auto">
            <a:xfrm>
              <a:off x="3110" y="3002"/>
              <a:ext cx="2254" cy="934"/>
              <a:chOff x="3110" y="3002"/>
              <a:chExt cx="2254" cy="934"/>
            </a:xfrm>
          </p:grpSpPr>
          <p:sp>
            <p:nvSpPr>
              <p:cNvPr id="72710" name="Text Box 6"/>
              <p:cNvSpPr txBox="1">
                <a:spLocks noChangeArrowheads="1"/>
              </p:cNvSpPr>
              <p:nvPr/>
            </p:nvSpPr>
            <p:spPr bwMode="auto">
              <a:xfrm>
                <a:off x="3110" y="3002"/>
                <a:ext cx="5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339966"/>
                    </a:solidFill>
                    <a:latin typeface="Times New Roman" panose="02020603050405020304" pitchFamily="18" charset="0"/>
                  </a:rPr>
                  <a:t>store</a:t>
                </a:r>
                <a:endParaRPr kumimoji="1" lang="en-US" altLang="zh-CN" sz="2400">
                  <a:solidFill>
                    <a:schemeClr val="tx1"/>
                  </a:solidFill>
                  <a:latin typeface="Times New Roman" panose="02020603050405020304" pitchFamily="18" charset="0"/>
                </a:endParaRPr>
              </a:p>
            </p:txBody>
          </p:sp>
          <p:sp>
            <p:nvSpPr>
              <p:cNvPr id="72711" name="Text Box 7"/>
              <p:cNvSpPr txBox="1">
                <a:spLocks noChangeArrowheads="1"/>
              </p:cNvSpPr>
              <p:nvPr/>
            </p:nvSpPr>
            <p:spPr bwMode="auto">
              <a:xfrm>
                <a:off x="4896" y="3648"/>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339966"/>
                    </a:solidFill>
                    <a:latin typeface="Times New Roman" panose="02020603050405020304" pitchFamily="18" charset="0"/>
                  </a:rPr>
                  <a:t>load</a:t>
                </a:r>
                <a:endParaRPr kumimoji="1" lang="en-US" altLang="zh-CN" sz="2400">
                  <a:solidFill>
                    <a:schemeClr val="tx1"/>
                  </a:solidFill>
                  <a:latin typeface="Times New Roman" panose="02020603050405020304" pitchFamily="18" charset="0"/>
                </a:endParaRPr>
              </a:p>
            </p:txBody>
          </p:sp>
        </p:grpSp>
      </p:grpSp>
    </p:spTree>
    <p:extLst>
      <p:ext uri="{BB962C8B-B14F-4D97-AF65-F5344CB8AC3E}">
        <p14:creationId xmlns:p14="http://schemas.microsoft.com/office/powerpoint/2010/main" val="3326950427"/>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a:xfrm>
            <a:off x="3071664" y="281384"/>
            <a:ext cx="9638655" cy="928688"/>
          </a:xfrm>
        </p:spPr>
        <p:txBody>
          <a:bodyPr>
            <a:noAutofit/>
          </a:bodyPr>
          <a:lstStyle/>
          <a:p>
            <a:r>
              <a:rPr lang="en-US" altLang="zh-CN" dirty="0"/>
              <a:t>Result: New &amp; Improved MIPS </a:t>
            </a:r>
            <a:r>
              <a:rPr lang="en-US" altLang="zh-CN" dirty="0" err="1"/>
              <a:t>Datapath</a:t>
            </a:r>
            <a:endParaRPr lang="en-US" altLang="zh-CN" dirty="0"/>
          </a:p>
        </p:txBody>
      </p:sp>
      <p:sp>
        <p:nvSpPr>
          <p:cNvPr id="73731" name="Text Box 3"/>
          <p:cNvSpPr txBox="1">
            <a:spLocks noChangeArrowheads="1"/>
          </p:cNvSpPr>
          <p:nvPr/>
        </p:nvSpPr>
        <p:spPr bwMode="auto">
          <a:xfrm>
            <a:off x="1199456" y="1316992"/>
            <a:ext cx="92447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None/>
            </a:pPr>
            <a:r>
              <a:rPr kumimoji="1" lang="en-US" altLang="zh-CN" sz="2400" dirty="0">
                <a:solidFill>
                  <a:srgbClr val="000000"/>
                </a:solidFill>
                <a:latin typeface="Times New Roman" panose="02020603050405020304" pitchFamily="18" charset="0"/>
                <a:cs typeface="Times New Roman" panose="02020603050405020304" pitchFamily="18" charset="0"/>
              </a:rPr>
              <a:t>Need just </a:t>
            </a:r>
            <a:r>
              <a:rPr kumimoji="1" lang="en-US" altLang="zh-CN" sz="2400" dirty="0">
                <a:solidFill>
                  <a:srgbClr val="FF0000"/>
                </a:solidFill>
                <a:latin typeface="Times New Roman" panose="02020603050405020304" pitchFamily="18" charset="0"/>
                <a:cs typeface="Times New Roman" panose="02020603050405020304" pitchFamily="18" charset="0"/>
              </a:rPr>
              <a:t>1</a:t>
            </a:r>
            <a:r>
              <a:rPr kumimoji="1" lang="en-US" altLang="zh-CN" sz="2400" dirty="0">
                <a:solidFill>
                  <a:srgbClr val="000000"/>
                </a:solidFill>
                <a:latin typeface="Times New Roman" panose="02020603050405020304" pitchFamily="18" charset="0"/>
                <a:cs typeface="Times New Roman" panose="02020603050405020304" pitchFamily="18" charset="0"/>
              </a:rPr>
              <a:t> extra cycle after the BEQ branch to know right </a:t>
            </a:r>
            <a:r>
              <a:rPr kumimoji="1" lang="en-US" altLang="zh-CN" sz="2400" dirty="0" smtClean="0">
                <a:solidFill>
                  <a:srgbClr val="000000"/>
                </a:solidFill>
                <a:latin typeface="Times New Roman" panose="02020603050405020304" pitchFamily="18" charset="0"/>
                <a:cs typeface="Times New Roman" panose="02020603050405020304" pitchFamily="18" charset="0"/>
              </a:rPr>
              <a:t>address</a:t>
            </a:r>
            <a:endParaRPr kumimoji="1" lang="en-US" altLang="zh-CN" sz="2400" dirty="0">
              <a:solidFill>
                <a:srgbClr val="000000"/>
              </a:solidFill>
              <a:latin typeface="Times New Roman" panose="02020603050405020304" pitchFamily="18" charset="0"/>
              <a:cs typeface="Times New Roman" panose="02020603050405020304" pitchFamily="18" charset="0"/>
            </a:endParaRPr>
          </a:p>
        </p:txBody>
      </p:sp>
      <p:grpSp>
        <p:nvGrpSpPr>
          <p:cNvPr id="73732" name="Group 4"/>
          <p:cNvGrpSpPr>
            <a:grpSpLocks/>
          </p:cNvGrpSpPr>
          <p:nvPr/>
        </p:nvGrpSpPr>
        <p:grpSpPr bwMode="auto">
          <a:xfrm>
            <a:off x="1540321" y="2276872"/>
            <a:ext cx="8562975" cy="3028950"/>
            <a:chOff x="192" y="1968"/>
            <a:chExt cx="5394" cy="1908"/>
          </a:xfrm>
        </p:grpSpPr>
        <p:pic>
          <p:nvPicPr>
            <p:cNvPr id="737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968"/>
              <a:ext cx="5394"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6"/>
            <p:cNvSpPr txBox="1">
              <a:spLocks noChangeArrowheads="1"/>
            </p:cNvSpPr>
            <p:nvPr/>
          </p:nvSpPr>
          <p:spPr bwMode="auto">
            <a:xfrm>
              <a:off x="201" y="3312"/>
              <a:ext cx="1238"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48 or 72</a:t>
              </a:r>
              <a:r>
                <a:rPr kumimoji="1" lang="en-US" altLang="zh-CN" sz="3200">
                  <a:solidFill>
                    <a:schemeClr val="tx1"/>
                  </a:solidFill>
                  <a:latin typeface="Comic Sans MS" panose="030F0702030302020204" pitchFamily="66" charset="0"/>
                </a:rPr>
                <a:t>       </a:t>
              </a:r>
            </a:p>
          </p:txBody>
        </p:sp>
      </p:grpSp>
    </p:spTree>
    <p:extLst>
      <p:ext uri="{BB962C8B-B14F-4D97-AF65-F5344CB8AC3E}">
        <p14:creationId xmlns:p14="http://schemas.microsoft.com/office/powerpoint/2010/main" val="147134657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3719736" y="139701"/>
            <a:ext cx="8136904" cy="981075"/>
          </a:xfrm>
        </p:spPr>
        <p:txBody>
          <a:bodyPr rtlCol="0">
            <a:normAutofit fontScale="90000"/>
          </a:bodyPr>
          <a:lstStyle/>
          <a:p>
            <a:pPr fontAlgn="auto">
              <a:spcAft>
                <a:spcPts val="0"/>
              </a:spcAft>
              <a:defRPr/>
            </a:pPr>
            <a:r>
              <a:rPr lang="en-US" altLang="zh-CN" sz="3600" dirty="0"/>
              <a:t>Flushing : need only to insert   1 stall to resolve control hazard</a:t>
            </a:r>
          </a:p>
        </p:txBody>
      </p:sp>
      <p:grpSp>
        <p:nvGrpSpPr>
          <p:cNvPr id="74755" name="Group 3"/>
          <p:cNvGrpSpPr>
            <a:grpSpLocks/>
          </p:cNvGrpSpPr>
          <p:nvPr/>
        </p:nvGrpSpPr>
        <p:grpSpPr bwMode="auto">
          <a:xfrm>
            <a:off x="1847850" y="1125538"/>
            <a:ext cx="8566150" cy="3067050"/>
            <a:chOff x="190" y="960"/>
            <a:chExt cx="5396" cy="1932"/>
          </a:xfrm>
        </p:grpSpPr>
        <p:pic>
          <p:nvPicPr>
            <p:cNvPr id="748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960"/>
              <a:ext cx="5394" cy="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 y="1776"/>
              <a:ext cx="53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05" name="Text Box 6"/>
            <p:cNvSpPr txBox="1">
              <a:spLocks noChangeArrowheads="1"/>
            </p:cNvSpPr>
            <p:nvPr/>
          </p:nvSpPr>
          <p:spPr bwMode="auto">
            <a:xfrm>
              <a:off x="213" y="2304"/>
              <a:ext cx="1238"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48 or 72</a:t>
              </a:r>
              <a:r>
                <a:rPr kumimoji="1" lang="en-US" altLang="zh-CN" sz="3200">
                  <a:solidFill>
                    <a:schemeClr val="tx1"/>
                  </a:solidFill>
                  <a:latin typeface="Comic Sans MS" panose="030F0702030302020204" pitchFamily="66" charset="0"/>
                </a:rPr>
                <a:t>       </a:t>
              </a:r>
            </a:p>
          </p:txBody>
        </p:sp>
        <p:sp>
          <p:nvSpPr>
            <p:cNvPr id="74806" name="Line 7"/>
            <p:cNvSpPr>
              <a:spLocks noChangeShapeType="1"/>
            </p:cNvSpPr>
            <p:nvPr/>
          </p:nvSpPr>
          <p:spPr bwMode="auto">
            <a:xfrm>
              <a:off x="2064" y="1584"/>
              <a:ext cx="96" cy="816"/>
            </a:xfrm>
            <a:prstGeom prst="line">
              <a:avLst/>
            </a:prstGeom>
            <a:noFill/>
            <a:ln w="381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6632" name="Group 8"/>
          <p:cNvGraphicFramePr>
            <a:graphicFrameLocks noGrp="1"/>
          </p:cNvGraphicFramePr>
          <p:nvPr/>
        </p:nvGraphicFramePr>
        <p:xfrm>
          <a:off x="1919288" y="4437063"/>
          <a:ext cx="8534400" cy="1620838"/>
        </p:xfrm>
        <a:graphic>
          <a:graphicData uri="http://schemas.openxmlformats.org/drawingml/2006/table">
            <a:tbl>
              <a:tblPr/>
              <a:tblGrid>
                <a:gridCol w="2933700">
                  <a:extLst>
                    <a:ext uri="{9D8B030D-6E8A-4147-A177-3AD203B41FA5}">
                      <a16:colId xmlns="" xmlns:a16="http://schemas.microsoft.com/office/drawing/2014/main" val="20000"/>
                    </a:ext>
                  </a:extLst>
                </a:gridCol>
                <a:gridCol w="647700">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20002"/>
                    </a:ext>
                  </a:extLst>
                </a:gridCol>
                <a:gridCol w="685800">
                  <a:extLst>
                    <a:ext uri="{9D8B030D-6E8A-4147-A177-3AD203B41FA5}">
                      <a16:colId xmlns="" xmlns:a16="http://schemas.microsoft.com/office/drawing/2014/main" val="20003"/>
                    </a:ext>
                  </a:extLst>
                </a:gridCol>
                <a:gridCol w="990600">
                  <a:extLst>
                    <a:ext uri="{9D8B030D-6E8A-4147-A177-3AD203B41FA5}">
                      <a16:colId xmlns="" xmlns:a16="http://schemas.microsoft.com/office/drawing/2014/main" val="20004"/>
                    </a:ext>
                  </a:extLst>
                </a:gridCol>
                <a:gridCol w="914400">
                  <a:extLst>
                    <a:ext uri="{9D8B030D-6E8A-4147-A177-3AD203B41FA5}">
                      <a16:colId xmlns="" xmlns:a16="http://schemas.microsoft.com/office/drawing/2014/main" val="20005"/>
                    </a:ext>
                  </a:extLst>
                </a:gridCol>
                <a:gridCol w="787400">
                  <a:extLst>
                    <a:ext uri="{9D8B030D-6E8A-4147-A177-3AD203B41FA5}">
                      <a16:colId xmlns="" xmlns:a16="http://schemas.microsoft.com/office/drawing/2014/main" val="20006"/>
                    </a:ext>
                  </a:extLst>
                </a:gridCol>
                <a:gridCol w="889000">
                  <a:extLst>
                    <a:ext uri="{9D8B030D-6E8A-4147-A177-3AD203B41FA5}">
                      <a16:colId xmlns="" xmlns:a16="http://schemas.microsoft.com/office/drawing/2014/main" val="20007"/>
                    </a:ext>
                  </a:extLst>
                </a:gridCol>
              </a:tblGrid>
              <a:tr h="4318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40 ADD R30,R30,R30</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IF </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EX</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MEM</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WB</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6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44 BEQ R1, 24</a:t>
                      </a:r>
                      <a:endParaRPr kumimoji="0" lang="en-US"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IF</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EX</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MEM</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WB</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96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48 AND R12, R2, R5</a:t>
                      </a:r>
                      <a:endParaRPr kumimoji="0" lang="en-US"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IF</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 xmlns:a16="http://schemas.microsoft.com/office/drawing/2014/main" val="10002"/>
                  </a:ext>
                </a:extLst>
              </a:tr>
              <a:tr h="396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48 or 72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FF"/>
                          </a:solidFill>
                          <a:effectLst/>
                          <a:latin typeface="Comic Sans MS" pitchFamily="66" charset="0"/>
                          <a:ea typeface="宋体" pitchFamily="2" charset="-122"/>
                        </a:rPr>
                        <a:t>IF</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EX</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MEM</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80050654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a:xfrm>
            <a:off x="3143672" y="0"/>
            <a:ext cx="8858250" cy="1071563"/>
          </a:xfrm>
        </p:spPr>
        <p:txBody>
          <a:bodyPr/>
          <a:lstStyle/>
          <a:p>
            <a:r>
              <a:rPr lang="en-US" altLang="zh-CN" dirty="0" smtClean="0"/>
              <a:t>Why “waste” the fetched instruction ?</a:t>
            </a:r>
          </a:p>
        </p:txBody>
      </p:sp>
      <p:sp>
        <p:nvSpPr>
          <p:cNvPr id="75779" name="Rectangle 3"/>
          <p:cNvSpPr>
            <a:spLocks noGrp="1" noRot="1" noChangeArrowheads="1"/>
          </p:cNvSpPr>
          <p:nvPr>
            <p:ph idx="1"/>
          </p:nvPr>
        </p:nvSpPr>
        <p:spPr bwMode="auto">
          <a:xfrm>
            <a:off x="1487488" y="4745943"/>
            <a:ext cx="9398818" cy="1519014"/>
          </a:xfrm>
        </p:spPr>
        <p:txBody>
          <a:bodyPr wrap="square" numCol="1" anchor="t" anchorCtr="0" compatLnSpc="1">
            <a:prstTxWarp prst="textNoShape">
              <a:avLst/>
            </a:prstTxWarp>
          </a:bodyPr>
          <a:lstStyle/>
          <a:p>
            <a:r>
              <a:rPr lang="en-US" altLang="zh-CN" dirty="0" smtClean="0">
                <a:cs typeface="Times New Roman" panose="02020603050405020304" pitchFamily="18" charset="0"/>
              </a:rPr>
              <a:t>We have fetched the instruction 48, why we fetch the second time if the branch not taken at last ?</a:t>
            </a:r>
          </a:p>
        </p:txBody>
      </p:sp>
      <p:grpSp>
        <p:nvGrpSpPr>
          <p:cNvPr id="75780" name="Group 4"/>
          <p:cNvGrpSpPr>
            <a:grpSpLocks/>
          </p:cNvGrpSpPr>
          <p:nvPr/>
        </p:nvGrpSpPr>
        <p:grpSpPr bwMode="auto">
          <a:xfrm>
            <a:off x="1775520" y="1271588"/>
            <a:ext cx="8562975" cy="3067050"/>
            <a:chOff x="192" y="960"/>
            <a:chExt cx="5394" cy="1932"/>
          </a:xfrm>
        </p:grpSpPr>
        <p:pic>
          <p:nvPicPr>
            <p:cNvPr id="757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960"/>
              <a:ext cx="5394" cy="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776"/>
              <a:ext cx="53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 Box 7"/>
            <p:cNvSpPr txBox="1">
              <a:spLocks noChangeArrowheads="1"/>
            </p:cNvSpPr>
            <p:nvPr/>
          </p:nvSpPr>
          <p:spPr bwMode="auto">
            <a:xfrm>
              <a:off x="197" y="2304"/>
              <a:ext cx="1238"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48 or 72</a:t>
              </a:r>
              <a:r>
                <a:rPr kumimoji="1" lang="en-US" altLang="zh-CN" sz="3200">
                  <a:solidFill>
                    <a:schemeClr val="tx1"/>
                  </a:solidFill>
                  <a:latin typeface="Comic Sans MS" panose="030F0702030302020204" pitchFamily="66" charset="0"/>
                </a:rPr>
                <a:t>       </a:t>
              </a:r>
            </a:p>
          </p:txBody>
        </p:sp>
        <p:sp>
          <p:nvSpPr>
            <p:cNvPr id="75786" name="Line 8"/>
            <p:cNvSpPr>
              <a:spLocks noChangeShapeType="1"/>
            </p:cNvSpPr>
            <p:nvPr/>
          </p:nvSpPr>
          <p:spPr bwMode="auto">
            <a:xfrm>
              <a:off x="2064" y="1584"/>
              <a:ext cx="96" cy="816"/>
            </a:xfrm>
            <a:prstGeom prst="line">
              <a:avLst/>
            </a:prstGeom>
            <a:noFill/>
            <a:ln w="381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grpSp>
      <p:sp>
        <p:nvSpPr>
          <p:cNvPr id="75781" name="Oval 9"/>
          <p:cNvSpPr>
            <a:spLocks noChangeArrowheads="1"/>
          </p:cNvSpPr>
          <p:nvPr/>
        </p:nvSpPr>
        <p:spPr bwMode="auto">
          <a:xfrm>
            <a:off x="4095750" y="2500313"/>
            <a:ext cx="609600" cy="609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2" name="Line 10"/>
          <p:cNvSpPr>
            <a:spLocks noChangeShapeType="1"/>
          </p:cNvSpPr>
          <p:nvPr/>
        </p:nvSpPr>
        <p:spPr bwMode="auto">
          <a:xfrm flipH="1">
            <a:off x="4024313" y="3143250"/>
            <a:ext cx="287337" cy="12239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50647148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RISC-V with Predict Not Taken</a:t>
            </a:r>
            <a:endParaRPr lang="zh-CN" altLang="en-US" dirty="0"/>
          </a:p>
        </p:txBody>
      </p:sp>
      <p:sp>
        <p:nvSpPr>
          <p:cNvPr id="4" name="Text Box 5"/>
          <p:cNvSpPr txBox="1">
            <a:spLocks noChangeArrowheads="1"/>
          </p:cNvSpPr>
          <p:nvPr/>
        </p:nvSpPr>
        <p:spPr bwMode="auto">
          <a:xfrm>
            <a:off x="2063552" y="2133601"/>
            <a:ext cx="1511498" cy="650875"/>
          </a:xfrm>
          <a:prstGeom prst="rect">
            <a:avLst/>
          </a:prstGeom>
          <a:solidFill>
            <a:schemeClr val="accent1">
              <a:lumMod val="60000"/>
              <a:lumOff val="40000"/>
            </a:schemeClr>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Prediction correct</a:t>
            </a:r>
            <a:endParaRPr lang="en-AU" altLang="zh-CN" sz="1800" dirty="0"/>
          </a:p>
        </p:txBody>
      </p:sp>
      <p:sp>
        <p:nvSpPr>
          <p:cNvPr id="5" name="Text Box 6"/>
          <p:cNvSpPr txBox="1">
            <a:spLocks noChangeArrowheads="1"/>
          </p:cNvSpPr>
          <p:nvPr/>
        </p:nvSpPr>
        <p:spPr bwMode="auto">
          <a:xfrm>
            <a:off x="2063552" y="4797425"/>
            <a:ext cx="1511498" cy="646331"/>
          </a:xfrm>
          <a:prstGeom prst="rect">
            <a:avLst/>
          </a:prstGeom>
          <a:solidFill>
            <a:schemeClr val="accent1">
              <a:lumMod val="60000"/>
              <a:lumOff val="40000"/>
            </a:schemeClr>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Prediction incorrect</a:t>
            </a:r>
            <a:endParaRPr lang="en-AU" altLang="zh-CN" sz="1800" dirty="0"/>
          </a:p>
        </p:txBody>
      </p:sp>
      <p:pic>
        <p:nvPicPr>
          <p:cNvPr id="6" name="图片 6" descr="f4.3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4114" y="1125538"/>
            <a:ext cx="650557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1112189"/>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Reducing Branch Delay</a:t>
            </a:r>
            <a:endParaRPr lang="en-AU" altLang="zh-CN" smtClean="0">
              <a:ea typeface="宋体" panose="02010600030101010101" pitchFamily="2" charset="-122"/>
            </a:endParaRPr>
          </a:p>
        </p:txBody>
      </p:sp>
      <p:sp>
        <p:nvSpPr>
          <p:cNvPr id="173060" name="Rectangle 3"/>
          <p:cNvSpPr>
            <a:spLocks noGrp="1" noChangeArrowheads="1"/>
          </p:cNvSpPr>
          <p:nvPr>
            <p:ph idx="1"/>
          </p:nvPr>
        </p:nvSpPr>
        <p:spPr>
          <a:xfrm>
            <a:off x="2063750" y="1125538"/>
            <a:ext cx="8415338" cy="5111750"/>
          </a:xfrm>
        </p:spPr>
        <p:txBody>
          <a:bodyPr/>
          <a:lstStyle/>
          <a:p>
            <a:pPr eaLnBrk="1" hangingPunct="1"/>
            <a:r>
              <a:rPr lang="en-US" altLang="zh-CN" sz="2800" dirty="0">
                <a:ea typeface="宋体" panose="02010600030101010101" pitchFamily="2" charset="-122"/>
              </a:rPr>
              <a:t>Move hardware to determine outcome to ID stage</a:t>
            </a:r>
          </a:p>
          <a:p>
            <a:pPr lvl="1" eaLnBrk="1" hangingPunct="1"/>
            <a:r>
              <a:rPr lang="en-US" altLang="zh-CN" sz="2400" dirty="0">
                <a:ea typeface="宋体" panose="02010600030101010101" pitchFamily="2" charset="-122"/>
              </a:rPr>
              <a:t>Target address adder</a:t>
            </a:r>
          </a:p>
          <a:p>
            <a:pPr lvl="1" eaLnBrk="1" hangingPunct="1"/>
            <a:r>
              <a:rPr lang="en-US" altLang="zh-CN" sz="2400" dirty="0">
                <a:ea typeface="宋体" panose="02010600030101010101" pitchFamily="2" charset="-122"/>
              </a:rPr>
              <a:t>Register comparator</a:t>
            </a:r>
          </a:p>
          <a:p>
            <a:pPr eaLnBrk="1" hangingPunct="1"/>
            <a:r>
              <a:rPr lang="en-US" altLang="zh-CN" sz="2800" dirty="0">
                <a:ea typeface="宋体" panose="02010600030101010101" pitchFamily="2" charset="-122"/>
              </a:rPr>
              <a:t>Example: branch taken</a:t>
            </a:r>
          </a:p>
          <a:p>
            <a:pPr lvl="1" eaLnBrk="1" hangingPunct="1">
              <a:buFont typeface="Wingdings" panose="05000000000000000000" pitchFamily="2" charset="2"/>
              <a:buNone/>
            </a:pPr>
            <a:r>
              <a:rPr lang="en-US" altLang="zh-CN" sz="2000" dirty="0">
                <a:ea typeface="宋体" panose="02010600030101010101" pitchFamily="2" charset="-122"/>
              </a:rPr>
              <a:t>	</a:t>
            </a:r>
            <a:r>
              <a:rPr lang="en-US" altLang="zh-CN" sz="2000" dirty="0">
                <a:latin typeface="Lucida Console" panose="020B0609040504020204" pitchFamily="49" charset="0"/>
                <a:ea typeface="宋体" panose="02010600030101010101" pitchFamily="2" charset="-122"/>
              </a:rPr>
              <a:t>36:  sub  x10, x4, x8</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40:  </a:t>
            </a:r>
            <a:r>
              <a:rPr lang="en-US" altLang="zh-CN" sz="2000" dirty="0" err="1">
                <a:latin typeface="Lucida Console" panose="020B0609040504020204" pitchFamily="49" charset="0"/>
                <a:ea typeface="宋体" panose="02010600030101010101" pitchFamily="2" charset="-122"/>
              </a:rPr>
              <a:t>beq</a:t>
            </a:r>
            <a:r>
              <a:rPr lang="en-US" altLang="zh-CN" sz="2000" dirty="0">
                <a:latin typeface="Lucida Console" panose="020B0609040504020204" pitchFamily="49" charset="0"/>
                <a:ea typeface="宋体" panose="02010600030101010101" pitchFamily="2" charset="-122"/>
              </a:rPr>
              <a:t>  x1,  x3, 16	</a:t>
            </a:r>
            <a:r>
              <a:rPr lang="en-US" altLang="zh-CN" sz="1800" dirty="0">
                <a:ea typeface="宋体" panose="02010600030101010101" pitchFamily="2" charset="-122"/>
              </a:rPr>
              <a:t>//PC-relative branch  to 40+16*2=72</a:t>
            </a:r>
            <a:r>
              <a:rPr lang="en-US" altLang="zh-CN" sz="1600" dirty="0">
                <a:ea typeface="宋体" panose="02010600030101010101" pitchFamily="2" charset="-122"/>
              </a:rPr>
              <a:t/>
            </a:r>
            <a:br>
              <a:rPr lang="en-US" altLang="zh-CN" sz="1600" dirty="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44:  and  x12, x2, x5</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48:  or   x13, x2, x6</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52:  add  x14, x4, x2</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56:  sub  x15, x6, x7</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     ...</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72:  </a:t>
            </a:r>
            <a:r>
              <a:rPr lang="en-US" altLang="zh-CN" sz="2000" dirty="0" err="1">
                <a:latin typeface="Lucida Console" panose="020B0609040504020204" pitchFamily="49" charset="0"/>
                <a:ea typeface="宋体" panose="02010600030101010101" pitchFamily="2" charset="-122"/>
              </a:rPr>
              <a:t>ld</a:t>
            </a:r>
            <a:r>
              <a:rPr lang="en-US" altLang="zh-CN" sz="2000" dirty="0">
                <a:latin typeface="Lucida Console" panose="020B0609040504020204" pitchFamily="49" charset="0"/>
                <a:ea typeface="宋体" panose="02010600030101010101" pitchFamily="2" charset="-122"/>
              </a:rPr>
              <a:t>   x4, 50(x7)</a:t>
            </a:r>
          </a:p>
        </p:txBody>
      </p:sp>
      <p:sp>
        <p:nvSpPr>
          <p:cNvPr id="173058" name="页脚占位符 3"/>
          <p:cNvSpPr>
            <a:spLocks noGrp="1"/>
          </p:cNvSpPr>
          <p:nvPr>
            <p:ph type="ftr" sz="quarter" idx="11"/>
          </p:nvPr>
        </p:nvSpPr>
        <p:spPr>
          <a:xfrm>
            <a:off x="8435776" y="6304235"/>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875B5B8F-EA6B-499E-AC3D-0FD49DD59211}" type="slidenum">
              <a:rPr lang="en-AU" altLang="zh-CN" sz="1400"/>
              <a:pPr>
                <a:spcBef>
                  <a:spcPct val="0"/>
                </a:spcBef>
                <a:buClrTx/>
                <a:buSzTx/>
                <a:buFontTx/>
                <a:buNone/>
              </a:pPr>
              <a:t>137</a:t>
            </a:fld>
            <a:endParaRPr lang="en-AU" altLang="zh-CN" sz="1400" dirty="0"/>
          </a:p>
        </p:txBody>
      </p:sp>
    </p:spTree>
    <p:extLst>
      <p:ext uri="{BB962C8B-B14F-4D97-AF65-F5344CB8AC3E}">
        <p14:creationId xmlns:p14="http://schemas.microsoft.com/office/powerpoint/2010/main" val="327116545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ea typeface="宋体" panose="02010600030101010101" pitchFamily="2" charset="-122"/>
              </a:rPr>
              <a:t>Example: Branch Taken</a:t>
            </a:r>
            <a:endParaRPr lang="zh-CN" altLang="en-US" dirty="0"/>
          </a:p>
        </p:txBody>
      </p:sp>
      <p:sp>
        <p:nvSpPr>
          <p:cNvPr id="4" name="页脚占位符 2"/>
          <p:cNvSpPr>
            <a:spLocks noGrp="1"/>
          </p:cNvSpPr>
          <p:nvPr>
            <p:ph type="ftr" sz="quarter" idx="11"/>
          </p:nvPr>
        </p:nvSpPr>
        <p:spPr>
          <a:xfrm>
            <a:off x="8328248" y="6248973"/>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2528261A-937F-4AA2-8813-81FD4F93AFA5}" type="slidenum">
              <a:rPr lang="en-AU" altLang="zh-CN" sz="1400"/>
              <a:pPr>
                <a:spcBef>
                  <a:spcPct val="0"/>
                </a:spcBef>
                <a:buClrTx/>
                <a:buSzTx/>
                <a:buFontTx/>
                <a:buNone/>
              </a:pPr>
              <a:t>138</a:t>
            </a:fld>
            <a:endParaRPr lang="en-AU" altLang="zh-CN" sz="1400" dirty="0"/>
          </a:p>
        </p:txBody>
      </p:sp>
      <p:pic>
        <p:nvPicPr>
          <p:cNvPr id="5" name="图片 4" descr="f4.6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5338" y="1154114"/>
            <a:ext cx="8235950"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685480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ea typeface="宋体" panose="02010600030101010101" pitchFamily="2" charset="-122"/>
              </a:rPr>
              <a:t>Example: Branch Taken</a:t>
            </a:r>
            <a:endParaRPr lang="zh-CN" altLang="en-US" dirty="0"/>
          </a:p>
        </p:txBody>
      </p:sp>
      <p:sp>
        <p:nvSpPr>
          <p:cNvPr id="4" name="页脚占位符 2"/>
          <p:cNvSpPr>
            <a:spLocks noGrp="1"/>
          </p:cNvSpPr>
          <p:nvPr>
            <p:ph type="ftr" sz="quarter" idx="11"/>
          </p:nvPr>
        </p:nvSpPr>
        <p:spPr>
          <a:xfrm>
            <a:off x="8147744" y="6356351"/>
            <a:ext cx="32768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40C52AB-2DC2-48E7-9AF5-8EDEAF48BFB7}" type="slidenum">
              <a:rPr lang="en-AU" altLang="zh-CN" sz="1400"/>
              <a:pPr>
                <a:spcBef>
                  <a:spcPct val="0"/>
                </a:spcBef>
                <a:buClrTx/>
                <a:buSzTx/>
                <a:buFontTx/>
                <a:buNone/>
              </a:pPr>
              <a:t>139</a:t>
            </a:fld>
            <a:endParaRPr lang="en-AU" altLang="zh-CN" sz="1400" dirty="0"/>
          </a:p>
        </p:txBody>
      </p:sp>
      <p:pic>
        <p:nvPicPr>
          <p:cNvPr id="5" name="图片 4" descr="f4.60-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1125539"/>
            <a:ext cx="8135938"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700184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title"/>
          </p:nvPr>
        </p:nvSpPr>
        <p:spPr>
          <a:xfrm>
            <a:off x="4381488" y="44450"/>
            <a:ext cx="6286512" cy="741344"/>
          </a:xfrm>
        </p:spPr>
        <p:txBody>
          <a:bodyPr/>
          <a:lstStyle/>
          <a:p>
            <a:pPr>
              <a:defRPr/>
            </a:pPr>
            <a:r>
              <a:rPr lang="en-US" altLang="zh-CN" sz="3200" dirty="0"/>
              <a:t>Graphical Specification of FSM</a:t>
            </a:r>
          </a:p>
        </p:txBody>
      </p:sp>
      <p:sp>
        <p:nvSpPr>
          <p:cNvPr id="96258" name="AutoShape 2"/>
          <p:cNvSpPr>
            <a:spLocks noGrp="1" noChangeArrowheads="1"/>
          </p:cNvSpPr>
          <p:nvPr>
            <p:ph idx="1"/>
          </p:nvPr>
        </p:nvSpPr>
        <p:spPr>
          <a:prstGeom prst="roundRect">
            <a:avLst>
              <a:gd name="adj" fmla="val 12486"/>
            </a:avLst>
          </a:prstGeom>
          <a:noFill/>
        </p:spPr>
        <p:txBody>
          <a:bodyPr>
            <a:normAutofit fontScale="62500" lnSpcReduction="20000"/>
          </a:bodyPr>
          <a:lstStyle/>
          <a:p>
            <a:pPr>
              <a:buFontTx/>
              <a:buNone/>
            </a:pP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en-US" altLang="zh-CN" smtClean="0"/>
              <a:t/>
            </a:r>
            <a:br>
              <a:rPr lang="en-US" altLang="zh-CN" smtClean="0"/>
            </a:br>
            <a:endParaRPr lang="en-US" altLang="zh-CN" smtClean="0"/>
          </a:p>
          <a:p>
            <a:pPr>
              <a:buFontTx/>
              <a:buNone/>
            </a:pPr>
            <a:r>
              <a:rPr lang="en-US" altLang="zh-CN" smtClean="0"/>
              <a:t/>
            </a:r>
            <a:br>
              <a:rPr lang="en-US" altLang="zh-CN" smtClean="0"/>
            </a:br>
            <a:endParaRPr lang="en-US" altLang="zh-CN" smtClean="0"/>
          </a:p>
          <a:p>
            <a:pPr>
              <a:buFontTx/>
              <a:buNone/>
            </a:pPr>
            <a:endParaRPr lang="en-US" altLang="zh-CN" smtClean="0"/>
          </a:p>
          <a:p>
            <a:endParaRPr lang="en-US" altLang="zh-CN" smtClean="0"/>
          </a:p>
        </p:txBody>
      </p:sp>
      <p:pic>
        <p:nvPicPr>
          <p:cNvPr id="96260" name="Picture 5"/>
          <p:cNvPicPr>
            <a:picLocks noChangeArrowheads="1"/>
          </p:cNvPicPr>
          <p:nvPr/>
        </p:nvPicPr>
        <p:blipFill>
          <a:blip r:embed="rId3"/>
          <a:srcRect/>
          <a:stretch>
            <a:fillRect/>
          </a:stretch>
        </p:blipFill>
        <p:spPr bwMode="auto">
          <a:xfrm>
            <a:off x="3352801" y="990601"/>
            <a:ext cx="5489575" cy="5681663"/>
          </a:xfrm>
          <a:prstGeom prst="rect">
            <a:avLst/>
          </a:prstGeom>
          <a:solidFill>
            <a:schemeClr val="bg1"/>
          </a:solidFill>
          <a:ln w="9525">
            <a:noFill/>
            <a:miter lim="800000"/>
            <a:headEnd/>
            <a:tailEnd/>
          </a:ln>
        </p:spPr>
      </p:pic>
      <p:sp>
        <p:nvSpPr>
          <p:cNvPr id="96261" name="Line 6"/>
          <p:cNvSpPr>
            <a:spLocks noChangeShapeType="1"/>
          </p:cNvSpPr>
          <p:nvPr/>
        </p:nvSpPr>
        <p:spPr bwMode="auto">
          <a:xfrm>
            <a:off x="6540500" y="2971800"/>
            <a:ext cx="0" cy="2133600"/>
          </a:xfrm>
          <a:prstGeom prst="line">
            <a:avLst/>
          </a:prstGeom>
          <a:noFill/>
          <a:ln w="28575">
            <a:solidFill>
              <a:srgbClr val="FF3300"/>
            </a:solidFill>
            <a:round/>
            <a:headEnd/>
            <a:tailEnd type="triangle" w="med" len="med"/>
          </a:ln>
          <a:effectLst/>
        </p:spPr>
        <p:txBody>
          <a:bodyPr wrap="none" anchor="ctr"/>
          <a:lstStyle/>
          <a:p>
            <a:endParaRPr lang="zh-CN" altLang="en-US"/>
          </a:p>
        </p:txBody>
      </p:sp>
      <p:sp>
        <p:nvSpPr>
          <p:cNvPr id="96262" name="Text Box 7"/>
          <p:cNvSpPr txBox="1">
            <a:spLocks noChangeArrowheads="1"/>
          </p:cNvSpPr>
          <p:nvPr/>
        </p:nvSpPr>
        <p:spPr bwMode="auto">
          <a:xfrm>
            <a:off x="6172200" y="5105400"/>
            <a:ext cx="1219200" cy="369332"/>
          </a:xfrm>
          <a:prstGeom prst="rect">
            <a:avLst/>
          </a:prstGeom>
          <a:noFill/>
          <a:ln w="12700">
            <a:noFill/>
            <a:miter lim="800000"/>
            <a:headEnd/>
            <a:tailEnd/>
          </a:ln>
          <a:effectLst/>
        </p:spPr>
        <p:txBody>
          <a:bodyPr>
            <a:spAutoFit/>
          </a:bodyPr>
          <a:lstStyle/>
          <a:p>
            <a:pPr>
              <a:spcBef>
                <a:spcPct val="50000"/>
              </a:spcBef>
              <a:buSzTx/>
              <a:buFontTx/>
              <a:buNone/>
            </a:pPr>
            <a:r>
              <a:rPr lang="en-US" altLang="zh-CN">
                <a:solidFill>
                  <a:srgbClr val="FF3300"/>
                </a:solidFill>
              </a:rPr>
              <a:t>R-type</a:t>
            </a:r>
            <a:endParaRPr lang="en-US" altLang="zh-CN"/>
          </a:p>
        </p:txBody>
      </p:sp>
      <p:sp>
        <p:nvSpPr>
          <p:cNvPr id="96263" name="Text Box 8"/>
          <p:cNvSpPr txBox="1">
            <a:spLocks noChangeArrowheads="1"/>
          </p:cNvSpPr>
          <p:nvPr/>
        </p:nvSpPr>
        <p:spPr bwMode="auto">
          <a:xfrm>
            <a:off x="8610600" y="3048000"/>
            <a:ext cx="1219200" cy="369332"/>
          </a:xfrm>
          <a:prstGeom prst="rect">
            <a:avLst/>
          </a:prstGeom>
          <a:noFill/>
          <a:ln w="12700">
            <a:noFill/>
            <a:miter lim="800000"/>
            <a:headEnd/>
            <a:tailEnd/>
          </a:ln>
          <a:effectLst/>
        </p:spPr>
        <p:txBody>
          <a:bodyPr>
            <a:spAutoFit/>
          </a:bodyPr>
          <a:lstStyle/>
          <a:p>
            <a:pPr>
              <a:spcBef>
                <a:spcPct val="50000"/>
              </a:spcBef>
              <a:buSzTx/>
              <a:buFontTx/>
              <a:buNone/>
            </a:pPr>
            <a:r>
              <a:rPr lang="en-US" altLang="zh-CN">
                <a:solidFill>
                  <a:srgbClr val="FF3300"/>
                </a:solidFill>
              </a:rPr>
              <a:t>jump</a:t>
            </a:r>
            <a:endParaRPr lang="en-US" altLang="zh-CN"/>
          </a:p>
        </p:txBody>
      </p:sp>
      <p:sp>
        <p:nvSpPr>
          <p:cNvPr id="96264" name="Text Box 9"/>
          <p:cNvSpPr txBox="1">
            <a:spLocks noChangeArrowheads="1"/>
          </p:cNvSpPr>
          <p:nvPr/>
        </p:nvSpPr>
        <p:spPr bwMode="auto">
          <a:xfrm>
            <a:off x="7010400" y="3657600"/>
            <a:ext cx="1219200" cy="369332"/>
          </a:xfrm>
          <a:prstGeom prst="rect">
            <a:avLst/>
          </a:prstGeom>
          <a:noFill/>
          <a:ln w="12700">
            <a:noFill/>
            <a:miter lim="800000"/>
            <a:headEnd/>
            <a:tailEnd/>
          </a:ln>
          <a:effectLst/>
        </p:spPr>
        <p:txBody>
          <a:bodyPr>
            <a:spAutoFit/>
          </a:bodyPr>
          <a:lstStyle/>
          <a:p>
            <a:pPr>
              <a:spcBef>
                <a:spcPct val="50000"/>
              </a:spcBef>
              <a:buSzTx/>
              <a:buFontTx/>
              <a:buNone/>
            </a:pPr>
            <a:r>
              <a:rPr lang="en-US" altLang="zh-CN">
                <a:solidFill>
                  <a:srgbClr val="FF3300"/>
                </a:solidFill>
              </a:rPr>
              <a:t>beq</a:t>
            </a:r>
            <a:endParaRPr lang="en-US" altLang="zh-CN"/>
          </a:p>
        </p:txBody>
      </p:sp>
      <p:sp>
        <p:nvSpPr>
          <p:cNvPr id="96265" name="Line 10"/>
          <p:cNvSpPr>
            <a:spLocks noChangeShapeType="1"/>
          </p:cNvSpPr>
          <p:nvPr/>
        </p:nvSpPr>
        <p:spPr bwMode="auto">
          <a:xfrm>
            <a:off x="3276600" y="3429000"/>
            <a:ext cx="0" cy="2590800"/>
          </a:xfrm>
          <a:prstGeom prst="line">
            <a:avLst/>
          </a:prstGeom>
          <a:noFill/>
          <a:ln w="12700">
            <a:solidFill>
              <a:srgbClr val="FF3300"/>
            </a:solidFill>
            <a:round/>
            <a:headEnd/>
            <a:tailEnd type="triangle" w="med" len="med"/>
          </a:ln>
          <a:effectLst/>
        </p:spPr>
        <p:txBody>
          <a:bodyPr wrap="none" anchor="ctr"/>
          <a:lstStyle/>
          <a:p>
            <a:endParaRPr lang="zh-CN" altLang="en-US"/>
          </a:p>
        </p:txBody>
      </p:sp>
      <p:sp>
        <p:nvSpPr>
          <p:cNvPr id="96266" name="Text Box 11"/>
          <p:cNvSpPr txBox="1">
            <a:spLocks noChangeArrowheads="1"/>
          </p:cNvSpPr>
          <p:nvPr/>
        </p:nvSpPr>
        <p:spPr bwMode="auto">
          <a:xfrm>
            <a:off x="2743200" y="4191000"/>
            <a:ext cx="609600" cy="369332"/>
          </a:xfrm>
          <a:prstGeom prst="rect">
            <a:avLst/>
          </a:prstGeom>
          <a:noFill/>
          <a:ln w="12700">
            <a:noFill/>
            <a:miter lim="800000"/>
            <a:headEnd/>
            <a:tailEnd/>
          </a:ln>
          <a:effectLst/>
        </p:spPr>
        <p:txBody>
          <a:bodyPr>
            <a:spAutoFit/>
          </a:bodyPr>
          <a:lstStyle/>
          <a:p>
            <a:pPr>
              <a:spcBef>
                <a:spcPct val="50000"/>
              </a:spcBef>
              <a:buSzTx/>
              <a:buFontTx/>
              <a:buNone/>
            </a:pPr>
            <a:r>
              <a:rPr lang="en-US" altLang="zh-CN">
                <a:solidFill>
                  <a:srgbClr val="FF3300"/>
                </a:solidFill>
              </a:rPr>
              <a:t>lw</a:t>
            </a:r>
            <a:endParaRPr lang="en-US" altLang="zh-CN"/>
          </a:p>
        </p:txBody>
      </p:sp>
      <p:sp>
        <p:nvSpPr>
          <p:cNvPr id="96267" name="Line 12"/>
          <p:cNvSpPr>
            <a:spLocks noChangeShapeType="1"/>
          </p:cNvSpPr>
          <p:nvPr/>
        </p:nvSpPr>
        <p:spPr bwMode="auto">
          <a:xfrm>
            <a:off x="4495800" y="3581400"/>
            <a:ext cx="914400" cy="1219200"/>
          </a:xfrm>
          <a:prstGeom prst="line">
            <a:avLst/>
          </a:prstGeom>
          <a:noFill/>
          <a:ln w="12700">
            <a:solidFill>
              <a:srgbClr val="FF3300"/>
            </a:solidFill>
            <a:round/>
            <a:headEnd/>
            <a:tailEnd type="triangle" w="med" len="med"/>
          </a:ln>
          <a:effectLst/>
        </p:spPr>
        <p:txBody>
          <a:bodyPr wrap="none" anchor="ctr"/>
          <a:lstStyle/>
          <a:p>
            <a:endParaRPr lang="zh-CN" altLang="en-US"/>
          </a:p>
        </p:txBody>
      </p:sp>
      <p:sp>
        <p:nvSpPr>
          <p:cNvPr id="96268" name="Text Box 13"/>
          <p:cNvSpPr txBox="1">
            <a:spLocks noChangeArrowheads="1"/>
          </p:cNvSpPr>
          <p:nvPr/>
        </p:nvSpPr>
        <p:spPr bwMode="auto">
          <a:xfrm>
            <a:off x="4800600" y="3505200"/>
            <a:ext cx="838200" cy="369332"/>
          </a:xfrm>
          <a:prstGeom prst="rect">
            <a:avLst/>
          </a:prstGeom>
          <a:noFill/>
          <a:ln w="12700">
            <a:noFill/>
            <a:miter lim="800000"/>
            <a:headEnd/>
            <a:tailEnd/>
          </a:ln>
          <a:effectLst/>
        </p:spPr>
        <p:txBody>
          <a:bodyPr>
            <a:spAutoFit/>
          </a:bodyPr>
          <a:lstStyle/>
          <a:p>
            <a:pPr>
              <a:spcBef>
                <a:spcPct val="50000"/>
              </a:spcBef>
              <a:buSzTx/>
              <a:buFontTx/>
              <a:buNone/>
            </a:pPr>
            <a:r>
              <a:rPr lang="en-US" altLang="zh-CN">
                <a:solidFill>
                  <a:srgbClr val="FF3300"/>
                </a:solidFill>
              </a:rPr>
              <a:t>sw</a:t>
            </a:r>
            <a:endParaRPr lang="en-US" altLang="zh-CN"/>
          </a:p>
        </p:txBody>
      </p:sp>
    </p:spTree>
    <p:extLst>
      <p:ext uri="{BB962C8B-B14F-4D97-AF65-F5344CB8AC3E}">
        <p14:creationId xmlns:p14="http://schemas.microsoft.com/office/powerpoint/2010/main" val="1179969124"/>
      </p:ext>
    </p:extLst>
  </p:cSld>
  <p:clrMapOvr>
    <a:masterClrMapping/>
  </p:clrMapOvr>
  <p:transition advTm="2000"/>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Hazards for Branches</a:t>
            </a:r>
          </a:p>
        </p:txBody>
      </p:sp>
      <p:sp>
        <p:nvSpPr>
          <p:cNvPr id="179204" name="Rectangle 3"/>
          <p:cNvSpPr>
            <a:spLocks noGrp="1" noChangeArrowheads="1"/>
          </p:cNvSpPr>
          <p:nvPr>
            <p:ph idx="1"/>
          </p:nvPr>
        </p:nvSpPr>
        <p:spPr>
          <a:xfrm>
            <a:off x="2208214" y="1125539"/>
            <a:ext cx="8270875" cy="1228725"/>
          </a:xfrm>
        </p:spPr>
        <p:txBody>
          <a:bodyPr/>
          <a:lstStyle/>
          <a:p>
            <a:pPr eaLnBrk="1" hangingPunct="1"/>
            <a:r>
              <a:rPr lang="en-US" altLang="zh-CN" smtClean="0">
                <a:ea typeface="宋体" panose="02010600030101010101" pitchFamily="2" charset="-122"/>
              </a:rPr>
              <a:t>If a comparison register is a destination of 2</a:t>
            </a:r>
            <a:r>
              <a:rPr lang="en-US" altLang="zh-CN" baseline="30000" smtClean="0">
                <a:ea typeface="宋体" panose="02010600030101010101" pitchFamily="2" charset="-122"/>
              </a:rPr>
              <a:t>nd</a:t>
            </a:r>
            <a:r>
              <a:rPr lang="en-US" altLang="zh-CN" smtClean="0">
                <a:ea typeface="宋体" panose="02010600030101010101" pitchFamily="2" charset="-122"/>
              </a:rPr>
              <a:t> or 3</a:t>
            </a:r>
            <a:r>
              <a:rPr lang="en-US" altLang="zh-CN" baseline="30000" smtClean="0">
                <a:ea typeface="宋体" panose="02010600030101010101" pitchFamily="2" charset="-122"/>
              </a:rPr>
              <a:t>rd</a:t>
            </a:r>
            <a:r>
              <a:rPr lang="en-US" altLang="zh-CN" smtClean="0">
                <a:ea typeface="宋体" panose="02010600030101010101" pitchFamily="2" charset="-122"/>
              </a:rPr>
              <a:t> preceding ALU instruction</a:t>
            </a:r>
          </a:p>
        </p:txBody>
      </p:sp>
      <p:sp>
        <p:nvSpPr>
          <p:cNvPr id="179202" name="页脚占位符 3"/>
          <p:cNvSpPr>
            <a:spLocks noGrp="1"/>
          </p:cNvSpPr>
          <p:nvPr>
            <p:ph type="ftr" sz="quarter" idx="11"/>
          </p:nvPr>
        </p:nvSpPr>
        <p:spPr>
          <a:xfrm>
            <a:off x="8435776" y="6237312"/>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ADC1521-9158-45D1-ABEE-CBD13F73A1A4}" type="slidenum">
              <a:rPr lang="en-AU" altLang="zh-CN" sz="1400"/>
              <a:pPr>
                <a:spcBef>
                  <a:spcPct val="0"/>
                </a:spcBef>
                <a:buClrTx/>
                <a:buSzTx/>
                <a:buFontTx/>
                <a:buNone/>
              </a:pPr>
              <a:t>140</a:t>
            </a:fld>
            <a:endParaRPr lang="en-AU" altLang="zh-CN" sz="1400" dirty="0"/>
          </a:p>
        </p:txBody>
      </p:sp>
      <p:sp>
        <p:nvSpPr>
          <p:cNvPr id="179205" name="Rectangle 4"/>
          <p:cNvSpPr>
            <a:spLocks noChangeArrowheads="1"/>
          </p:cNvSpPr>
          <p:nvPr/>
        </p:nvSpPr>
        <p:spPr bwMode="auto">
          <a:xfrm>
            <a:off x="2279651" y="3870326"/>
            <a:ext cx="322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a:t>
            </a:r>
            <a:endParaRPr lang="en-AU" altLang="zh-CN" sz="1800">
              <a:latin typeface="Lucida Console" panose="020B0609040504020204" pitchFamily="49" charset="0"/>
            </a:endParaRPr>
          </a:p>
        </p:txBody>
      </p:sp>
      <p:grpSp>
        <p:nvGrpSpPr>
          <p:cNvPr id="179206" name="Group 5"/>
          <p:cNvGrpSpPr>
            <a:grpSpLocks/>
          </p:cNvGrpSpPr>
          <p:nvPr/>
        </p:nvGrpSpPr>
        <p:grpSpPr bwMode="auto">
          <a:xfrm>
            <a:off x="4656139" y="2636839"/>
            <a:ext cx="3024187" cy="504825"/>
            <a:chOff x="2018" y="2341"/>
            <a:chExt cx="1905" cy="318"/>
          </a:xfrm>
        </p:grpSpPr>
        <p:sp>
          <p:nvSpPr>
            <p:cNvPr id="179243"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79244"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79245"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79246"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79247"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79248"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49"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50"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51"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grpSp>
        <p:nvGrpSpPr>
          <p:cNvPr id="179207" name="Group 15"/>
          <p:cNvGrpSpPr>
            <a:grpSpLocks/>
          </p:cNvGrpSpPr>
          <p:nvPr/>
        </p:nvGrpSpPr>
        <p:grpSpPr bwMode="auto">
          <a:xfrm>
            <a:off x="5303839" y="3213101"/>
            <a:ext cx="3024187" cy="504825"/>
            <a:chOff x="2018" y="2341"/>
            <a:chExt cx="1905" cy="318"/>
          </a:xfrm>
        </p:grpSpPr>
        <p:sp>
          <p:nvSpPr>
            <p:cNvPr id="179234"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79235"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79236"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79237"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79238"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79239"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40"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41"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42"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grpSp>
        <p:nvGrpSpPr>
          <p:cNvPr id="179208" name="Group 25"/>
          <p:cNvGrpSpPr>
            <a:grpSpLocks/>
          </p:cNvGrpSpPr>
          <p:nvPr/>
        </p:nvGrpSpPr>
        <p:grpSpPr bwMode="auto">
          <a:xfrm>
            <a:off x="5951539" y="3787776"/>
            <a:ext cx="3024187" cy="504825"/>
            <a:chOff x="2018" y="2341"/>
            <a:chExt cx="1905" cy="318"/>
          </a:xfrm>
        </p:grpSpPr>
        <p:sp>
          <p:nvSpPr>
            <p:cNvPr id="179225" name="Rectangle 2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79226" name="Rectangle 2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79227" name="Rectangle 2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79228" name="Rectangle 2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79229" name="Rectangle 3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79230" name="Rectangle 3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31" name="Rectangle 3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32" name="Rectangle 3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33" name="Rectangle 3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grpSp>
        <p:nvGrpSpPr>
          <p:cNvPr id="179209" name="Group 35"/>
          <p:cNvGrpSpPr>
            <a:grpSpLocks/>
          </p:cNvGrpSpPr>
          <p:nvPr/>
        </p:nvGrpSpPr>
        <p:grpSpPr bwMode="auto">
          <a:xfrm>
            <a:off x="6600825" y="4364039"/>
            <a:ext cx="3024188" cy="504825"/>
            <a:chOff x="2018" y="2341"/>
            <a:chExt cx="1905" cy="318"/>
          </a:xfrm>
        </p:grpSpPr>
        <p:sp>
          <p:nvSpPr>
            <p:cNvPr id="179216" name="Rectangle 3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79217" name="Rectangle 3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79218" name="Rectangle 3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79219" name="Rectangle 3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79220" name="Rectangle 4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79221" name="Rectangle 4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22" name="Rectangle 4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23" name="Rectangle 4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24" name="Rectangle 4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sp>
        <p:nvSpPr>
          <p:cNvPr id="179210" name="Rectangle 45"/>
          <p:cNvSpPr>
            <a:spLocks noChangeArrowheads="1"/>
          </p:cNvSpPr>
          <p:nvPr/>
        </p:nvSpPr>
        <p:spPr bwMode="auto">
          <a:xfrm>
            <a:off x="2279651" y="3294064"/>
            <a:ext cx="2136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add </a:t>
            </a:r>
            <a:r>
              <a:rPr lang="en-US" altLang="zh-CN" sz="1800">
                <a:solidFill>
                  <a:schemeClr val="hlink"/>
                </a:solidFill>
                <a:latin typeface="Lucida Console" panose="020B0609040504020204" pitchFamily="49" charset="0"/>
              </a:rPr>
              <a:t>x4</a:t>
            </a:r>
            <a:r>
              <a:rPr lang="en-US" altLang="zh-CN" sz="1800">
                <a:latin typeface="Lucida Console" panose="020B0609040504020204" pitchFamily="49" charset="0"/>
              </a:rPr>
              <a:t>, x5, x6</a:t>
            </a:r>
            <a:endParaRPr lang="en-AU" altLang="zh-CN" sz="1800">
              <a:latin typeface="Lucida Console" panose="020B0609040504020204" pitchFamily="49" charset="0"/>
            </a:endParaRPr>
          </a:p>
        </p:txBody>
      </p:sp>
      <p:sp>
        <p:nvSpPr>
          <p:cNvPr id="179211" name="Rectangle 46"/>
          <p:cNvSpPr>
            <a:spLocks noChangeArrowheads="1"/>
          </p:cNvSpPr>
          <p:nvPr/>
        </p:nvSpPr>
        <p:spPr bwMode="auto">
          <a:xfrm>
            <a:off x="2279651" y="2717800"/>
            <a:ext cx="2136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add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x2, x3</a:t>
            </a:r>
            <a:endParaRPr lang="en-AU" altLang="zh-CN" sz="1800">
              <a:latin typeface="Lucida Console" panose="020B0609040504020204" pitchFamily="49" charset="0"/>
            </a:endParaRPr>
          </a:p>
        </p:txBody>
      </p:sp>
      <p:sp>
        <p:nvSpPr>
          <p:cNvPr id="179212" name="Rectangle 47"/>
          <p:cNvSpPr>
            <a:spLocks noChangeArrowheads="1"/>
          </p:cNvSpPr>
          <p:nvPr/>
        </p:nvSpPr>
        <p:spPr bwMode="auto">
          <a:xfrm>
            <a:off x="2279651" y="4446589"/>
            <a:ext cx="269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t>
            </a:r>
            <a:r>
              <a:rPr lang="en-US" altLang="zh-CN" sz="1800">
                <a:solidFill>
                  <a:schemeClr val="hlink"/>
                </a:solidFill>
                <a:latin typeface="Lucida Console" panose="020B0609040504020204" pitchFamily="49" charset="0"/>
              </a:rPr>
              <a:t>x4</a:t>
            </a:r>
            <a:r>
              <a:rPr lang="en-US" altLang="zh-CN" sz="1800">
                <a:latin typeface="Lucida Console" panose="020B0609040504020204" pitchFamily="49" charset="0"/>
              </a:rPr>
              <a:t>, target</a:t>
            </a:r>
            <a:endParaRPr lang="en-AU" altLang="zh-CN" sz="1800">
              <a:latin typeface="Lucida Console" panose="020B0609040504020204" pitchFamily="49" charset="0"/>
            </a:endParaRPr>
          </a:p>
        </p:txBody>
      </p:sp>
      <p:sp>
        <p:nvSpPr>
          <p:cNvPr id="179213" name="Line 48"/>
          <p:cNvSpPr>
            <a:spLocks noChangeShapeType="1"/>
          </p:cNvSpPr>
          <p:nvPr/>
        </p:nvSpPr>
        <p:spPr bwMode="auto">
          <a:xfrm>
            <a:off x="7175500" y="2852738"/>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14" name="Line 49"/>
          <p:cNvSpPr>
            <a:spLocks noChangeShapeType="1"/>
          </p:cNvSpPr>
          <p:nvPr/>
        </p:nvSpPr>
        <p:spPr bwMode="auto">
          <a:xfrm>
            <a:off x="7175500" y="3429001"/>
            <a:ext cx="433388" cy="1223963"/>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15" name="Rectangle 50"/>
          <p:cNvSpPr>
            <a:spLocks noChangeArrowheads="1"/>
          </p:cNvSpPr>
          <p:nvPr/>
        </p:nvSpPr>
        <p:spPr bwMode="auto">
          <a:xfrm>
            <a:off x="2208213" y="51577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a:t>Can resolve using forwarding</a:t>
            </a:r>
          </a:p>
        </p:txBody>
      </p:sp>
    </p:spTree>
    <p:extLst>
      <p:ext uri="{BB962C8B-B14F-4D97-AF65-F5344CB8AC3E}">
        <p14:creationId xmlns:p14="http://schemas.microsoft.com/office/powerpoint/2010/main" val="167142897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Hazards for Branches</a:t>
            </a:r>
          </a:p>
        </p:txBody>
      </p:sp>
      <p:sp>
        <p:nvSpPr>
          <p:cNvPr id="181252" name="Rectangle 3"/>
          <p:cNvSpPr>
            <a:spLocks noGrp="1" noChangeArrowheads="1"/>
          </p:cNvSpPr>
          <p:nvPr>
            <p:ph idx="1"/>
          </p:nvPr>
        </p:nvSpPr>
        <p:spPr>
          <a:xfrm>
            <a:off x="2208214" y="1125538"/>
            <a:ext cx="8270875" cy="2381250"/>
          </a:xfrm>
        </p:spPr>
        <p:txBody>
          <a:bodyPr/>
          <a:lstStyle/>
          <a:p>
            <a:pPr eaLnBrk="1" hangingPunct="1"/>
            <a:r>
              <a:rPr lang="en-US" altLang="zh-CN" smtClean="0">
                <a:ea typeface="宋体" panose="02010600030101010101" pitchFamily="2" charset="-122"/>
              </a:rPr>
              <a:t>If a comparison register is a destination of preceding ALU instruction or 2</a:t>
            </a:r>
            <a:r>
              <a:rPr lang="en-US" altLang="zh-CN" baseline="30000" smtClean="0">
                <a:ea typeface="宋体" panose="02010600030101010101" pitchFamily="2" charset="-122"/>
              </a:rPr>
              <a:t>nd</a:t>
            </a:r>
            <a:r>
              <a:rPr lang="en-US" altLang="zh-CN" smtClean="0">
                <a:ea typeface="宋体" panose="02010600030101010101" pitchFamily="2" charset="-122"/>
              </a:rPr>
              <a:t> preceding load instruction</a:t>
            </a:r>
          </a:p>
          <a:p>
            <a:pPr lvl="1" eaLnBrk="1" hangingPunct="1"/>
            <a:r>
              <a:rPr lang="en-US" altLang="zh-CN" smtClean="0">
                <a:ea typeface="宋体" panose="02010600030101010101" pitchFamily="2" charset="-122"/>
              </a:rPr>
              <a:t>Need 1 stall cycle</a:t>
            </a:r>
          </a:p>
        </p:txBody>
      </p:sp>
      <p:sp>
        <p:nvSpPr>
          <p:cNvPr id="181250" name="页脚占位符 3"/>
          <p:cNvSpPr>
            <a:spLocks noGrp="1"/>
          </p:cNvSpPr>
          <p:nvPr>
            <p:ph type="ftr" sz="quarter" idx="11"/>
          </p:nvPr>
        </p:nvSpPr>
        <p:spPr>
          <a:xfrm>
            <a:off x="8359532" y="6224590"/>
            <a:ext cx="3065059"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E4E76841-2F7C-47D5-8F21-E383F2D46990}" type="slidenum">
              <a:rPr lang="en-AU" altLang="zh-CN" sz="1400"/>
              <a:pPr>
                <a:spcBef>
                  <a:spcPct val="0"/>
                </a:spcBef>
                <a:buClrTx/>
                <a:buSzTx/>
                <a:buFontTx/>
                <a:buNone/>
              </a:pPr>
              <a:t>141</a:t>
            </a:fld>
            <a:endParaRPr lang="en-AU" altLang="zh-CN" sz="1400" dirty="0"/>
          </a:p>
        </p:txBody>
      </p:sp>
      <p:sp>
        <p:nvSpPr>
          <p:cNvPr id="181253" name="Rectangle 4"/>
          <p:cNvSpPr>
            <a:spLocks noChangeArrowheads="1"/>
          </p:cNvSpPr>
          <p:nvPr/>
        </p:nvSpPr>
        <p:spPr bwMode="auto">
          <a:xfrm>
            <a:off x="2279650" y="4662487"/>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stalled</a:t>
            </a:r>
            <a:endParaRPr lang="en-AU" altLang="zh-CN" sz="1800">
              <a:latin typeface="Lucida Console" panose="020B0609040504020204" pitchFamily="49" charset="0"/>
            </a:endParaRPr>
          </a:p>
        </p:txBody>
      </p:sp>
      <p:grpSp>
        <p:nvGrpSpPr>
          <p:cNvPr id="181254" name="Group 5"/>
          <p:cNvGrpSpPr>
            <a:grpSpLocks/>
          </p:cNvGrpSpPr>
          <p:nvPr/>
        </p:nvGrpSpPr>
        <p:grpSpPr bwMode="auto">
          <a:xfrm>
            <a:off x="4656139" y="3429000"/>
            <a:ext cx="3024187" cy="504825"/>
            <a:chOff x="2018" y="2341"/>
            <a:chExt cx="1905" cy="318"/>
          </a:xfrm>
        </p:grpSpPr>
        <p:sp>
          <p:nvSpPr>
            <p:cNvPr id="181287"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1288"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1289"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1290"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1291"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1292"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93"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94"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95"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grpSp>
        <p:nvGrpSpPr>
          <p:cNvPr id="181255" name="Group 15"/>
          <p:cNvGrpSpPr>
            <a:grpSpLocks/>
          </p:cNvGrpSpPr>
          <p:nvPr/>
        </p:nvGrpSpPr>
        <p:grpSpPr bwMode="auto">
          <a:xfrm>
            <a:off x="5303839" y="4005263"/>
            <a:ext cx="3024187" cy="504825"/>
            <a:chOff x="2018" y="2341"/>
            <a:chExt cx="1905" cy="318"/>
          </a:xfrm>
        </p:grpSpPr>
        <p:sp>
          <p:nvSpPr>
            <p:cNvPr id="181278"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1279"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1280"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1281"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1282"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1283"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84"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85"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86"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sp>
        <p:nvSpPr>
          <p:cNvPr id="181256" name="Rectangle 25"/>
          <p:cNvSpPr>
            <a:spLocks noChangeArrowheads="1"/>
          </p:cNvSpPr>
          <p:nvPr/>
        </p:nvSpPr>
        <p:spPr bwMode="auto">
          <a:xfrm>
            <a:off x="5951538" y="4652962"/>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1257" name="Rectangle 26"/>
          <p:cNvSpPr>
            <a:spLocks noChangeArrowheads="1"/>
          </p:cNvSpPr>
          <p:nvPr/>
        </p:nvSpPr>
        <p:spPr bwMode="auto">
          <a:xfrm>
            <a:off x="6599238" y="4652962"/>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1258" name="Rectangle 27"/>
          <p:cNvSpPr>
            <a:spLocks noChangeArrowheads="1"/>
          </p:cNvSpPr>
          <p:nvPr/>
        </p:nvSpPr>
        <p:spPr bwMode="auto">
          <a:xfrm>
            <a:off x="6456364" y="45799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59" name="Rectangle 28"/>
          <p:cNvSpPr>
            <a:spLocks noChangeArrowheads="1"/>
          </p:cNvSpPr>
          <p:nvPr/>
        </p:nvSpPr>
        <p:spPr bwMode="auto">
          <a:xfrm>
            <a:off x="7104064" y="45799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0" name="Rectangle 29"/>
          <p:cNvSpPr>
            <a:spLocks noChangeArrowheads="1"/>
          </p:cNvSpPr>
          <p:nvPr/>
        </p:nvSpPr>
        <p:spPr bwMode="auto">
          <a:xfrm>
            <a:off x="7751764" y="45799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1" name="Rectangle 30"/>
          <p:cNvSpPr>
            <a:spLocks noChangeArrowheads="1"/>
          </p:cNvSpPr>
          <p:nvPr/>
        </p:nvSpPr>
        <p:spPr bwMode="auto">
          <a:xfrm>
            <a:off x="8399464" y="45799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2" name="Rectangle 31"/>
          <p:cNvSpPr>
            <a:spLocks noChangeArrowheads="1"/>
          </p:cNvSpPr>
          <p:nvPr/>
        </p:nvSpPr>
        <p:spPr bwMode="auto">
          <a:xfrm>
            <a:off x="7248525" y="52292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1263" name="Rectangle 32"/>
          <p:cNvSpPr>
            <a:spLocks noChangeArrowheads="1"/>
          </p:cNvSpPr>
          <p:nvPr/>
        </p:nvSpPr>
        <p:spPr bwMode="auto">
          <a:xfrm>
            <a:off x="7897813" y="52292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1264" name="Rectangle 33"/>
          <p:cNvSpPr>
            <a:spLocks noChangeArrowheads="1"/>
          </p:cNvSpPr>
          <p:nvPr/>
        </p:nvSpPr>
        <p:spPr bwMode="auto">
          <a:xfrm>
            <a:off x="8545513" y="52292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1265" name="Rectangle 34"/>
          <p:cNvSpPr>
            <a:spLocks noChangeArrowheads="1"/>
          </p:cNvSpPr>
          <p:nvPr/>
        </p:nvSpPr>
        <p:spPr bwMode="auto">
          <a:xfrm>
            <a:off x="9193213" y="52292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1266" name="Rectangle 35"/>
          <p:cNvSpPr>
            <a:spLocks noChangeArrowheads="1"/>
          </p:cNvSpPr>
          <p:nvPr/>
        </p:nvSpPr>
        <p:spPr bwMode="auto">
          <a:xfrm>
            <a:off x="7105650" y="51562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7" name="Rectangle 36"/>
          <p:cNvSpPr>
            <a:spLocks noChangeArrowheads="1"/>
          </p:cNvSpPr>
          <p:nvPr/>
        </p:nvSpPr>
        <p:spPr bwMode="auto">
          <a:xfrm>
            <a:off x="7753350" y="51562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8" name="Rectangle 37"/>
          <p:cNvSpPr>
            <a:spLocks noChangeArrowheads="1"/>
          </p:cNvSpPr>
          <p:nvPr/>
        </p:nvSpPr>
        <p:spPr bwMode="auto">
          <a:xfrm>
            <a:off x="8401050" y="51562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9" name="Rectangle 38"/>
          <p:cNvSpPr>
            <a:spLocks noChangeArrowheads="1"/>
          </p:cNvSpPr>
          <p:nvPr/>
        </p:nvSpPr>
        <p:spPr bwMode="auto">
          <a:xfrm>
            <a:off x="9048750" y="51562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70" name="Rectangle 39"/>
          <p:cNvSpPr>
            <a:spLocks noChangeArrowheads="1"/>
          </p:cNvSpPr>
          <p:nvPr/>
        </p:nvSpPr>
        <p:spPr bwMode="auto">
          <a:xfrm>
            <a:off x="2279651" y="4086224"/>
            <a:ext cx="2136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add </a:t>
            </a:r>
            <a:r>
              <a:rPr lang="en-US" altLang="zh-CN" sz="1800">
                <a:solidFill>
                  <a:schemeClr val="hlink"/>
                </a:solidFill>
                <a:latin typeface="Lucida Console" panose="020B0609040504020204" pitchFamily="49" charset="0"/>
              </a:rPr>
              <a:t>x4</a:t>
            </a:r>
            <a:r>
              <a:rPr lang="en-US" altLang="zh-CN" sz="1800">
                <a:latin typeface="Lucida Console" panose="020B0609040504020204" pitchFamily="49" charset="0"/>
              </a:rPr>
              <a:t>, x5, x6</a:t>
            </a:r>
            <a:endParaRPr lang="en-AU" altLang="zh-CN" sz="1800">
              <a:latin typeface="Lucida Console" panose="020B0609040504020204" pitchFamily="49" charset="0"/>
            </a:endParaRPr>
          </a:p>
        </p:txBody>
      </p:sp>
      <p:sp>
        <p:nvSpPr>
          <p:cNvPr id="181271" name="Rectangle 40"/>
          <p:cNvSpPr>
            <a:spLocks noChangeArrowheads="1"/>
          </p:cNvSpPr>
          <p:nvPr/>
        </p:nvSpPr>
        <p:spPr bwMode="auto">
          <a:xfrm>
            <a:off x="2279651" y="3509963"/>
            <a:ext cx="1858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ld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addr</a:t>
            </a:r>
            <a:endParaRPr lang="en-AU" altLang="zh-CN" sz="1800">
              <a:latin typeface="Lucida Console" panose="020B0609040504020204" pitchFamily="49" charset="0"/>
            </a:endParaRPr>
          </a:p>
        </p:txBody>
      </p:sp>
      <p:sp>
        <p:nvSpPr>
          <p:cNvPr id="181272" name="Rectangle 41"/>
          <p:cNvSpPr>
            <a:spLocks noChangeArrowheads="1"/>
          </p:cNvSpPr>
          <p:nvPr/>
        </p:nvSpPr>
        <p:spPr bwMode="auto">
          <a:xfrm>
            <a:off x="2279651" y="5238749"/>
            <a:ext cx="269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t>
            </a:r>
            <a:r>
              <a:rPr lang="en-US" altLang="zh-CN" sz="1800">
                <a:solidFill>
                  <a:schemeClr val="hlink"/>
                </a:solidFill>
                <a:latin typeface="Lucida Console" panose="020B0609040504020204" pitchFamily="49" charset="0"/>
              </a:rPr>
              <a:t>x4</a:t>
            </a:r>
            <a:r>
              <a:rPr lang="en-US" altLang="zh-CN" sz="1800">
                <a:latin typeface="Lucida Console" panose="020B0609040504020204" pitchFamily="49" charset="0"/>
              </a:rPr>
              <a:t>, target</a:t>
            </a:r>
            <a:endParaRPr lang="en-AU" altLang="zh-CN" sz="1800">
              <a:latin typeface="Lucida Console" panose="020B0609040504020204" pitchFamily="49" charset="0"/>
            </a:endParaRPr>
          </a:p>
        </p:txBody>
      </p:sp>
      <p:sp>
        <p:nvSpPr>
          <p:cNvPr id="181273" name="Line 42"/>
          <p:cNvSpPr>
            <a:spLocks noChangeShapeType="1"/>
          </p:cNvSpPr>
          <p:nvPr/>
        </p:nvSpPr>
        <p:spPr bwMode="auto">
          <a:xfrm>
            <a:off x="7175500" y="3644899"/>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4" name="Line 43"/>
          <p:cNvSpPr>
            <a:spLocks noChangeShapeType="1"/>
          </p:cNvSpPr>
          <p:nvPr/>
        </p:nvSpPr>
        <p:spPr bwMode="auto">
          <a:xfrm>
            <a:off x="7175500" y="4221162"/>
            <a:ext cx="433388" cy="1223962"/>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5" name="AutoShape 44"/>
          <p:cNvSpPr>
            <a:spLocks noChangeArrowheads="1"/>
          </p:cNvSpPr>
          <p:nvPr/>
        </p:nvSpPr>
        <p:spPr bwMode="auto">
          <a:xfrm>
            <a:off x="7248526" y="4724399"/>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1276" name="AutoShape 45"/>
          <p:cNvSpPr>
            <a:spLocks noChangeArrowheads="1"/>
          </p:cNvSpPr>
          <p:nvPr/>
        </p:nvSpPr>
        <p:spPr bwMode="auto">
          <a:xfrm>
            <a:off x="7896226" y="4724399"/>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1277" name="AutoShape 46"/>
          <p:cNvSpPr>
            <a:spLocks noChangeArrowheads="1"/>
          </p:cNvSpPr>
          <p:nvPr/>
        </p:nvSpPr>
        <p:spPr bwMode="auto">
          <a:xfrm>
            <a:off x="8543926" y="4724399"/>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Tree>
    <p:extLst>
      <p:ext uri="{BB962C8B-B14F-4D97-AF65-F5344CB8AC3E}">
        <p14:creationId xmlns:p14="http://schemas.microsoft.com/office/powerpoint/2010/main" val="411322305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Hazards for Branches</a:t>
            </a:r>
          </a:p>
        </p:txBody>
      </p:sp>
      <p:sp>
        <p:nvSpPr>
          <p:cNvPr id="183300" name="Rectangle 3"/>
          <p:cNvSpPr>
            <a:spLocks noGrp="1" noChangeArrowheads="1"/>
          </p:cNvSpPr>
          <p:nvPr>
            <p:ph idx="1"/>
          </p:nvPr>
        </p:nvSpPr>
        <p:spPr>
          <a:xfrm>
            <a:off x="2208214" y="1125538"/>
            <a:ext cx="8270875" cy="2381250"/>
          </a:xfrm>
        </p:spPr>
        <p:txBody>
          <a:bodyPr/>
          <a:lstStyle/>
          <a:p>
            <a:pPr eaLnBrk="1" hangingPunct="1"/>
            <a:r>
              <a:rPr lang="en-US" altLang="zh-CN" smtClean="0">
                <a:ea typeface="宋体" panose="02010600030101010101" pitchFamily="2" charset="-122"/>
              </a:rPr>
              <a:t>If a comparison register is a destination of immediately preceding load instruction</a:t>
            </a:r>
          </a:p>
          <a:p>
            <a:pPr lvl="1" eaLnBrk="1" hangingPunct="1"/>
            <a:r>
              <a:rPr lang="en-US" altLang="zh-CN" smtClean="0">
                <a:ea typeface="宋体" panose="02010600030101010101" pitchFamily="2" charset="-122"/>
              </a:rPr>
              <a:t>Need 2 stall cycles</a:t>
            </a:r>
          </a:p>
        </p:txBody>
      </p:sp>
      <p:sp>
        <p:nvSpPr>
          <p:cNvPr id="183298" name="页脚占位符 3"/>
          <p:cNvSpPr>
            <a:spLocks noGrp="1"/>
          </p:cNvSpPr>
          <p:nvPr>
            <p:ph type="ftr" sz="quarter" idx="11"/>
          </p:nvPr>
        </p:nvSpPr>
        <p:spPr>
          <a:xfrm>
            <a:off x="8470900" y="6224590"/>
            <a:ext cx="3097707"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43F7755F-AE7D-4057-98CE-91D3A51270C6}" type="slidenum">
              <a:rPr lang="en-AU" altLang="zh-CN" sz="1400"/>
              <a:pPr>
                <a:spcBef>
                  <a:spcPct val="0"/>
                </a:spcBef>
                <a:buClrTx/>
                <a:buSzTx/>
                <a:buFontTx/>
                <a:buNone/>
              </a:pPr>
              <a:t>142</a:t>
            </a:fld>
            <a:endParaRPr lang="en-AU" altLang="zh-CN" sz="1400" dirty="0"/>
          </a:p>
        </p:txBody>
      </p:sp>
      <p:sp>
        <p:nvSpPr>
          <p:cNvPr id="183301" name="Rectangle 4"/>
          <p:cNvSpPr>
            <a:spLocks noChangeArrowheads="1"/>
          </p:cNvSpPr>
          <p:nvPr/>
        </p:nvSpPr>
        <p:spPr bwMode="auto">
          <a:xfrm>
            <a:off x="2279650" y="4374455"/>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stalled</a:t>
            </a:r>
            <a:endParaRPr lang="en-AU" altLang="zh-CN" sz="1800">
              <a:latin typeface="Lucida Console" panose="020B0609040504020204" pitchFamily="49" charset="0"/>
            </a:endParaRPr>
          </a:p>
        </p:txBody>
      </p:sp>
      <p:grpSp>
        <p:nvGrpSpPr>
          <p:cNvPr id="183302" name="Group 5"/>
          <p:cNvGrpSpPr>
            <a:grpSpLocks/>
          </p:cNvGrpSpPr>
          <p:nvPr/>
        </p:nvGrpSpPr>
        <p:grpSpPr bwMode="auto">
          <a:xfrm>
            <a:off x="4656139" y="3140968"/>
            <a:ext cx="3024187" cy="504825"/>
            <a:chOff x="2018" y="2341"/>
            <a:chExt cx="1905" cy="318"/>
          </a:xfrm>
        </p:grpSpPr>
        <p:sp>
          <p:nvSpPr>
            <p:cNvPr id="183332"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3333"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3334"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3335"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3336"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3337"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38"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39"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40"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sp>
        <p:nvSpPr>
          <p:cNvPr id="183303" name="Rectangle 15"/>
          <p:cNvSpPr>
            <a:spLocks noChangeArrowheads="1"/>
          </p:cNvSpPr>
          <p:nvPr/>
        </p:nvSpPr>
        <p:spPr bwMode="auto">
          <a:xfrm>
            <a:off x="5303838" y="3790255"/>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3304" name="Rectangle 16"/>
          <p:cNvSpPr>
            <a:spLocks noChangeArrowheads="1"/>
          </p:cNvSpPr>
          <p:nvPr/>
        </p:nvSpPr>
        <p:spPr bwMode="auto">
          <a:xfrm>
            <a:off x="5951538" y="3790255"/>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3305" name="Rectangle 17"/>
          <p:cNvSpPr>
            <a:spLocks noChangeArrowheads="1"/>
          </p:cNvSpPr>
          <p:nvPr/>
        </p:nvSpPr>
        <p:spPr bwMode="auto">
          <a:xfrm>
            <a:off x="5808664" y="3717231"/>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06" name="Rectangle 18"/>
          <p:cNvSpPr>
            <a:spLocks noChangeArrowheads="1"/>
          </p:cNvSpPr>
          <p:nvPr/>
        </p:nvSpPr>
        <p:spPr bwMode="auto">
          <a:xfrm>
            <a:off x="6456364" y="3717231"/>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07" name="Rectangle 19"/>
          <p:cNvSpPr>
            <a:spLocks noChangeArrowheads="1"/>
          </p:cNvSpPr>
          <p:nvPr/>
        </p:nvSpPr>
        <p:spPr bwMode="auto">
          <a:xfrm>
            <a:off x="7104064" y="3717231"/>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08" name="Rectangle 20"/>
          <p:cNvSpPr>
            <a:spLocks noChangeArrowheads="1"/>
          </p:cNvSpPr>
          <p:nvPr/>
        </p:nvSpPr>
        <p:spPr bwMode="auto">
          <a:xfrm>
            <a:off x="7751764" y="3717231"/>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09" name="Rectangle 21"/>
          <p:cNvSpPr>
            <a:spLocks noChangeArrowheads="1"/>
          </p:cNvSpPr>
          <p:nvPr/>
        </p:nvSpPr>
        <p:spPr bwMode="auto">
          <a:xfrm>
            <a:off x="6599238" y="4364930"/>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3310" name="Rectangle 22"/>
          <p:cNvSpPr>
            <a:spLocks noChangeArrowheads="1"/>
          </p:cNvSpPr>
          <p:nvPr/>
        </p:nvSpPr>
        <p:spPr bwMode="auto">
          <a:xfrm>
            <a:off x="6456364" y="4291906"/>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1" name="Rectangle 23"/>
          <p:cNvSpPr>
            <a:spLocks noChangeArrowheads="1"/>
          </p:cNvSpPr>
          <p:nvPr/>
        </p:nvSpPr>
        <p:spPr bwMode="auto">
          <a:xfrm>
            <a:off x="7104064" y="4291906"/>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2" name="Rectangle 24"/>
          <p:cNvSpPr>
            <a:spLocks noChangeArrowheads="1"/>
          </p:cNvSpPr>
          <p:nvPr/>
        </p:nvSpPr>
        <p:spPr bwMode="auto">
          <a:xfrm>
            <a:off x="7751764" y="4291906"/>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3" name="Rectangle 25"/>
          <p:cNvSpPr>
            <a:spLocks noChangeArrowheads="1"/>
          </p:cNvSpPr>
          <p:nvPr/>
        </p:nvSpPr>
        <p:spPr bwMode="auto">
          <a:xfrm>
            <a:off x="8399464" y="4291906"/>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4" name="Rectangle 26"/>
          <p:cNvSpPr>
            <a:spLocks noChangeArrowheads="1"/>
          </p:cNvSpPr>
          <p:nvPr/>
        </p:nvSpPr>
        <p:spPr bwMode="auto">
          <a:xfrm>
            <a:off x="7248525" y="4941193"/>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3315" name="Rectangle 27"/>
          <p:cNvSpPr>
            <a:spLocks noChangeArrowheads="1"/>
          </p:cNvSpPr>
          <p:nvPr/>
        </p:nvSpPr>
        <p:spPr bwMode="auto">
          <a:xfrm>
            <a:off x="7897813" y="4941193"/>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3316" name="Rectangle 28"/>
          <p:cNvSpPr>
            <a:spLocks noChangeArrowheads="1"/>
          </p:cNvSpPr>
          <p:nvPr/>
        </p:nvSpPr>
        <p:spPr bwMode="auto">
          <a:xfrm>
            <a:off x="8545513" y="4941193"/>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3317" name="Rectangle 29"/>
          <p:cNvSpPr>
            <a:spLocks noChangeArrowheads="1"/>
          </p:cNvSpPr>
          <p:nvPr/>
        </p:nvSpPr>
        <p:spPr bwMode="auto">
          <a:xfrm>
            <a:off x="9193213" y="4941193"/>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3318" name="Rectangle 30"/>
          <p:cNvSpPr>
            <a:spLocks noChangeArrowheads="1"/>
          </p:cNvSpPr>
          <p:nvPr/>
        </p:nvSpPr>
        <p:spPr bwMode="auto">
          <a:xfrm>
            <a:off x="7105650" y="4868168"/>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9" name="Rectangle 31"/>
          <p:cNvSpPr>
            <a:spLocks noChangeArrowheads="1"/>
          </p:cNvSpPr>
          <p:nvPr/>
        </p:nvSpPr>
        <p:spPr bwMode="auto">
          <a:xfrm>
            <a:off x="7753350" y="4868168"/>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20" name="Rectangle 32"/>
          <p:cNvSpPr>
            <a:spLocks noChangeArrowheads="1"/>
          </p:cNvSpPr>
          <p:nvPr/>
        </p:nvSpPr>
        <p:spPr bwMode="auto">
          <a:xfrm>
            <a:off x="8401050" y="4868168"/>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21" name="Rectangle 33"/>
          <p:cNvSpPr>
            <a:spLocks noChangeArrowheads="1"/>
          </p:cNvSpPr>
          <p:nvPr/>
        </p:nvSpPr>
        <p:spPr bwMode="auto">
          <a:xfrm>
            <a:off x="9048750" y="4868168"/>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22" name="Rectangle 34"/>
          <p:cNvSpPr>
            <a:spLocks noChangeArrowheads="1"/>
          </p:cNvSpPr>
          <p:nvPr/>
        </p:nvSpPr>
        <p:spPr bwMode="auto">
          <a:xfrm>
            <a:off x="2279650" y="3798193"/>
            <a:ext cx="170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stalled</a:t>
            </a:r>
            <a:endParaRPr lang="en-AU" altLang="zh-CN" sz="1800">
              <a:solidFill>
                <a:schemeClr val="hlink"/>
              </a:solidFill>
              <a:latin typeface="Lucida Console" panose="020B0609040504020204" pitchFamily="49" charset="0"/>
            </a:endParaRPr>
          </a:p>
        </p:txBody>
      </p:sp>
      <p:sp>
        <p:nvSpPr>
          <p:cNvPr id="183323" name="Rectangle 35"/>
          <p:cNvSpPr>
            <a:spLocks noChangeArrowheads="1"/>
          </p:cNvSpPr>
          <p:nvPr/>
        </p:nvSpPr>
        <p:spPr bwMode="auto">
          <a:xfrm>
            <a:off x="2279651" y="3221931"/>
            <a:ext cx="1858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ld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addr</a:t>
            </a:r>
            <a:endParaRPr lang="en-AU" altLang="zh-CN" sz="1800">
              <a:latin typeface="Lucida Console" panose="020B0609040504020204" pitchFamily="49" charset="0"/>
            </a:endParaRPr>
          </a:p>
        </p:txBody>
      </p:sp>
      <p:sp>
        <p:nvSpPr>
          <p:cNvPr id="183324" name="Rectangle 36"/>
          <p:cNvSpPr>
            <a:spLocks noChangeArrowheads="1"/>
          </p:cNvSpPr>
          <p:nvPr/>
        </p:nvSpPr>
        <p:spPr bwMode="auto">
          <a:xfrm>
            <a:off x="2279651" y="4950717"/>
            <a:ext cx="269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t>
            </a:r>
            <a:r>
              <a:rPr lang="en-US" altLang="zh-CN" sz="1800">
                <a:solidFill>
                  <a:schemeClr val="hlink"/>
                </a:solidFill>
                <a:latin typeface="Lucida Console" panose="020B0609040504020204" pitchFamily="49" charset="0"/>
              </a:rPr>
              <a:t>x0</a:t>
            </a:r>
            <a:r>
              <a:rPr lang="en-US" altLang="zh-CN" sz="1800">
                <a:latin typeface="Lucida Console" panose="020B0609040504020204" pitchFamily="49" charset="0"/>
              </a:rPr>
              <a:t>, target</a:t>
            </a:r>
            <a:endParaRPr lang="en-AU" altLang="zh-CN" sz="1800">
              <a:latin typeface="Lucida Console" panose="020B0609040504020204" pitchFamily="49" charset="0"/>
            </a:endParaRPr>
          </a:p>
        </p:txBody>
      </p:sp>
      <p:sp>
        <p:nvSpPr>
          <p:cNvPr id="183325" name="Line 37"/>
          <p:cNvSpPr>
            <a:spLocks noChangeShapeType="1"/>
          </p:cNvSpPr>
          <p:nvPr/>
        </p:nvSpPr>
        <p:spPr bwMode="auto">
          <a:xfrm>
            <a:off x="7175500" y="3356867"/>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6" name="AutoShape 38"/>
          <p:cNvSpPr>
            <a:spLocks noChangeArrowheads="1"/>
          </p:cNvSpPr>
          <p:nvPr/>
        </p:nvSpPr>
        <p:spPr bwMode="auto">
          <a:xfrm>
            <a:off x="7248526" y="4436367"/>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27" name="AutoShape 39"/>
          <p:cNvSpPr>
            <a:spLocks noChangeArrowheads="1"/>
          </p:cNvSpPr>
          <p:nvPr/>
        </p:nvSpPr>
        <p:spPr bwMode="auto">
          <a:xfrm>
            <a:off x="7896226" y="4436367"/>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28" name="AutoShape 40"/>
          <p:cNvSpPr>
            <a:spLocks noChangeArrowheads="1"/>
          </p:cNvSpPr>
          <p:nvPr/>
        </p:nvSpPr>
        <p:spPr bwMode="auto">
          <a:xfrm>
            <a:off x="8543926" y="4436367"/>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29" name="AutoShape 41"/>
          <p:cNvSpPr>
            <a:spLocks noChangeArrowheads="1"/>
          </p:cNvSpPr>
          <p:nvPr/>
        </p:nvSpPr>
        <p:spPr bwMode="auto">
          <a:xfrm>
            <a:off x="6600826" y="3860106"/>
            <a:ext cx="360363" cy="287337"/>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30" name="AutoShape 42"/>
          <p:cNvSpPr>
            <a:spLocks noChangeArrowheads="1"/>
          </p:cNvSpPr>
          <p:nvPr/>
        </p:nvSpPr>
        <p:spPr bwMode="auto">
          <a:xfrm>
            <a:off x="7248526" y="3860106"/>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31" name="AutoShape 43"/>
          <p:cNvSpPr>
            <a:spLocks noChangeArrowheads="1"/>
          </p:cNvSpPr>
          <p:nvPr/>
        </p:nvSpPr>
        <p:spPr bwMode="auto">
          <a:xfrm>
            <a:off x="7896226" y="3860106"/>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Tree>
    <p:extLst>
      <p:ext uri="{BB962C8B-B14F-4D97-AF65-F5344CB8AC3E}">
        <p14:creationId xmlns:p14="http://schemas.microsoft.com/office/powerpoint/2010/main" val="329345146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pPr eaLnBrk="1" hangingPunct="1"/>
            <a:r>
              <a:rPr lang="en-US" altLang="zh-CN">
                <a:ea typeface="宋体" panose="02010600030101010101" pitchFamily="2" charset="-122"/>
              </a:rPr>
              <a:t>More-Realistic Branch Prediction</a:t>
            </a:r>
            <a:endParaRPr lang="en-AU" altLang="zh-CN">
              <a:ea typeface="宋体" panose="02010600030101010101" pitchFamily="2" charset="-122"/>
            </a:endParaRPr>
          </a:p>
        </p:txBody>
      </p:sp>
      <p:sp>
        <p:nvSpPr>
          <p:cNvPr id="99332" name="Rectangle 3"/>
          <p:cNvSpPr>
            <a:spLocks noGrp="1" noChangeArrowheads="1"/>
          </p:cNvSpPr>
          <p:nvPr>
            <p:ph idx="1"/>
          </p:nvPr>
        </p:nvSpPr>
        <p:spPr/>
        <p:txBody>
          <a:bodyPr/>
          <a:lstStyle/>
          <a:p>
            <a:pPr eaLnBrk="1" hangingPunct="1"/>
            <a:r>
              <a:rPr lang="en-US" altLang="zh-CN" sz="2800">
                <a:ea typeface="宋体" panose="02010600030101010101" pitchFamily="2" charset="-122"/>
              </a:rPr>
              <a:t>Static branch prediction</a:t>
            </a:r>
          </a:p>
          <a:p>
            <a:pPr lvl="1" eaLnBrk="1" hangingPunct="1"/>
            <a:r>
              <a:rPr lang="en-US" altLang="zh-CN" sz="2400">
                <a:ea typeface="宋体" panose="02010600030101010101" pitchFamily="2" charset="-122"/>
              </a:rPr>
              <a:t>Based on typical branch behavior</a:t>
            </a:r>
          </a:p>
          <a:p>
            <a:pPr lvl="1" eaLnBrk="1" hangingPunct="1"/>
            <a:r>
              <a:rPr lang="en-US" altLang="zh-CN" sz="2400">
                <a:ea typeface="宋体" panose="02010600030101010101" pitchFamily="2" charset="-122"/>
              </a:rPr>
              <a:t>Example: loop and if-statement branches</a:t>
            </a:r>
          </a:p>
          <a:p>
            <a:pPr lvl="2" eaLnBrk="1" hangingPunct="1"/>
            <a:r>
              <a:rPr lang="en-US" altLang="zh-CN" sz="2000">
                <a:ea typeface="宋体" panose="02010600030101010101" pitchFamily="2" charset="-122"/>
              </a:rPr>
              <a:t>Predict backward branches taken</a:t>
            </a:r>
          </a:p>
          <a:p>
            <a:pPr lvl="2" eaLnBrk="1" hangingPunct="1"/>
            <a:r>
              <a:rPr lang="en-US" altLang="zh-CN" sz="2000">
                <a:ea typeface="宋体" panose="02010600030101010101" pitchFamily="2" charset="-122"/>
              </a:rPr>
              <a:t>Predict forward branches not taken</a:t>
            </a:r>
          </a:p>
          <a:p>
            <a:pPr eaLnBrk="1" hangingPunct="1"/>
            <a:r>
              <a:rPr lang="en-US" altLang="zh-CN" sz="2800">
                <a:ea typeface="宋体" panose="02010600030101010101" pitchFamily="2" charset="-122"/>
              </a:rPr>
              <a:t>Dynamic branch prediction</a:t>
            </a:r>
          </a:p>
          <a:p>
            <a:pPr lvl="1" eaLnBrk="1" hangingPunct="1"/>
            <a:r>
              <a:rPr lang="en-US" altLang="zh-CN" sz="2400">
                <a:ea typeface="宋体" panose="02010600030101010101" pitchFamily="2" charset="-122"/>
              </a:rPr>
              <a:t>Hardware measures actual branch behavior</a:t>
            </a:r>
          </a:p>
          <a:p>
            <a:pPr lvl="2" eaLnBrk="1" hangingPunct="1"/>
            <a:r>
              <a:rPr lang="en-US" altLang="zh-CN" sz="2000">
                <a:ea typeface="宋体" panose="02010600030101010101" pitchFamily="2" charset="-122"/>
              </a:rPr>
              <a:t>e.g., record recent history of each branch</a:t>
            </a:r>
          </a:p>
          <a:p>
            <a:pPr lvl="1" eaLnBrk="1" hangingPunct="1"/>
            <a:r>
              <a:rPr lang="en-US" altLang="zh-CN" sz="2400">
                <a:ea typeface="宋体" panose="02010600030101010101" pitchFamily="2" charset="-122"/>
              </a:rPr>
              <a:t>Assume future behavior will continue the trend</a:t>
            </a:r>
          </a:p>
          <a:p>
            <a:pPr lvl="2" eaLnBrk="1" hangingPunct="1"/>
            <a:r>
              <a:rPr lang="en-US" altLang="zh-CN" sz="2000">
                <a:ea typeface="宋体" panose="02010600030101010101" pitchFamily="2" charset="-122"/>
              </a:rPr>
              <a:t>When wrong, stall while re-fetching, and update history</a:t>
            </a:r>
            <a:endParaRPr lang="en-AU" altLang="zh-CN" sz="2000">
              <a:ea typeface="宋体" panose="02010600030101010101" pitchFamily="2" charset="-122"/>
            </a:endParaRPr>
          </a:p>
        </p:txBody>
      </p:sp>
      <p:sp>
        <p:nvSpPr>
          <p:cNvPr id="99330" name="页脚占位符 3"/>
          <p:cNvSpPr>
            <a:spLocks noGrp="1"/>
          </p:cNvSpPr>
          <p:nvPr>
            <p:ph type="ftr" sz="quarter" idx="11"/>
          </p:nvPr>
        </p:nvSpPr>
        <p:spPr>
          <a:xfrm>
            <a:off x="8472264" y="6235284"/>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DDB3906-AB59-4BAE-98B5-0C3C50068C7D}" type="slidenum">
              <a:rPr lang="en-AU" altLang="zh-CN" sz="1400"/>
              <a:pPr>
                <a:spcBef>
                  <a:spcPct val="0"/>
                </a:spcBef>
                <a:buClrTx/>
                <a:buSzTx/>
                <a:buFontTx/>
                <a:buNone/>
              </a:pPr>
              <a:t>143</a:t>
            </a:fld>
            <a:endParaRPr lang="en-AU" altLang="zh-CN" sz="1400" dirty="0"/>
          </a:p>
        </p:txBody>
      </p:sp>
    </p:spTree>
    <p:extLst>
      <p:ext uri="{BB962C8B-B14F-4D97-AF65-F5344CB8AC3E}">
        <p14:creationId xmlns:p14="http://schemas.microsoft.com/office/powerpoint/2010/main" val="271937844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a:xfrm>
            <a:off x="3333750" y="360710"/>
            <a:ext cx="8858250" cy="908050"/>
          </a:xfrm>
        </p:spPr>
        <p:txBody>
          <a:bodyPr/>
          <a:lstStyle/>
          <a:p>
            <a:r>
              <a:rPr lang="en-US" altLang="zh-CN" dirty="0" smtClean="0"/>
              <a:t>Accuracy of prediction based on profile</a:t>
            </a:r>
          </a:p>
        </p:txBody>
      </p:sp>
      <p:graphicFrame>
        <p:nvGraphicFramePr>
          <p:cNvPr id="97283" name="Object 3"/>
          <p:cNvGraphicFramePr>
            <a:graphicFrameLocks noChangeAspect="1"/>
          </p:cNvGraphicFramePr>
          <p:nvPr>
            <p:extLst/>
          </p:nvPr>
        </p:nvGraphicFramePr>
        <p:xfrm>
          <a:off x="1947863" y="1268760"/>
          <a:ext cx="8382000" cy="2411413"/>
        </p:xfrm>
        <a:graphic>
          <a:graphicData uri="http://schemas.openxmlformats.org/presentationml/2006/ole">
            <mc:AlternateContent xmlns:mc="http://schemas.openxmlformats.org/markup-compatibility/2006">
              <mc:Choice xmlns:v="urn:schemas-microsoft-com:vml" Requires="v">
                <p:oleObj spid="_x0000_s15372" name="Chart" r:id="rId4" imgW="7810377" imgH="3286125" progId="MSGraph.Chart.8">
                  <p:embed followColorScheme="full"/>
                </p:oleObj>
              </mc:Choice>
              <mc:Fallback>
                <p:oleObj name="Chart" r:id="rId4" imgW="7810377" imgH="3286125" progId="MSGraph.Chart.8">
                  <p:embed followColorScheme="full"/>
                  <p:pic>
                    <p:nvPicPr>
                      <p:cNvPr id="0" name=""/>
                      <p:cNvPicPr>
                        <a:picLocks noChangeAspect="1" noChangeArrowheads="1"/>
                      </p:cNvPicPr>
                      <p:nvPr/>
                    </p:nvPicPr>
                    <p:blipFill>
                      <a:blip r:embed="rId5"/>
                      <a:srcRect/>
                      <a:stretch>
                        <a:fillRect/>
                      </a:stretch>
                    </p:blipFill>
                    <p:spPr bwMode="auto">
                      <a:xfrm>
                        <a:off x="1947863" y="1268760"/>
                        <a:ext cx="8382000" cy="2411413"/>
                      </a:xfrm>
                      <a:prstGeom prst="rect">
                        <a:avLst/>
                      </a:prstGeom>
                      <a:solidFill>
                        <a:srgbClr val="F3F3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4" name="Object 4"/>
          <p:cNvGraphicFramePr>
            <a:graphicFrameLocks noChangeAspect="1"/>
          </p:cNvGraphicFramePr>
          <p:nvPr>
            <p:extLst/>
          </p:nvPr>
        </p:nvGraphicFramePr>
        <p:xfrm>
          <a:off x="1919288" y="3861048"/>
          <a:ext cx="8410575" cy="2797175"/>
        </p:xfrm>
        <a:graphic>
          <a:graphicData uri="http://schemas.openxmlformats.org/presentationml/2006/ole">
            <mc:AlternateContent xmlns:mc="http://schemas.openxmlformats.org/markup-compatibility/2006">
              <mc:Choice xmlns:v="urn:schemas-microsoft-com:vml" Requires="v">
                <p:oleObj spid="_x0000_s15373" name="图表" r:id="rId6" imgW="7667841" imgH="2552536" progId="MSGraph.Chart.8">
                  <p:embed followColorScheme="full"/>
                </p:oleObj>
              </mc:Choice>
              <mc:Fallback>
                <p:oleObj name="图表" r:id="rId6" imgW="7667841" imgH="2552536" progId="MSGraph.Chart.8">
                  <p:embed followColorScheme="full"/>
                  <p:pic>
                    <p:nvPicPr>
                      <p:cNvPr id="0" name=""/>
                      <p:cNvPicPr>
                        <a:picLocks noChangeAspect="1" noChangeArrowheads="1"/>
                      </p:cNvPicPr>
                      <p:nvPr/>
                    </p:nvPicPr>
                    <p:blipFill>
                      <a:blip r:embed="rId7"/>
                      <a:srcRect/>
                      <a:stretch>
                        <a:fillRect/>
                      </a:stretch>
                    </p:blipFill>
                    <p:spPr bwMode="auto">
                      <a:xfrm>
                        <a:off x="1919288" y="3861048"/>
                        <a:ext cx="8410575" cy="2797175"/>
                      </a:xfrm>
                      <a:prstGeom prst="rect">
                        <a:avLst/>
                      </a:prstGeom>
                      <a:solidFill>
                        <a:srgbClr val="F3F3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5613697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Dynamic Branch Prediction</a:t>
            </a:r>
          </a:p>
        </p:txBody>
      </p:sp>
      <p:sp>
        <p:nvSpPr>
          <p:cNvPr id="185348" name="Rectangle 3"/>
          <p:cNvSpPr>
            <a:spLocks noGrp="1" noChangeArrowheads="1"/>
          </p:cNvSpPr>
          <p:nvPr>
            <p:ph idx="1"/>
          </p:nvPr>
        </p:nvSpPr>
        <p:spPr/>
        <p:txBody>
          <a:bodyPr/>
          <a:lstStyle/>
          <a:p>
            <a:pPr eaLnBrk="1" hangingPunct="1"/>
            <a:r>
              <a:rPr lang="en-US" altLang="zh-CN" sz="2800">
                <a:ea typeface="宋体" panose="02010600030101010101" pitchFamily="2" charset="-122"/>
              </a:rPr>
              <a:t>In deeper and superscalar pipelines, branch penalty is more significant</a:t>
            </a:r>
          </a:p>
          <a:p>
            <a:pPr eaLnBrk="1" hangingPunct="1"/>
            <a:r>
              <a:rPr lang="en-US" altLang="zh-CN" sz="2800">
                <a:ea typeface="宋体" panose="02010600030101010101" pitchFamily="2" charset="-122"/>
              </a:rPr>
              <a:t>Use dynamic prediction</a:t>
            </a:r>
          </a:p>
          <a:p>
            <a:pPr lvl="1" eaLnBrk="1" hangingPunct="1"/>
            <a:r>
              <a:rPr lang="en-US" altLang="zh-CN" sz="2400">
                <a:ea typeface="宋体" panose="02010600030101010101" pitchFamily="2" charset="-122"/>
              </a:rPr>
              <a:t>Branch prediction buffer (aka branch history table)</a:t>
            </a:r>
          </a:p>
          <a:p>
            <a:pPr lvl="1" eaLnBrk="1" hangingPunct="1"/>
            <a:r>
              <a:rPr lang="en-US" altLang="zh-CN" sz="2400">
                <a:ea typeface="宋体" panose="02010600030101010101" pitchFamily="2" charset="-122"/>
              </a:rPr>
              <a:t>Indexed by recent branch instruction addresses</a:t>
            </a:r>
          </a:p>
          <a:p>
            <a:pPr lvl="1" eaLnBrk="1" hangingPunct="1"/>
            <a:r>
              <a:rPr lang="en-US" altLang="zh-CN" sz="2400">
                <a:ea typeface="宋体" panose="02010600030101010101" pitchFamily="2" charset="-122"/>
              </a:rPr>
              <a:t>Stores outcome (taken/not taken)</a:t>
            </a:r>
          </a:p>
          <a:p>
            <a:pPr lvl="1" eaLnBrk="1" hangingPunct="1"/>
            <a:r>
              <a:rPr lang="en-US" altLang="zh-CN" sz="2400">
                <a:ea typeface="宋体" panose="02010600030101010101" pitchFamily="2" charset="-122"/>
              </a:rPr>
              <a:t>To execute a branch</a:t>
            </a:r>
          </a:p>
          <a:p>
            <a:pPr lvl="2" eaLnBrk="1" hangingPunct="1"/>
            <a:r>
              <a:rPr lang="en-US" altLang="zh-CN" sz="2000">
                <a:ea typeface="宋体" panose="02010600030101010101" pitchFamily="2" charset="-122"/>
              </a:rPr>
              <a:t>Check table, expect the same outcome</a:t>
            </a:r>
          </a:p>
          <a:p>
            <a:pPr lvl="2" eaLnBrk="1" hangingPunct="1"/>
            <a:r>
              <a:rPr lang="en-US" altLang="zh-CN" sz="2000">
                <a:ea typeface="宋体" panose="02010600030101010101" pitchFamily="2" charset="-122"/>
              </a:rPr>
              <a:t>Start fetching from fall-through or target</a:t>
            </a:r>
          </a:p>
          <a:p>
            <a:pPr lvl="2" eaLnBrk="1" hangingPunct="1"/>
            <a:r>
              <a:rPr lang="en-US" altLang="zh-CN" sz="2000">
                <a:ea typeface="宋体" panose="02010600030101010101" pitchFamily="2" charset="-122"/>
              </a:rPr>
              <a:t>If wrong, flush pipeline and flip prediction</a:t>
            </a:r>
            <a:endParaRPr lang="en-AU" altLang="zh-CN" sz="2000">
              <a:ea typeface="宋体" panose="02010600030101010101" pitchFamily="2" charset="-122"/>
            </a:endParaRPr>
          </a:p>
        </p:txBody>
      </p:sp>
      <p:sp>
        <p:nvSpPr>
          <p:cNvPr id="185346" name="页脚占位符 3"/>
          <p:cNvSpPr>
            <a:spLocks noGrp="1"/>
          </p:cNvSpPr>
          <p:nvPr>
            <p:ph type="ftr" sz="quarter" idx="11"/>
          </p:nvPr>
        </p:nvSpPr>
        <p:spPr>
          <a:xfrm>
            <a:off x="8472264" y="6237312"/>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87BF4DA-7FC8-4DED-B9DA-57AAAB511302}" type="slidenum">
              <a:rPr lang="en-AU" altLang="zh-CN" sz="1400"/>
              <a:pPr>
                <a:spcBef>
                  <a:spcPct val="0"/>
                </a:spcBef>
                <a:buClrTx/>
                <a:buSzTx/>
                <a:buFontTx/>
                <a:buNone/>
              </a:pPr>
              <a:t>145</a:t>
            </a:fld>
            <a:endParaRPr lang="en-AU" altLang="zh-CN" sz="1400" dirty="0"/>
          </a:p>
        </p:txBody>
      </p:sp>
    </p:spTree>
    <p:extLst>
      <p:ext uri="{BB962C8B-B14F-4D97-AF65-F5344CB8AC3E}">
        <p14:creationId xmlns:p14="http://schemas.microsoft.com/office/powerpoint/2010/main" val="356434193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rrowheads="1"/>
          </p:cNvSpPr>
          <p:nvPr>
            <p:ph type="title"/>
          </p:nvPr>
        </p:nvSpPr>
        <p:spPr>
          <a:xfrm>
            <a:off x="184944" y="178908"/>
            <a:ext cx="10515600" cy="917575"/>
          </a:xfrm>
        </p:spPr>
        <p:txBody>
          <a:bodyPr/>
          <a:lstStyle/>
          <a:p>
            <a:r>
              <a:rPr lang="en-US" altLang="zh-CN" dirty="0" smtClean="0"/>
              <a:t> 1-bit predictor</a:t>
            </a:r>
          </a:p>
        </p:txBody>
      </p:sp>
      <p:sp>
        <p:nvSpPr>
          <p:cNvPr id="98307"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en-US" u="sng" dirty="0" smtClean="0">
                <a:solidFill>
                  <a:srgbClr val="FF0000"/>
                </a:solidFill>
                <a:ea typeface="宋体" panose="02010600030101010101" pitchFamily="2" charset="-122"/>
                <a:cs typeface="Times New Roman" panose="02020603050405020304" pitchFamily="18" charset="0"/>
              </a:rPr>
              <a:t>B</a:t>
            </a:r>
            <a:r>
              <a:rPr lang="en-US" altLang="en-US" dirty="0" smtClean="0">
                <a:solidFill>
                  <a:srgbClr val="FF0000"/>
                </a:solidFill>
                <a:ea typeface="宋体" panose="02010600030101010101" pitchFamily="2" charset="-122"/>
                <a:cs typeface="Times New Roman" panose="02020603050405020304" pitchFamily="18" charset="0"/>
              </a:rPr>
              <a:t>ranch </a:t>
            </a:r>
            <a:r>
              <a:rPr lang="en-US" altLang="en-US" u="sng" dirty="0" smtClean="0">
                <a:solidFill>
                  <a:srgbClr val="FF0000"/>
                </a:solidFill>
                <a:ea typeface="宋体" panose="02010600030101010101" pitchFamily="2" charset="-122"/>
                <a:cs typeface="Times New Roman" panose="02020603050405020304" pitchFamily="18" charset="0"/>
              </a:rPr>
              <a:t>H</a:t>
            </a:r>
            <a:r>
              <a:rPr lang="en-US" altLang="en-US" dirty="0" smtClean="0">
                <a:solidFill>
                  <a:srgbClr val="FF0000"/>
                </a:solidFill>
                <a:ea typeface="宋体" panose="02010600030101010101" pitchFamily="2" charset="-122"/>
                <a:cs typeface="Times New Roman" panose="02020603050405020304" pitchFamily="18" charset="0"/>
              </a:rPr>
              <a:t>istory </a:t>
            </a:r>
            <a:r>
              <a:rPr lang="en-US" altLang="en-US" u="sng" dirty="0" smtClean="0">
                <a:solidFill>
                  <a:srgbClr val="FF0000"/>
                </a:solidFill>
                <a:ea typeface="宋体" panose="02010600030101010101" pitchFamily="2" charset="-122"/>
                <a:cs typeface="Times New Roman" panose="02020603050405020304" pitchFamily="18" charset="0"/>
              </a:rPr>
              <a:t>T</a:t>
            </a:r>
            <a:r>
              <a:rPr lang="en-US" altLang="en-US" dirty="0" smtClean="0">
                <a:solidFill>
                  <a:srgbClr val="FF0000"/>
                </a:solidFill>
                <a:ea typeface="宋体" panose="02010600030101010101" pitchFamily="2" charset="-122"/>
                <a:cs typeface="Times New Roman" panose="02020603050405020304" pitchFamily="18" charset="0"/>
              </a:rPr>
              <a:t>able</a:t>
            </a:r>
            <a:r>
              <a:rPr lang="en-US" altLang="en-US" dirty="0" smtClean="0">
                <a:ea typeface="宋体" panose="02010600030101010101" pitchFamily="2" charset="-122"/>
                <a:cs typeface="Times New Roman" panose="02020603050405020304" pitchFamily="18" charset="0"/>
              </a:rPr>
              <a:t>: </a:t>
            </a:r>
            <a:r>
              <a:rPr lang="en-US" altLang="en-US" dirty="0" smtClean="0">
                <a:solidFill>
                  <a:srgbClr val="0000FF"/>
                </a:solidFill>
                <a:ea typeface="宋体" panose="02010600030101010101" pitchFamily="2" charset="-122"/>
                <a:cs typeface="Times New Roman" panose="02020603050405020304" pitchFamily="18" charset="0"/>
              </a:rPr>
              <a:t>Lower bits of PC address index table of 1-bit values</a:t>
            </a:r>
          </a:p>
          <a:p>
            <a:pPr lvl="1"/>
            <a:r>
              <a:rPr lang="en-US" altLang="en-US" sz="2400" dirty="0" smtClean="0">
                <a:ea typeface="宋体" panose="02010600030101010101" pitchFamily="2" charset="-122"/>
                <a:cs typeface="Times New Roman" panose="02020603050405020304" pitchFamily="18" charset="0"/>
              </a:rPr>
              <a:t>Says whether or not branch taken last time</a:t>
            </a:r>
          </a:p>
          <a:p>
            <a:pPr lvl="1"/>
            <a:r>
              <a:rPr lang="en-US" altLang="en-US" sz="2400" dirty="0" smtClean="0">
                <a:ea typeface="宋体" panose="02010600030101010101" pitchFamily="2" charset="-122"/>
                <a:cs typeface="Times New Roman" panose="02020603050405020304" pitchFamily="18" charset="0"/>
              </a:rPr>
              <a:t>No address check (saves HW, but may not be right branch)</a:t>
            </a:r>
          </a:p>
          <a:p>
            <a:endParaRPr lang="en-US" altLang="zh-CN" dirty="0" smtClean="0">
              <a:cs typeface="Times New Roman" panose="02020603050405020304" pitchFamily="18" charset="0"/>
            </a:endParaRPr>
          </a:p>
        </p:txBody>
      </p:sp>
      <p:grpSp>
        <p:nvGrpSpPr>
          <p:cNvPr id="98308" name="Group 15"/>
          <p:cNvGrpSpPr>
            <a:grpSpLocks/>
          </p:cNvGrpSpPr>
          <p:nvPr/>
        </p:nvGrpSpPr>
        <p:grpSpPr bwMode="auto">
          <a:xfrm>
            <a:off x="1476375" y="3500438"/>
            <a:ext cx="8456613" cy="2690812"/>
            <a:chOff x="15" y="1797"/>
            <a:chExt cx="5327" cy="1695"/>
          </a:xfrm>
        </p:grpSpPr>
        <p:sp>
          <p:nvSpPr>
            <p:cNvPr id="98309" name="Rectangle 5"/>
            <p:cNvSpPr>
              <a:spLocks noChangeArrowheads="1"/>
            </p:cNvSpPr>
            <p:nvPr/>
          </p:nvSpPr>
          <p:spPr bwMode="auto">
            <a:xfrm>
              <a:off x="2148" y="1913"/>
              <a:ext cx="672" cy="528"/>
            </a:xfrm>
            <a:prstGeom prst="rect">
              <a:avLst/>
            </a:prstGeom>
            <a:solidFill>
              <a:schemeClr val="accent1"/>
            </a:solidFill>
            <a:ln w="12700" cap="sq">
              <a:solidFill>
                <a:schemeClr val="tx1"/>
              </a:solidFill>
              <a:miter lim="800000"/>
              <a:headEnd type="none" w="sm" len="sm"/>
              <a:tailEnd type="none" w="sm" len="sm"/>
            </a:ln>
          </p:spPr>
          <p:txBody>
            <a:bodyPr wrap="none" lIns="0" rIns="0"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buNone/>
              </a:pPr>
              <a:r>
                <a:rPr kumimoji="1" lang="zh-CN" altLang="zh-CN" sz="3000" b="1" dirty="0">
                  <a:solidFill>
                    <a:schemeClr val="tx1"/>
                  </a:solidFill>
                </a:rPr>
                <a:t>0/1</a:t>
              </a:r>
            </a:p>
          </p:txBody>
        </p:sp>
        <p:sp>
          <p:nvSpPr>
            <p:cNvPr id="98310" name="Line 6"/>
            <p:cNvSpPr>
              <a:spLocks noChangeShapeType="1"/>
            </p:cNvSpPr>
            <p:nvPr/>
          </p:nvSpPr>
          <p:spPr bwMode="auto">
            <a:xfrm>
              <a:off x="1476" y="2201"/>
              <a:ext cx="672" cy="0"/>
            </a:xfrm>
            <a:prstGeom prst="line">
              <a:avLst/>
            </a:prstGeom>
            <a:noFill/>
            <a:ln w="762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1" name="Rectangle 7"/>
            <p:cNvSpPr>
              <a:spLocks noChangeArrowheads="1"/>
            </p:cNvSpPr>
            <p:nvPr/>
          </p:nvSpPr>
          <p:spPr bwMode="auto">
            <a:xfrm>
              <a:off x="15" y="2066"/>
              <a:ext cx="186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buNone/>
              </a:pPr>
              <a:r>
                <a:rPr lang="en-US" altLang="zh-CN" sz="2200" b="1" dirty="0">
                  <a:solidFill>
                    <a:schemeClr val="tx1"/>
                  </a:solidFill>
                  <a:ea typeface="黑体" panose="02010609060101010101" pitchFamily="49" charset="-122"/>
                </a:rPr>
                <a:t>Low bits of </a:t>
              </a:r>
              <a:r>
                <a:rPr lang="en-US" altLang="zh-CN" sz="2200" b="1" dirty="0" smtClean="0">
                  <a:solidFill>
                    <a:schemeClr val="tx1"/>
                  </a:solidFill>
                  <a:ea typeface="黑体" panose="02010609060101010101" pitchFamily="49" charset="-122"/>
                </a:rPr>
                <a:t>PC</a:t>
              </a:r>
              <a:endParaRPr lang="en-US" altLang="zh-CN" sz="2200" b="1" dirty="0">
                <a:solidFill>
                  <a:schemeClr val="tx1"/>
                </a:solidFill>
                <a:ea typeface="黑体" panose="02010609060101010101" pitchFamily="49" charset="-122"/>
              </a:endParaRPr>
            </a:p>
          </p:txBody>
        </p:sp>
        <p:sp>
          <p:nvSpPr>
            <p:cNvPr id="98312" name="Line 8"/>
            <p:cNvSpPr>
              <a:spLocks noChangeShapeType="1"/>
            </p:cNvSpPr>
            <p:nvPr/>
          </p:nvSpPr>
          <p:spPr bwMode="auto">
            <a:xfrm>
              <a:off x="2832" y="2201"/>
              <a:ext cx="432" cy="0"/>
            </a:xfrm>
            <a:prstGeom prst="line">
              <a:avLst/>
            </a:prstGeom>
            <a:noFill/>
            <a:ln w="762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8313" name="Group 9"/>
            <p:cNvGrpSpPr>
              <a:grpSpLocks/>
            </p:cNvGrpSpPr>
            <p:nvPr/>
          </p:nvGrpSpPr>
          <p:grpSpPr bwMode="auto">
            <a:xfrm>
              <a:off x="3204" y="1797"/>
              <a:ext cx="2138" cy="741"/>
              <a:chOff x="3600" y="2352"/>
              <a:chExt cx="2138" cy="741"/>
            </a:xfrm>
          </p:grpSpPr>
          <p:sp>
            <p:nvSpPr>
              <p:cNvPr id="98316" name="Rectangle 10"/>
              <p:cNvSpPr>
                <a:spLocks noChangeArrowheads="1"/>
              </p:cNvSpPr>
              <p:nvPr/>
            </p:nvSpPr>
            <p:spPr bwMode="auto">
              <a:xfrm>
                <a:off x="3600" y="2611"/>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sz="2200" b="1">
                    <a:solidFill>
                      <a:srgbClr val="FFFFFF"/>
                    </a:solidFill>
                    <a:ea typeface="黑体" panose="02010609060101010101" pitchFamily="49" charset="-122"/>
                  </a:rPr>
                  <a:t>预测行为</a:t>
                </a:r>
              </a:p>
            </p:txBody>
          </p:sp>
          <p:sp>
            <p:nvSpPr>
              <p:cNvPr id="98317" name="Rectangle 11"/>
              <p:cNvSpPr>
                <a:spLocks noChangeArrowheads="1"/>
              </p:cNvSpPr>
              <p:nvPr/>
            </p:nvSpPr>
            <p:spPr bwMode="auto">
              <a:xfrm>
                <a:off x="4502" y="2352"/>
                <a:ext cx="1236" cy="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lnSpc>
                    <a:spcPct val="150000"/>
                  </a:lnSpc>
                  <a:buNone/>
                </a:pPr>
                <a:r>
                  <a:rPr lang="en-US" altLang="zh-CN" sz="2200" b="1" dirty="0">
                    <a:solidFill>
                      <a:srgbClr val="FF0000"/>
                    </a:solidFill>
                    <a:ea typeface="黑体" panose="02010609060101010101" pitchFamily="49" charset="-122"/>
                  </a:rPr>
                  <a:t>0</a:t>
                </a:r>
                <a:r>
                  <a:rPr lang="zh-CN" altLang="en-US" sz="2200" b="1" dirty="0">
                    <a:solidFill>
                      <a:srgbClr val="FF0000"/>
                    </a:solidFill>
                    <a:ea typeface="黑体" panose="02010609060101010101" pitchFamily="49" charset="-122"/>
                  </a:rPr>
                  <a:t>：</a:t>
                </a:r>
                <a:r>
                  <a:rPr lang="en-US" altLang="zh-CN" sz="2200" b="1" dirty="0">
                    <a:solidFill>
                      <a:srgbClr val="FF0000"/>
                    </a:solidFill>
                    <a:ea typeface="黑体" panose="02010609060101010101" pitchFamily="49" charset="-122"/>
                  </a:rPr>
                  <a:t>not taken </a:t>
                </a:r>
              </a:p>
              <a:p>
                <a:pPr eaLnBrk="1" hangingPunct="1">
                  <a:lnSpc>
                    <a:spcPct val="150000"/>
                  </a:lnSpc>
                  <a:buNone/>
                </a:pPr>
                <a:r>
                  <a:rPr lang="en-US" altLang="zh-CN" sz="2200" b="1" dirty="0">
                    <a:solidFill>
                      <a:srgbClr val="FF0000"/>
                    </a:solidFill>
                    <a:ea typeface="黑体" panose="02010609060101010101" pitchFamily="49" charset="-122"/>
                  </a:rPr>
                  <a:t>1</a:t>
                </a:r>
                <a:r>
                  <a:rPr lang="zh-CN" altLang="en-US" sz="2200" b="1" dirty="0">
                    <a:solidFill>
                      <a:srgbClr val="FF0000"/>
                    </a:solidFill>
                    <a:ea typeface="黑体" panose="02010609060101010101" pitchFamily="49" charset="-122"/>
                  </a:rPr>
                  <a:t>：</a:t>
                </a:r>
                <a:r>
                  <a:rPr lang="en-US" altLang="zh-CN" sz="2200" b="1" dirty="0">
                    <a:solidFill>
                      <a:srgbClr val="FF0000"/>
                    </a:solidFill>
                    <a:ea typeface="黑体" panose="02010609060101010101" pitchFamily="49" charset="-122"/>
                  </a:rPr>
                  <a:t>taken</a:t>
                </a:r>
              </a:p>
            </p:txBody>
          </p:sp>
          <p:sp>
            <p:nvSpPr>
              <p:cNvPr id="98318" name="AutoShape 12"/>
              <p:cNvSpPr>
                <a:spLocks/>
              </p:cNvSpPr>
              <p:nvPr/>
            </p:nvSpPr>
            <p:spPr bwMode="auto">
              <a:xfrm>
                <a:off x="4415" y="2540"/>
                <a:ext cx="48" cy="432"/>
              </a:xfrm>
              <a:prstGeom prst="leftBrace">
                <a:avLst>
                  <a:gd name="adj1" fmla="val 75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8314" name="Line 13"/>
            <p:cNvSpPr>
              <a:spLocks noChangeShapeType="1"/>
            </p:cNvSpPr>
            <p:nvPr/>
          </p:nvSpPr>
          <p:spPr bwMode="auto">
            <a:xfrm flipV="1">
              <a:off x="2484" y="2441"/>
              <a:ext cx="0" cy="432"/>
            </a:xfrm>
            <a:prstGeom prst="line">
              <a:avLst/>
            </a:prstGeom>
            <a:noFill/>
            <a:ln w="76200" cap="sq">
              <a:solidFill>
                <a:srgbClr val="FF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5" name="Rectangle 14"/>
            <p:cNvSpPr>
              <a:spLocks noChangeArrowheads="1"/>
            </p:cNvSpPr>
            <p:nvPr/>
          </p:nvSpPr>
          <p:spPr bwMode="auto">
            <a:xfrm>
              <a:off x="1190" y="2965"/>
              <a:ext cx="2648"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buNone/>
              </a:pPr>
              <a:r>
                <a:rPr lang="en-US" altLang="zh-CN" sz="2200" b="1" dirty="0">
                  <a:solidFill>
                    <a:schemeClr val="tx1"/>
                  </a:solidFill>
                </a:rPr>
                <a:t>Complement when </a:t>
              </a:r>
              <a:r>
                <a:rPr lang="en-US" altLang="zh-CN" sz="2200" b="1" dirty="0" err="1">
                  <a:solidFill>
                    <a:schemeClr val="tx1"/>
                  </a:solidFill>
                </a:rPr>
                <a:t>mispredict</a:t>
              </a:r>
              <a:endParaRPr lang="en-US" altLang="zh-CN" sz="2200" b="1" dirty="0">
                <a:solidFill>
                  <a:schemeClr val="tx1"/>
                </a:solidFill>
              </a:endParaRPr>
            </a:p>
            <a:p>
              <a:pPr eaLnBrk="1" hangingPunct="1"/>
              <a:endParaRPr lang="en-US" altLang="zh-CN" sz="2200" b="1" dirty="0">
                <a:solidFill>
                  <a:schemeClr val="tx1"/>
                </a:solidFill>
              </a:endParaRPr>
            </a:p>
          </p:txBody>
        </p:sp>
      </p:grpSp>
    </p:spTree>
    <p:extLst>
      <p:ext uri="{BB962C8B-B14F-4D97-AF65-F5344CB8AC3E}">
        <p14:creationId xmlns:p14="http://schemas.microsoft.com/office/powerpoint/2010/main" val="312249080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3"/>
          <p:cNvSpPr>
            <a:spLocks noGrp="1" noChangeArrowheads="1"/>
          </p:cNvSpPr>
          <p:nvPr>
            <p:ph type="title"/>
          </p:nvPr>
        </p:nvSpPr>
        <p:spPr/>
        <p:txBody>
          <a:bodyPr/>
          <a:lstStyle/>
          <a:p>
            <a:pPr eaLnBrk="1" hangingPunct="1"/>
            <a:r>
              <a:rPr lang="en-US" altLang="zh-CN" smtClean="0">
                <a:ea typeface="宋体" panose="02010600030101010101" pitchFamily="2" charset="-122"/>
              </a:rPr>
              <a:t>1-Bit Predictor: Shortcoming</a:t>
            </a:r>
            <a:endParaRPr lang="en-AU" altLang="zh-CN" smtClean="0">
              <a:ea typeface="宋体" panose="02010600030101010101" pitchFamily="2" charset="-122"/>
            </a:endParaRPr>
          </a:p>
        </p:txBody>
      </p:sp>
      <p:sp>
        <p:nvSpPr>
          <p:cNvPr id="187397" name="Rectangle 4"/>
          <p:cNvSpPr>
            <a:spLocks noGrp="1" noChangeArrowheads="1"/>
          </p:cNvSpPr>
          <p:nvPr>
            <p:ph idx="1"/>
          </p:nvPr>
        </p:nvSpPr>
        <p:spPr>
          <a:xfrm>
            <a:off x="768151" y="1107505"/>
            <a:ext cx="8270875" cy="719137"/>
          </a:xfrm>
        </p:spPr>
        <p:txBody>
          <a:bodyPr/>
          <a:lstStyle/>
          <a:p>
            <a:pPr eaLnBrk="1" hangingPunct="1"/>
            <a:r>
              <a:rPr lang="en-US" altLang="zh-CN" dirty="0" smtClean="0">
                <a:ea typeface="宋体" panose="02010600030101010101" pitchFamily="2" charset="-122"/>
              </a:rPr>
              <a:t>Inner loop branches </a:t>
            </a:r>
            <a:r>
              <a:rPr lang="en-US" altLang="zh-CN" dirty="0" err="1" smtClean="0">
                <a:ea typeface="宋体" panose="02010600030101010101" pitchFamily="2" charset="-122"/>
              </a:rPr>
              <a:t>mispredicted</a:t>
            </a:r>
            <a:r>
              <a:rPr lang="en-US" altLang="zh-CN" dirty="0" smtClean="0">
                <a:ea typeface="宋体" panose="02010600030101010101" pitchFamily="2" charset="-122"/>
              </a:rPr>
              <a:t> twice!</a:t>
            </a:r>
            <a:endParaRPr lang="en-AU" altLang="zh-CN" dirty="0" smtClean="0">
              <a:ea typeface="宋体" panose="02010600030101010101" pitchFamily="2" charset="-122"/>
            </a:endParaRPr>
          </a:p>
        </p:txBody>
      </p:sp>
      <p:sp>
        <p:nvSpPr>
          <p:cNvPr id="187394" name="页脚占位符 3"/>
          <p:cNvSpPr>
            <a:spLocks noGrp="1"/>
          </p:cNvSpPr>
          <p:nvPr>
            <p:ph type="ftr" sz="quarter" idx="11"/>
          </p:nvPr>
        </p:nvSpPr>
        <p:spPr>
          <a:xfrm>
            <a:off x="8472264" y="6302022"/>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828E544-06A2-4A79-ABD6-FA96EF786773}" type="slidenum">
              <a:rPr lang="en-AU" altLang="zh-CN" sz="1400"/>
              <a:pPr>
                <a:spcBef>
                  <a:spcPct val="0"/>
                </a:spcBef>
                <a:buClrTx/>
                <a:buSzTx/>
                <a:buFontTx/>
                <a:buNone/>
              </a:pPr>
              <a:t>147</a:t>
            </a:fld>
            <a:endParaRPr lang="en-AU" altLang="zh-CN" sz="1400" dirty="0"/>
          </a:p>
        </p:txBody>
      </p:sp>
      <p:sp>
        <p:nvSpPr>
          <p:cNvPr id="187395" name="Rectangle 2"/>
          <p:cNvSpPr>
            <a:spLocks noChangeArrowheads="1"/>
          </p:cNvSpPr>
          <p:nvPr/>
        </p:nvSpPr>
        <p:spPr bwMode="auto">
          <a:xfrm>
            <a:off x="4224339" y="3140075"/>
            <a:ext cx="2447925" cy="431800"/>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7398" name="Text Box 5"/>
          <p:cNvSpPr txBox="1">
            <a:spLocks noChangeArrowheads="1"/>
          </p:cNvSpPr>
          <p:nvPr/>
        </p:nvSpPr>
        <p:spPr bwMode="auto">
          <a:xfrm>
            <a:off x="3206751" y="1882204"/>
            <a:ext cx="35369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000" dirty="0">
                <a:latin typeface="Lucida Console" panose="020B0609040504020204" pitchFamily="49" charset="0"/>
              </a:rPr>
              <a:t>outer: …</a:t>
            </a:r>
            <a:br>
              <a:rPr lang="en-US" altLang="zh-CN" sz="2000" dirty="0">
                <a:latin typeface="Lucida Console" panose="020B0609040504020204" pitchFamily="49" charset="0"/>
              </a:rPr>
            </a:br>
            <a:r>
              <a:rPr lang="en-US" altLang="zh-CN" sz="2000" dirty="0">
                <a:latin typeface="Lucida Console" panose="020B0609040504020204" pitchFamily="49" charset="0"/>
              </a:rPr>
              <a:t>       …</a:t>
            </a:r>
            <a:br>
              <a:rPr lang="en-US" altLang="zh-CN" sz="2000" dirty="0">
                <a:latin typeface="Lucida Console" panose="020B0609040504020204" pitchFamily="49" charset="0"/>
              </a:rPr>
            </a:br>
            <a:r>
              <a:rPr lang="en-US" altLang="zh-CN" sz="2000" dirty="0">
                <a:latin typeface="Lucida Console" panose="020B0609040504020204" pitchFamily="49" charset="0"/>
              </a:rPr>
              <a:t>inner: …</a:t>
            </a:r>
          </a:p>
          <a:p>
            <a:pPr>
              <a:spcBef>
                <a:spcPct val="0"/>
              </a:spcBef>
              <a:buClrTx/>
              <a:buSzTx/>
              <a:buFontTx/>
              <a:buNone/>
            </a:pPr>
            <a:r>
              <a:rPr lang="en-US" altLang="zh-CN" sz="2000" dirty="0">
                <a:latin typeface="Lucida Console" panose="020B0609040504020204" pitchFamily="49" charset="0"/>
              </a:rPr>
              <a:t>       …</a:t>
            </a:r>
          </a:p>
          <a:p>
            <a:pPr>
              <a:spcBef>
                <a:spcPct val="0"/>
              </a:spcBef>
              <a:buClrTx/>
              <a:buSzTx/>
              <a:buFontTx/>
              <a:buNone/>
            </a:pPr>
            <a:r>
              <a:rPr lang="en-US" altLang="zh-CN" sz="2000" dirty="0">
                <a:latin typeface="Lucida Console" panose="020B0609040504020204" pitchFamily="49" charset="0"/>
              </a:rPr>
              <a:t>       </a:t>
            </a:r>
            <a:r>
              <a:rPr lang="en-US" altLang="zh-CN" sz="2000" dirty="0" err="1">
                <a:latin typeface="Lucida Console" panose="020B0609040504020204" pitchFamily="49" charset="0"/>
              </a:rPr>
              <a:t>beq</a:t>
            </a:r>
            <a:r>
              <a:rPr lang="en-US" altLang="zh-CN" sz="2000" dirty="0">
                <a:latin typeface="Lucida Console" panose="020B0609040504020204" pitchFamily="49" charset="0"/>
              </a:rPr>
              <a:t> …, …, inner</a:t>
            </a:r>
            <a:br>
              <a:rPr lang="en-US" altLang="zh-CN" sz="2000" dirty="0">
                <a:latin typeface="Lucida Console" panose="020B0609040504020204" pitchFamily="49" charset="0"/>
              </a:rPr>
            </a:br>
            <a:r>
              <a:rPr lang="en-US" altLang="zh-CN" sz="2000" dirty="0">
                <a:latin typeface="Lucida Console" panose="020B0609040504020204" pitchFamily="49" charset="0"/>
              </a:rPr>
              <a:t>       …</a:t>
            </a:r>
            <a:br>
              <a:rPr lang="en-US" altLang="zh-CN" sz="2000" dirty="0">
                <a:latin typeface="Lucida Console" panose="020B0609040504020204" pitchFamily="49" charset="0"/>
              </a:rPr>
            </a:br>
            <a:r>
              <a:rPr lang="en-US" altLang="zh-CN" sz="2000" dirty="0">
                <a:latin typeface="Lucida Console" panose="020B0609040504020204" pitchFamily="49" charset="0"/>
              </a:rPr>
              <a:t>       </a:t>
            </a:r>
            <a:r>
              <a:rPr lang="en-US" altLang="zh-CN" sz="2000" dirty="0" err="1">
                <a:latin typeface="Lucida Console" panose="020B0609040504020204" pitchFamily="49" charset="0"/>
              </a:rPr>
              <a:t>beq</a:t>
            </a:r>
            <a:r>
              <a:rPr lang="en-US" altLang="zh-CN" sz="2000" dirty="0">
                <a:latin typeface="Lucida Console" panose="020B0609040504020204" pitchFamily="49" charset="0"/>
              </a:rPr>
              <a:t> …, …, outer</a:t>
            </a:r>
            <a:endParaRPr lang="en-AU" altLang="zh-CN" sz="2000" dirty="0">
              <a:latin typeface="Lucida Console" panose="020B0609040504020204" pitchFamily="49" charset="0"/>
            </a:endParaRPr>
          </a:p>
        </p:txBody>
      </p:sp>
      <p:sp>
        <p:nvSpPr>
          <p:cNvPr id="187399" name="Line 6"/>
          <p:cNvSpPr>
            <a:spLocks noChangeShapeType="1"/>
          </p:cNvSpPr>
          <p:nvPr/>
        </p:nvSpPr>
        <p:spPr bwMode="auto">
          <a:xfrm>
            <a:off x="6743701" y="3378200"/>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00" name="Line 7"/>
          <p:cNvSpPr>
            <a:spLocks noChangeShapeType="1"/>
          </p:cNvSpPr>
          <p:nvPr/>
        </p:nvSpPr>
        <p:spPr bwMode="auto">
          <a:xfrm flipV="1">
            <a:off x="7104063" y="27305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01" name="Line 8"/>
          <p:cNvSpPr>
            <a:spLocks noChangeShapeType="1"/>
          </p:cNvSpPr>
          <p:nvPr/>
        </p:nvSpPr>
        <p:spPr bwMode="auto">
          <a:xfrm flipH="1">
            <a:off x="5880101" y="2730500"/>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402" name="Line 9"/>
          <p:cNvSpPr>
            <a:spLocks noChangeShapeType="1"/>
          </p:cNvSpPr>
          <p:nvPr/>
        </p:nvSpPr>
        <p:spPr bwMode="auto">
          <a:xfrm>
            <a:off x="6743701" y="3954463"/>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03" name="Line 10"/>
          <p:cNvSpPr>
            <a:spLocks noChangeShapeType="1"/>
          </p:cNvSpPr>
          <p:nvPr/>
        </p:nvSpPr>
        <p:spPr bwMode="auto">
          <a:xfrm flipV="1">
            <a:off x="7464425" y="2082801"/>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04" name="Line 11"/>
          <p:cNvSpPr>
            <a:spLocks noChangeShapeType="1"/>
          </p:cNvSpPr>
          <p:nvPr/>
        </p:nvSpPr>
        <p:spPr bwMode="auto">
          <a:xfrm flipH="1">
            <a:off x="5880101" y="2082800"/>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405" name="Rectangle 12"/>
          <p:cNvSpPr>
            <a:spLocks noChangeArrowheads="1"/>
          </p:cNvSpPr>
          <p:nvPr/>
        </p:nvSpPr>
        <p:spPr bwMode="auto">
          <a:xfrm>
            <a:off x="1055440" y="4364038"/>
            <a:ext cx="9865096"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zh-CN" dirty="0" err="1">
                <a:latin typeface="Times New Roman" panose="02020603050405020304" pitchFamily="18" charset="0"/>
                <a:cs typeface="Times New Roman" panose="02020603050405020304" pitchFamily="18" charset="0"/>
              </a:rPr>
              <a:t>Mispredict</a:t>
            </a:r>
            <a:r>
              <a:rPr lang="en-US" altLang="zh-CN" dirty="0">
                <a:latin typeface="Times New Roman" panose="02020603050405020304" pitchFamily="18" charset="0"/>
                <a:cs typeface="Times New Roman" panose="02020603050405020304" pitchFamily="18" charset="0"/>
              </a:rPr>
              <a:t> as taken on last iteration of inner loop</a:t>
            </a:r>
          </a:p>
          <a:p>
            <a:pPr lvl="1" eaLnBrk="1" hangingPunct="1"/>
            <a:r>
              <a:rPr lang="en-US" altLang="zh-CN" dirty="0">
                <a:latin typeface="Times New Roman" panose="02020603050405020304" pitchFamily="18" charset="0"/>
                <a:cs typeface="Times New Roman" panose="02020603050405020304" pitchFamily="18" charset="0"/>
              </a:rPr>
              <a:t>Then </a:t>
            </a:r>
            <a:r>
              <a:rPr lang="en-US" altLang="zh-CN" dirty="0" err="1">
                <a:latin typeface="Times New Roman" panose="02020603050405020304" pitchFamily="18" charset="0"/>
                <a:cs typeface="Times New Roman" panose="02020603050405020304" pitchFamily="18" charset="0"/>
              </a:rPr>
              <a:t>mispredict</a:t>
            </a:r>
            <a:r>
              <a:rPr lang="en-US" altLang="zh-CN" dirty="0">
                <a:latin typeface="Times New Roman" panose="02020603050405020304" pitchFamily="18" charset="0"/>
                <a:cs typeface="Times New Roman" panose="02020603050405020304" pitchFamily="18" charset="0"/>
              </a:rPr>
              <a:t> as not taken on first iteration of inner loop next time around</a:t>
            </a:r>
            <a:endParaRPr lang="en-AU"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49888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2-Bit Predictor</a:t>
            </a:r>
            <a:endParaRPr lang="en-AU" altLang="zh-CN" smtClean="0">
              <a:ea typeface="宋体" panose="02010600030101010101" pitchFamily="2" charset="-122"/>
            </a:endParaRPr>
          </a:p>
        </p:txBody>
      </p:sp>
      <p:sp>
        <p:nvSpPr>
          <p:cNvPr id="189445" name="Rectangle 3"/>
          <p:cNvSpPr>
            <a:spLocks noGrp="1" noChangeArrowheads="1"/>
          </p:cNvSpPr>
          <p:nvPr>
            <p:ph idx="1"/>
          </p:nvPr>
        </p:nvSpPr>
        <p:spPr/>
        <p:txBody>
          <a:bodyPr/>
          <a:lstStyle/>
          <a:p>
            <a:pPr eaLnBrk="1" hangingPunct="1"/>
            <a:r>
              <a:rPr lang="en-US" altLang="zh-CN" smtClean="0">
                <a:ea typeface="宋体" panose="02010600030101010101" pitchFamily="2" charset="-122"/>
              </a:rPr>
              <a:t>Only change prediction on two successive mispredictions</a:t>
            </a:r>
            <a:endParaRPr lang="en-AU" altLang="zh-CN" smtClean="0">
              <a:ea typeface="宋体" panose="02010600030101010101" pitchFamily="2" charset="-122"/>
            </a:endParaRPr>
          </a:p>
        </p:txBody>
      </p:sp>
      <p:sp>
        <p:nvSpPr>
          <p:cNvPr id="189442" name="页脚占位符 3"/>
          <p:cNvSpPr>
            <a:spLocks noGrp="1"/>
          </p:cNvSpPr>
          <p:nvPr>
            <p:ph type="ftr" sz="quarter" idx="11"/>
          </p:nvPr>
        </p:nvSpPr>
        <p:spPr>
          <a:xfrm>
            <a:off x="8616280" y="6215406"/>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D5BE884-19AA-472B-8B3D-B94FD8551F11}" type="slidenum">
              <a:rPr lang="en-AU" altLang="zh-CN" sz="1400"/>
              <a:pPr>
                <a:spcBef>
                  <a:spcPct val="0"/>
                </a:spcBef>
                <a:buClrTx/>
                <a:buSzTx/>
                <a:buFontTx/>
                <a:buNone/>
              </a:pPr>
              <a:t>148</a:t>
            </a:fld>
            <a:endParaRPr lang="en-AU" altLang="zh-CN" sz="1400" dirty="0"/>
          </a:p>
        </p:txBody>
      </p:sp>
      <p:pic>
        <p:nvPicPr>
          <p:cNvPr id="189443" name="Picture 6" descr="f04-63-P3744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2060848"/>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23070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a:xfrm>
            <a:off x="2523446" y="187605"/>
            <a:ext cx="10515600" cy="917575"/>
          </a:xfrm>
        </p:spPr>
        <p:txBody>
          <a:bodyPr/>
          <a:lstStyle/>
          <a:p>
            <a:r>
              <a:rPr lang="en-US" altLang="zh-CN" dirty="0" smtClean="0"/>
              <a:t>An alternative 2-bit predictor</a:t>
            </a:r>
          </a:p>
        </p:txBody>
      </p:sp>
      <p:sp>
        <p:nvSpPr>
          <p:cNvPr id="100355"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zh-CN" smtClean="0"/>
              <a:t>It can be implemented using a 2-bit counter</a:t>
            </a:r>
          </a:p>
        </p:txBody>
      </p:sp>
      <p:grpSp>
        <p:nvGrpSpPr>
          <p:cNvPr id="100356" name="Group 4"/>
          <p:cNvGrpSpPr>
            <a:grpSpLocks/>
          </p:cNvGrpSpPr>
          <p:nvPr/>
        </p:nvGrpSpPr>
        <p:grpSpPr bwMode="auto">
          <a:xfrm>
            <a:off x="2424113" y="1989138"/>
            <a:ext cx="7204075" cy="3365500"/>
            <a:chOff x="703" y="1706"/>
            <a:chExt cx="4314" cy="1595"/>
          </a:xfrm>
        </p:grpSpPr>
        <p:sp>
          <p:nvSpPr>
            <p:cNvPr id="100357" name="Rectangle 4"/>
            <p:cNvSpPr>
              <a:spLocks noChangeArrowheads="1"/>
            </p:cNvSpPr>
            <p:nvPr/>
          </p:nvSpPr>
          <p:spPr bwMode="auto">
            <a:xfrm>
              <a:off x="1588" y="1860"/>
              <a:ext cx="1" cy="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58" name="Rectangle 5"/>
            <p:cNvSpPr>
              <a:spLocks noChangeArrowheads="1"/>
            </p:cNvSpPr>
            <p:nvPr/>
          </p:nvSpPr>
          <p:spPr bwMode="auto">
            <a:xfrm>
              <a:off x="1588" y="1860"/>
              <a:ext cx="1" cy="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59" name="Rectangle 6"/>
            <p:cNvSpPr>
              <a:spLocks noChangeArrowheads="1"/>
            </p:cNvSpPr>
            <p:nvPr/>
          </p:nvSpPr>
          <p:spPr bwMode="auto">
            <a:xfrm>
              <a:off x="1588" y="1860"/>
              <a:ext cx="1" cy="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60" name="Rectangle 7"/>
            <p:cNvSpPr>
              <a:spLocks noChangeArrowheads="1"/>
            </p:cNvSpPr>
            <p:nvPr/>
          </p:nvSpPr>
          <p:spPr bwMode="auto">
            <a:xfrm>
              <a:off x="1588" y="1860"/>
              <a:ext cx="1" cy="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61" name="Rectangle 8"/>
            <p:cNvSpPr>
              <a:spLocks noChangeArrowheads="1"/>
            </p:cNvSpPr>
            <p:nvPr/>
          </p:nvSpPr>
          <p:spPr bwMode="auto">
            <a:xfrm>
              <a:off x="1908" y="1706"/>
              <a:ext cx="20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T</a:t>
              </a:r>
            </a:p>
          </p:txBody>
        </p:sp>
        <p:sp>
          <p:nvSpPr>
            <p:cNvPr id="100362" name="Rectangle 9"/>
            <p:cNvSpPr>
              <a:spLocks noChangeArrowheads="1"/>
            </p:cNvSpPr>
            <p:nvPr/>
          </p:nvSpPr>
          <p:spPr bwMode="auto">
            <a:xfrm>
              <a:off x="2608" y="2251"/>
              <a:ext cx="20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T</a:t>
              </a:r>
            </a:p>
          </p:txBody>
        </p:sp>
        <p:sp>
          <p:nvSpPr>
            <p:cNvPr id="100363" name="Rectangle 10"/>
            <p:cNvSpPr>
              <a:spLocks noChangeArrowheads="1"/>
            </p:cNvSpPr>
            <p:nvPr/>
          </p:nvSpPr>
          <p:spPr bwMode="auto">
            <a:xfrm>
              <a:off x="3470" y="3113"/>
              <a:ext cx="31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FF0000"/>
                  </a:solidFill>
                </a:rPr>
                <a:t>NT</a:t>
              </a:r>
            </a:p>
          </p:txBody>
        </p:sp>
        <p:sp>
          <p:nvSpPr>
            <p:cNvPr id="100364" name="Rectangle 11"/>
            <p:cNvSpPr>
              <a:spLocks noChangeArrowheads="1"/>
            </p:cNvSpPr>
            <p:nvPr/>
          </p:nvSpPr>
          <p:spPr bwMode="auto">
            <a:xfrm>
              <a:off x="703" y="2024"/>
              <a:ext cx="1105"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Predict</a:t>
              </a:r>
              <a:r>
                <a:rPr lang="en-US" altLang="en-US" sz="2000" b="1">
                  <a:solidFill>
                    <a:schemeClr val="accent2"/>
                  </a:solidFill>
                </a:rPr>
                <a:t> </a:t>
              </a:r>
              <a:r>
                <a:rPr lang="en-US" altLang="en-US" sz="2000" b="1">
                  <a:solidFill>
                    <a:srgbClr val="0000FF"/>
                  </a:solidFill>
                </a:rPr>
                <a:t>Taken</a:t>
              </a:r>
              <a:endParaRPr lang="en-US" altLang="zh-CN" sz="2000" b="1">
                <a:solidFill>
                  <a:srgbClr val="0000FF"/>
                </a:solidFill>
              </a:endParaRPr>
            </a:p>
            <a:p>
              <a:r>
                <a:rPr lang="en-US" altLang="zh-CN" sz="2000" b="1">
                  <a:solidFill>
                    <a:srgbClr val="0000FF"/>
                  </a:solidFill>
                </a:rPr>
                <a:t>Surely</a:t>
              </a:r>
              <a:endParaRPr lang="en-US" altLang="en-US" sz="2000" b="1">
                <a:solidFill>
                  <a:srgbClr val="0000FF"/>
                </a:solidFill>
              </a:endParaRPr>
            </a:p>
          </p:txBody>
        </p:sp>
        <p:sp>
          <p:nvSpPr>
            <p:cNvPr id="100365" name="Rectangle 12"/>
            <p:cNvSpPr>
              <a:spLocks noChangeArrowheads="1"/>
            </p:cNvSpPr>
            <p:nvPr/>
          </p:nvSpPr>
          <p:spPr bwMode="auto">
            <a:xfrm>
              <a:off x="882" y="2632"/>
              <a:ext cx="97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en-US" sz="2000" b="1">
                  <a:solidFill>
                    <a:srgbClr val="FF0000"/>
                  </a:solidFill>
                </a:rPr>
                <a:t>Predict Not </a:t>
              </a:r>
            </a:p>
            <a:p>
              <a:pPr algn="ctr"/>
              <a:r>
                <a:rPr lang="en-US" altLang="en-US" sz="2000" b="1">
                  <a:solidFill>
                    <a:srgbClr val="FF0000"/>
                  </a:solidFill>
                </a:rPr>
                <a:t>Taken</a:t>
              </a:r>
            </a:p>
          </p:txBody>
        </p:sp>
        <p:sp>
          <p:nvSpPr>
            <p:cNvPr id="100366" name="Rectangle 13"/>
            <p:cNvSpPr>
              <a:spLocks noChangeArrowheads="1"/>
            </p:cNvSpPr>
            <p:nvPr/>
          </p:nvSpPr>
          <p:spPr bwMode="auto">
            <a:xfrm>
              <a:off x="3911" y="2024"/>
              <a:ext cx="110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Predict Taken</a:t>
              </a:r>
            </a:p>
          </p:txBody>
        </p:sp>
        <p:sp>
          <p:nvSpPr>
            <p:cNvPr id="100367" name="Rectangle 14"/>
            <p:cNvSpPr>
              <a:spLocks noChangeArrowheads="1"/>
            </p:cNvSpPr>
            <p:nvPr/>
          </p:nvSpPr>
          <p:spPr bwMode="auto">
            <a:xfrm>
              <a:off x="3844" y="2614"/>
              <a:ext cx="1079"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en-US" sz="2000" b="1">
                  <a:solidFill>
                    <a:srgbClr val="FF0000"/>
                  </a:solidFill>
                </a:rPr>
                <a:t>Predict Not </a:t>
              </a:r>
            </a:p>
            <a:p>
              <a:pPr algn="ctr"/>
              <a:r>
                <a:rPr lang="en-US" altLang="en-US" sz="2000" b="1">
                  <a:solidFill>
                    <a:srgbClr val="FF0000"/>
                  </a:solidFill>
                </a:rPr>
                <a:t>Taken</a:t>
              </a:r>
              <a:r>
                <a:rPr lang="en-US" altLang="zh-CN" sz="2000" b="1">
                  <a:solidFill>
                    <a:srgbClr val="FF0000"/>
                  </a:solidFill>
                </a:rPr>
                <a:t> surely </a:t>
              </a:r>
              <a:endParaRPr lang="en-US" altLang="en-US" sz="2000" b="1">
                <a:solidFill>
                  <a:srgbClr val="FF0000"/>
                </a:solidFill>
              </a:endParaRPr>
            </a:p>
          </p:txBody>
        </p:sp>
        <p:sp>
          <p:nvSpPr>
            <p:cNvPr id="100368" name="Oval 15"/>
            <p:cNvSpPr>
              <a:spLocks noChangeArrowheads="1"/>
            </p:cNvSpPr>
            <p:nvPr/>
          </p:nvSpPr>
          <p:spPr bwMode="auto">
            <a:xfrm>
              <a:off x="1860" y="1984"/>
              <a:ext cx="800" cy="265"/>
            </a:xfrm>
            <a:prstGeom prst="ellipse">
              <a:avLst/>
            </a:prstGeom>
            <a:solidFill>
              <a:srgbClr val="3366FF"/>
            </a:solidFill>
            <a:ln w="12700">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69" name="Oval 16"/>
            <p:cNvSpPr>
              <a:spLocks noChangeArrowheads="1"/>
            </p:cNvSpPr>
            <p:nvPr/>
          </p:nvSpPr>
          <p:spPr bwMode="auto">
            <a:xfrm>
              <a:off x="3132" y="1991"/>
              <a:ext cx="800" cy="264"/>
            </a:xfrm>
            <a:prstGeom prst="ellipse">
              <a:avLst/>
            </a:prstGeom>
            <a:solidFill>
              <a:srgbClr val="3366FF">
                <a:alpha val="50195"/>
              </a:srgbClr>
            </a:solidFill>
            <a:ln w="12700">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70" name="Oval 17"/>
            <p:cNvSpPr>
              <a:spLocks noChangeArrowheads="1"/>
            </p:cNvSpPr>
            <p:nvPr/>
          </p:nvSpPr>
          <p:spPr bwMode="auto">
            <a:xfrm>
              <a:off x="1868" y="2573"/>
              <a:ext cx="800" cy="265"/>
            </a:xfrm>
            <a:prstGeom prst="ellipse">
              <a:avLst/>
            </a:prstGeom>
            <a:solidFill>
              <a:srgbClr val="FF7C80">
                <a:alpha val="50195"/>
              </a:srgbClr>
            </a:solidFill>
            <a:ln w="12700">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71" name="Oval 18"/>
            <p:cNvSpPr>
              <a:spLocks noChangeArrowheads="1"/>
            </p:cNvSpPr>
            <p:nvPr/>
          </p:nvSpPr>
          <p:spPr bwMode="auto">
            <a:xfrm>
              <a:off x="3132" y="2573"/>
              <a:ext cx="800" cy="265"/>
            </a:xfrm>
            <a:prstGeom prst="ellipse">
              <a:avLst/>
            </a:prstGeom>
            <a:solidFill>
              <a:srgbClr val="FF0000"/>
            </a:solidFill>
            <a:ln w="12700">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72" name="Arc 19"/>
            <p:cNvSpPr>
              <a:spLocks/>
            </p:cNvSpPr>
            <p:nvPr/>
          </p:nvSpPr>
          <p:spPr bwMode="auto">
            <a:xfrm>
              <a:off x="2079" y="1714"/>
              <a:ext cx="480" cy="289"/>
            </a:xfrm>
            <a:custGeom>
              <a:avLst/>
              <a:gdLst>
                <a:gd name="T0" fmla="*/ 0 w 43200"/>
                <a:gd name="T1" fmla="*/ 0 h 31458"/>
                <a:gd name="T2" fmla="*/ 0 w 43200"/>
                <a:gd name="T3" fmla="*/ 0 h 31458"/>
                <a:gd name="T4" fmla="*/ 0 w 43200"/>
                <a:gd name="T5" fmla="*/ 0 h 31458"/>
                <a:gd name="T6" fmla="*/ 0 60000 65536"/>
                <a:gd name="T7" fmla="*/ 0 60000 65536"/>
                <a:gd name="T8" fmla="*/ 0 60000 65536"/>
                <a:gd name="T9" fmla="*/ 0 w 43200"/>
                <a:gd name="T10" fmla="*/ 0 h 31458"/>
                <a:gd name="T11" fmla="*/ 43200 w 43200"/>
                <a:gd name="T12" fmla="*/ 31458 h 31458"/>
              </a:gdLst>
              <a:ahLst/>
              <a:cxnLst>
                <a:cxn ang="T6">
                  <a:pos x="T0" y="T1"/>
                </a:cxn>
                <a:cxn ang="T7">
                  <a:pos x="T2" y="T3"/>
                </a:cxn>
                <a:cxn ang="T8">
                  <a:pos x="T4" y="T5"/>
                </a:cxn>
              </a:cxnLst>
              <a:rect l="T9" t="T10" r="T11" b="T12"/>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lnTo>
                    <a:pt x="2061" y="30809"/>
                  </a:lnTo>
                  <a:close/>
                </a:path>
              </a:pathLst>
            </a:custGeom>
            <a:noFill/>
            <a:ln w="2857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73" name="Arc 20"/>
            <p:cNvSpPr>
              <a:spLocks/>
            </p:cNvSpPr>
            <p:nvPr/>
          </p:nvSpPr>
          <p:spPr bwMode="auto">
            <a:xfrm flipH="1" flipV="1">
              <a:off x="3348" y="2818"/>
              <a:ext cx="480" cy="289"/>
            </a:xfrm>
            <a:custGeom>
              <a:avLst/>
              <a:gdLst>
                <a:gd name="T0" fmla="*/ 0 w 43200"/>
                <a:gd name="T1" fmla="*/ 0 h 31458"/>
                <a:gd name="T2" fmla="*/ 0 w 43200"/>
                <a:gd name="T3" fmla="*/ 0 h 31458"/>
                <a:gd name="T4" fmla="*/ 0 w 43200"/>
                <a:gd name="T5" fmla="*/ 0 h 31458"/>
                <a:gd name="T6" fmla="*/ 0 60000 65536"/>
                <a:gd name="T7" fmla="*/ 0 60000 65536"/>
                <a:gd name="T8" fmla="*/ 0 60000 65536"/>
                <a:gd name="T9" fmla="*/ 0 w 43200"/>
                <a:gd name="T10" fmla="*/ 0 h 31458"/>
                <a:gd name="T11" fmla="*/ 43200 w 43200"/>
                <a:gd name="T12" fmla="*/ 31458 h 31458"/>
              </a:gdLst>
              <a:ahLst/>
              <a:cxnLst>
                <a:cxn ang="T6">
                  <a:pos x="T0" y="T1"/>
                </a:cxn>
                <a:cxn ang="T7">
                  <a:pos x="T2" y="T3"/>
                </a:cxn>
                <a:cxn ang="T8">
                  <a:pos x="T4" y="T5"/>
                </a:cxn>
              </a:cxnLst>
              <a:rect l="T9" t="T10" r="T11" b="T12"/>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lnTo>
                    <a:pt x="2061" y="30809"/>
                  </a:lnTo>
                  <a:close/>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100374" name="Line 21"/>
            <p:cNvSpPr>
              <a:spLocks noChangeShapeType="1"/>
            </p:cNvSpPr>
            <p:nvPr/>
          </p:nvSpPr>
          <p:spPr bwMode="auto">
            <a:xfrm flipH="1">
              <a:off x="2676" y="2738"/>
              <a:ext cx="48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5" name="Rectangle 22"/>
            <p:cNvSpPr>
              <a:spLocks noChangeArrowheads="1"/>
            </p:cNvSpPr>
            <p:nvPr/>
          </p:nvSpPr>
          <p:spPr bwMode="auto">
            <a:xfrm>
              <a:off x="2798" y="2719"/>
              <a:ext cx="20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T</a:t>
              </a:r>
            </a:p>
          </p:txBody>
        </p:sp>
        <p:sp>
          <p:nvSpPr>
            <p:cNvPr id="100376" name="Rectangle 23"/>
            <p:cNvSpPr>
              <a:spLocks noChangeArrowheads="1"/>
            </p:cNvSpPr>
            <p:nvPr/>
          </p:nvSpPr>
          <p:spPr bwMode="auto">
            <a:xfrm>
              <a:off x="2740" y="2474"/>
              <a:ext cx="31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FF0000"/>
                  </a:solidFill>
                </a:rPr>
                <a:t>NT</a:t>
              </a:r>
            </a:p>
          </p:txBody>
        </p:sp>
        <p:sp>
          <p:nvSpPr>
            <p:cNvPr id="100377" name="Line 24"/>
            <p:cNvSpPr>
              <a:spLocks noChangeShapeType="1"/>
            </p:cNvSpPr>
            <p:nvPr/>
          </p:nvSpPr>
          <p:spPr bwMode="auto">
            <a:xfrm>
              <a:off x="2676" y="2659"/>
              <a:ext cx="48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8" name="Line 25"/>
            <p:cNvSpPr>
              <a:spLocks noChangeShapeType="1"/>
            </p:cNvSpPr>
            <p:nvPr/>
          </p:nvSpPr>
          <p:spPr bwMode="auto">
            <a:xfrm flipH="1">
              <a:off x="2645" y="2155"/>
              <a:ext cx="48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9" name="Rectangle 26"/>
            <p:cNvSpPr>
              <a:spLocks noChangeArrowheads="1"/>
            </p:cNvSpPr>
            <p:nvPr/>
          </p:nvSpPr>
          <p:spPr bwMode="auto">
            <a:xfrm>
              <a:off x="2767" y="2136"/>
              <a:ext cx="20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T</a:t>
              </a:r>
            </a:p>
          </p:txBody>
        </p:sp>
        <p:sp>
          <p:nvSpPr>
            <p:cNvPr id="100380" name="Rectangle 27"/>
            <p:cNvSpPr>
              <a:spLocks noChangeArrowheads="1"/>
            </p:cNvSpPr>
            <p:nvPr/>
          </p:nvSpPr>
          <p:spPr bwMode="auto">
            <a:xfrm>
              <a:off x="2709" y="1890"/>
              <a:ext cx="31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FF0000"/>
                  </a:solidFill>
                </a:rPr>
                <a:t>NT</a:t>
              </a:r>
            </a:p>
          </p:txBody>
        </p:sp>
        <p:sp>
          <p:nvSpPr>
            <p:cNvPr id="100381" name="Line 28"/>
            <p:cNvSpPr>
              <a:spLocks noChangeShapeType="1"/>
            </p:cNvSpPr>
            <p:nvPr/>
          </p:nvSpPr>
          <p:spPr bwMode="auto">
            <a:xfrm>
              <a:off x="2645" y="2076"/>
              <a:ext cx="48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2" name="Line 29"/>
            <p:cNvSpPr>
              <a:spLocks noChangeShapeType="1"/>
            </p:cNvSpPr>
            <p:nvPr/>
          </p:nvSpPr>
          <p:spPr bwMode="auto">
            <a:xfrm flipV="1">
              <a:off x="2426" y="2205"/>
              <a:ext cx="817" cy="363"/>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3" name="Line 30"/>
            <p:cNvSpPr>
              <a:spLocks noChangeShapeType="1"/>
            </p:cNvSpPr>
            <p:nvPr/>
          </p:nvSpPr>
          <p:spPr bwMode="auto">
            <a:xfrm rot="10800000" flipH="1">
              <a:off x="2517" y="2251"/>
              <a:ext cx="817" cy="363"/>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4" name="Rectangle 31"/>
            <p:cNvSpPr>
              <a:spLocks noChangeArrowheads="1"/>
            </p:cNvSpPr>
            <p:nvPr/>
          </p:nvSpPr>
          <p:spPr bwMode="auto">
            <a:xfrm>
              <a:off x="3016" y="229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FF0000"/>
                  </a:solidFill>
                </a:rPr>
                <a:t>NT</a:t>
              </a:r>
            </a:p>
          </p:txBody>
        </p:sp>
      </p:grpSp>
    </p:spTree>
    <p:extLst>
      <p:ext uri="{BB962C8B-B14F-4D97-AF65-F5344CB8AC3E}">
        <p14:creationId xmlns:p14="http://schemas.microsoft.com/office/powerpoint/2010/main" val="278593039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4095736" y="0"/>
            <a:ext cx="6572264" cy="1022350"/>
          </a:xfrm>
        </p:spPr>
        <p:txBody>
          <a:bodyPr/>
          <a:lstStyle/>
          <a:p>
            <a:pPr>
              <a:defRPr/>
            </a:pPr>
            <a:r>
              <a:rPr lang="en-US" altLang="zh-CN" sz="2400" b="0" dirty="0"/>
              <a:t>The truth table for the </a:t>
            </a:r>
            <a:r>
              <a:rPr lang="en-US" altLang="zh-CN" sz="2400" b="0" dirty="0" err="1" smtClean="0"/>
              <a:t>datapath</a:t>
            </a:r>
            <a:r>
              <a:rPr lang="en-US" altLang="zh-CN" sz="2400" b="0" dirty="0" smtClean="0"/>
              <a:t> </a:t>
            </a:r>
            <a:r>
              <a:rPr lang="en-US" altLang="zh-CN" sz="2400" b="0" dirty="0"/>
              <a:t>control outputs, which depend only on the state inputs.</a:t>
            </a:r>
          </a:p>
        </p:txBody>
      </p:sp>
      <p:sp>
        <p:nvSpPr>
          <p:cNvPr id="97283" name="Rectangle 3"/>
          <p:cNvSpPr>
            <a:spLocks noGrp="1" noChangeArrowheads="1"/>
          </p:cNvSpPr>
          <p:nvPr>
            <p:ph idx="1"/>
          </p:nvPr>
        </p:nvSpPr>
        <p:spPr/>
        <p:txBody>
          <a:bodyPr/>
          <a:lstStyle/>
          <a:p>
            <a:endParaRPr lang="zh-CN" altLang="zh-CN" smtClean="0"/>
          </a:p>
        </p:txBody>
      </p:sp>
      <p:pic>
        <p:nvPicPr>
          <p:cNvPr id="97284" name="Picture 4"/>
          <p:cNvPicPr>
            <a:picLocks noChangeAspect="1" noChangeArrowheads="1"/>
          </p:cNvPicPr>
          <p:nvPr/>
        </p:nvPicPr>
        <p:blipFill>
          <a:blip r:embed="rId3"/>
          <a:srcRect/>
          <a:stretch>
            <a:fillRect/>
          </a:stretch>
        </p:blipFill>
        <p:spPr bwMode="auto">
          <a:xfrm>
            <a:off x="1809720" y="928671"/>
            <a:ext cx="8642350" cy="5516563"/>
          </a:xfrm>
          <a:prstGeom prst="rect">
            <a:avLst/>
          </a:prstGeom>
          <a:noFill/>
          <a:ln w="12700">
            <a:noFill/>
            <a:miter lim="800000"/>
            <a:headEnd/>
            <a:tailEnd/>
          </a:ln>
          <a:effectLst/>
        </p:spPr>
      </p:pic>
    </p:spTree>
    <p:extLst>
      <p:ext uri="{BB962C8B-B14F-4D97-AF65-F5344CB8AC3E}">
        <p14:creationId xmlns:p14="http://schemas.microsoft.com/office/powerpoint/2010/main" val="2717818949"/>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1221093"/>
            <a:ext cx="6964363"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01378" name="Rectangle 2"/>
          <p:cNvSpPr>
            <a:spLocks noGrp="1" noRot="1" noChangeArrowheads="1"/>
          </p:cNvSpPr>
          <p:nvPr>
            <p:ph type="title"/>
          </p:nvPr>
        </p:nvSpPr>
        <p:spPr>
          <a:xfrm>
            <a:off x="3122814" y="-48126"/>
            <a:ext cx="8929687" cy="981075"/>
          </a:xfrm>
        </p:spPr>
        <p:txBody>
          <a:bodyPr/>
          <a:lstStyle/>
          <a:p>
            <a:r>
              <a:rPr lang="en-US" altLang="zh-CN" dirty="0" smtClean="0"/>
              <a:t>Accuracy of the 2-bit predictor </a:t>
            </a:r>
          </a:p>
        </p:txBody>
      </p:sp>
      <p:sp>
        <p:nvSpPr>
          <p:cNvPr id="101379" name="Rectangle 4"/>
          <p:cNvSpPr>
            <a:spLocks noGrp="1" noRot="1" noChangeArrowheads="1"/>
          </p:cNvSpPr>
          <p:nvPr>
            <p:ph idx="1"/>
          </p:nvPr>
        </p:nvSpPr>
        <p:spPr>
          <a:xfrm>
            <a:off x="7536160" y="1196752"/>
            <a:ext cx="4502150" cy="1655762"/>
          </a:xfrm>
        </p:spPr>
        <p:txBody>
          <a:bodyPr>
            <a:normAutofit lnSpcReduction="10000"/>
          </a:bodyPr>
          <a:lstStyle/>
          <a:p>
            <a:pPr fontAlgn="auto">
              <a:spcAft>
                <a:spcPts val="0"/>
              </a:spcAft>
              <a:defRPr/>
            </a:pPr>
            <a:r>
              <a:rPr lang="en-US" altLang="zh-CN" sz="2400" dirty="0"/>
              <a:t>4096 entries,  2-bit predictor</a:t>
            </a:r>
          </a:p>
          <a:p>
            <a:pPr fontAlgn="auto">
              <a:spcAft>
                <a:spcPts val="0"/>
              </a:spcAft>
              <a:defRPr/>
            </a:pPr>
            <a:r>
              <a:rPr lang="en-US" altLang="zh-CN" sz="2400" dirty="0"/>
              <a:t>SPEC89</a:t>
            </a:r>
          </a:p>
          <a:p>
            <a:pPr fontAlgn="auto">
              <a:spcAft>
                <a:spcPts val="0"/>
              </a:spcAft>
              <a:defRPr/>
            </a:pPr>
            <a:r>
              <a:rPr lang="en-US" altLang="zh-CN" sz="2400" dirty="0"/>
              <a:t>Accuracy :   99%~82%</a:t>
            </a:r>
          </a:p>
          <a:p>
            <a:pPr fontAlgn="auto">
              <a:spcAft>
                <a:spcPts val="0"/>
              </a:spcAft>
              <a:defRPr/>
            </a:pPr>
            <a:r>
              <a:rPr lang="en-US" altLang="zh-CN" sz="2400" dirty="0" err="1"/>
              <a:t>Misprediction</a:t>
            </a:r>
            <a:r>
              <a:rPr lang="en-US" altLang="zh-CN" sz="2400" dirty="0"/>
              <a:t>:  1%~18%</a:t>
            </a:r>
          </a:p>
          <a:p>
            <a:pPr fontAlgn="auto">
              <a:spcAft>
                <a:spcPts val="0"/>
              </a:spcAft>
              <a:defRPr/>
            </a:pPr>
            <a:endParaRPr lang="en-US" altLang="zh-CN" sz="2400" dirty="0"/>
          </a:p>
        </p:txBody>
      </p:sp>
    </p:spTree>
    <p:extLst>
      <p:ext uri="{BB962C8B-B14F-4D97-AF65-F5344CB8AC3E}">
        <p14:creationId xmlns:p14="http://schemas.microsoft.com/office/powerpoint/2010/main" val="101281992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Calculating the Branch Target</a:t>
            </a:r>
            <a:endParaRPr lang="en-AU" altLang="zh-CN" smtClean="0">
              <a:ea typeface="宋体" panose="02010600030101010101" pitchFamily="2" charset="-122"/>
            </a:endParaRPr>
          </a:p>
        </p:txBody>
      </p:sp>
      <p:sp>
        <p:nvSpPr>
          <p:cNvPr id="191492" name="Rectangle 3"/>
          <p:cNvSpPr>
            <a:spLocks noGrp="1" noChangeArrowheads="1"/>
          </p:cNvSpPr>
          <p:nvPr>
            <p:ph idx="1"/>
          </p:nvPr>
        </p:nvSpPr>
        <p:spPr/>
        <p:txBody>
          <a:bodyPr/>
          <a:lstStyle/>
          <a:p>
            <a:pPr eaLnBrk="1" hangingPunct="1"/>
            <a:r>
              <a:rPr lang="en-US" altLang="zh-CN" smtClean="0">
                <a:ea typeface="宋体" panose="02010600030101010101" pitchFamily="2" charset="-122"/>
              </a:rPr>
              <a:t>Even with predictor, still need to calculate the target address</a:t>
            </a:r>
          </a:p>
          <a:p>
            <a:pPr lvl="1" eaLnBrk="1" hangingPunct="1"/>
            <a:r>
              <a:rPr lang="en-US" altLang="zh-CN" smtClean="0">
                <a:ea typeface="宋体" panose="02010600030101010101" pitchFamily="2" charset="-122"/>
              </a:rPr>
              <a:t>1-cycle penalty for a taken branch</a:t>
            </a:r>
          </a:p>
          <a:p>
            <a:pPr eaLnBrk="1" hangingPunct="1"/>
            <a:r>
              <a:rPr lang="en-US" altLang="zh-CN" smtClean="0">
                <a:ea typeface="宋体" panose="02010600030101010101" pitchFamily="2" charset="-122"/>
              </a:rPr>
              <a:t>Branch target buffer</a:t>
            </a:r>
          </a:p>
          <a:p>
            <a:pPr lvl="1" eaLnBrk="1" hangingPunct="1"/>
            <a:r>
              <a:rPr lang="en-US" altLang="zh-CN" smtClean="0">
                <a:ea typeface="宋体" panose="02010600030101010101" pitchFamily="2" charset="-122"/>
              </a:rPr>
              <a:t>Cache of target addresses</a:t>
            </a:r>
          </a:p>
          <a:p>
            <a:pPr lvl="1" eaLnBrk="1" hangingPunct="1"/>
            <a:r>
              <a:rPr lang="en-US" altLang="zh-CN" smtClean="0">
                <a:ea typeface="宋体" panose="02010600030101010101" pitchFamily="2" charset="-122"/>
              </a:rPr>
              <a:t>Indexed by PC when instruction fetched</a:t>
            </a:r>
          </a:p>
          <a:p>
            <a:pPr lvl="2" eaLnBrk="1" hangingPunct="1"/>
            <a:r>
              <a:rPr lang="en-US" altLang="zh-CN" smtClean="0">
                <a:ea typeface="宋体" panose="02010600030101010101" pitchFamily="2" charset="-122"/>
              </a:rPr>
              <a:t>If hit and instruction is branch predicted taken, can fetch target immediately</a:t>
            </a:r>
            <a:endParaRPr lang="en-AU" altLang="zh-CN" smtClean="0">
              <a:ea typeface="宋体" panose="02010600030101010101" pitchFamily="2" charset="-122"/>
            </a:endParaRPr>
          </a:p>
        </p:txBody>
      </p:sp>
      <p:sp>
        <p:nvSpPr>
          <p:cNvPr id="191490" name="页脚占位符 3"/>
          <p:cNvSpPr>
            <a:spLocks noGrp="1"/>
          </p:cNvSpPr>
          <p:nvPr>
            <p:ph type="ftr" sz="quarter" idx="11"/>
          </p:nvPr>
        </p:nvSpPr>
        <p:spPr>
          <a:xfrm>
            <a:off x="8544272" y="6215406"/>
            <a:ext cx="324036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2BD7568-7036-4D80-A62F-C7F2371E27F3}" type="slidenum">
              <a:rPr lang="en-AU" altLang="zh-CN" sz="1400"/>
              <a:pPr>
                <a:spcBef>
                  <a:spcPct val="0"/>
                </a:spcBef>
                <a:buClrTx/>
                <a:buSzTx/>
                <a:buFontTx/>
                <a:buNone/>
              </a:pPr>
              <a:t>151</a:t>
            </a:fld>
            <a:endParaRPr lang="en-AU" altLang="zh-CN" sz="1400" dirty="0"/>
          </a:p>
        </p:txBody>
      </p:sp>
    </p:spTree>
    <p:extLst>
      <p:ext uri="{BB962C8B-B14F-4D97-AF65-F5344CB8AC3E}">
        <p14:creationId xmlns:p14="http://schemas.microsoft.com/office/powerpoint/2010/main" val="235214929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p:nvPr>
        </p:nvSpPr>
        <p:spPr>
          <a:xfrm>
            <a:off x="2567608" y="20198"/>
            <a:ext cx="10515600" cy="917575"/>
          </a:xfrm>
        </p:spPr>
        <p:txBody>
          <a:bodyPr/>
          <a:lstStyle/>
          <a:p>
            <a:r>
              <a:rPr lang="en-US" altLang="zh-CN" dirty="0" smtClean="0"/>
              <a:t>Summary for control hazard</a:t>
            </a:r>
          </a:p>
        </p:txBody>
      </p:sp>
      <p:sp>
        <p:nvSpPr>
          <p:cNvPr id="95235" name="Rectangle 3"/>
          <p:cNvSpPr>
            <a:spLocks noGrp="1" noRot="1" noChangeArrowheads="1"/>
          </p:cNvSpPr>
          <p:nvPr>
            <p:ph idx="1"/>
          </p:nvPr>
        </p:nvSpPr>
        <p:spPr bwMode="auto">
          <a:xfrm>
            <a:off x="623392" y="1052736"/>
            <a:ext cx="10729192" cy="4683125"/>
          </a:xfrm>
        </p:spPr>
        <p:txBody>
          <a:bodyPr wrap="square" numCol="1" anchor="t" anchorCtr="0" compatLnSpc="1">
            <a:prstTxWarp prst="textNoShape">
              <a:avLst/>
            </a:prstTxWarp>
          </a:bodyPr>
          <a:lstStyle/>
          <a:p>
            <a:pPr marL="357188" lvl="2" indent="-357188"/>
            <a:r>
              <a:rPr lang="en-US" altLang="zh-CN" b="1" dirty="0">
                <a:solidFill>
                  <a:srgbClr val="242790"/>
                </a:solidFill>
                <a:ea typeface="+mj-ea"/>
                <a:cs typeface="Times New Roman" panose="02020603050405020304" pitchFamily="18" charset="0"/>
              </a:rPr>
              <a:t>branch condition and the branch PC are not available in time to fetch an instruction on the next clock</a:t>
            </a:r>
          </a:p>
          <a:p>
            <a:pPr marL="814388" lvl="3" indent="-357188"/>
            <a:r>
              <a:rPr lang="en-US" altLang="zh-CN" sz="2400" b="1" dirty="0">
                <a:solidFill>
                  <a:srgbClr val="FF0000"/>
                </a:solidFill>
                <a:ea typeface="+mj-ea"/>
                <a:cs typeface="Times New Roman" panose="02020603050405020304" pitchFamily="18" charset="0"/>
              </a:rPr>
              <a:t>OK, we did these, calculate the destination address and condition asap, Flushing the pipeline, predict-not-taken, predict-taken, delayed </a:t>
            </a:r>
            <a:r>
              <a:rPr lang="en-US" altLang="zh-CN" sz="2400" b="1" dirty="0" err="1" smtClean="0">
                <a:solidFill>
                  <a:srgbClr val="FF0000"/>
                </a:solidFill>
                <a:ea typeface="+mj-ea"/>
                <a:cs typeface="Times New Roman" panose="02020603050405020304" pitchFamily="18" charset="0"/>
              </a:rPr>
              <a:t>branc</a:t>
            </a:r>
            <a:endParaRPr lang="en-US" altLang="zh-CN" sz="2400" dirty="0" smtClean="0">
              <a:cs typeface="Times New Roman" panose="02020603050405020304" pitchFamily="18" charset="0"/>
            </a:endParaRPr>
          </a:p>
          <a:p>
            <a:r>
              <a:rPr lang="en-US" altLang="zh-CN" sz="2400" dirty="0" smtClean="0">
                <a:cs typeface="Times New Roman" panose="02020603050405020304" pitchFamily="18" charset="0"/>
              </a:rPr>
              <a:t>Control hazards </a:t>
            </a:r>
            <a:r>
              <a:rPr lang="en-US" altLang="zh-CN" sz="2400" dirty="0" smtClean="0">
                <a:ea typeface="Palatino"/>
                <a:cs typeface="Times New Roman" panose="02020603050405020304" pitchFamily="18" charset="0"/>
              </a:rPr>
              <a:t>can cause a greater performance loss than do data hazards.</a:t>
            </a:r>
          </a:p>
          <a:p>
            <a:r>
              <a:rPr lang="en-US" altLang="zh-CN" sz="2400" dirty="0" smtClean="0">
                <a:ea typeface="Palatino"/>
                <a:cs typeface="Times New Roman" panose="02020603050405020304" pitchFamily="18" charset="0"/>
              </a:rPr>
              <a:t>In general,</a:t>
            </a:r>
            <a:r>
              <a:rPr lang="en-US" altLang="zh-CN" sz="2400" dirty="0" smtClean="0">
                <a:solidFill>
                  <a:srgbClr val="0000FF"/>
                </a:solidFill>
                <a:ea typeface="Palatino"/>
                <a:cs typeface="Times New Roman" panose="02020603050405020304" pitchFamily="18" charset="0"/>
              </a:rPr>
              <a:t> the deeper the pipeline, the worse the branch penalty </a:t>
            </a:r>
            <a:r>
              <a:rPr lang="en-US" altLang="zh-CN" sz="2400" dirty="0" smtClean="0">
                <a:ea typeface="Palatino"/>
                <a:cs typeface="Times New Roman" panose="02020603050405020304" pitchFamily="18" charset="0"/>
              </a:rPr>
              <a:t>in clock cycles</a:t>
            </a:r>
            <a:r>
              <a:rPr lang="en-US" altLang="zh-CN" sz="2400" dirty="0" smtClean="0">
                <a:solidFill>
                  <a:srgbClr val="0000FF"/>
                </a:solidFill>
                <a:ea typeface="Palatino"/>
                <a:cs typeface="Times New Roman" panose="02020603050405020304" pitchFamily="18" charset="0"/>
              </a:rPr>
              <a:t>. </a:t>
            </a:r>
          </a:p>
          <a:p>
            <a:r>
              <a:rPr lang="en-US" altLang="zh-CN" sz="2400" dirty="0" smtClean="0">
                <a:ea typeface="Palatino"/>
                <a:cs typeface="Times New Roman" panose="02020603050405020304" pitchFamily="18" charset="0"/>
              </a:rPr>
              <a:t>A higher CPI processor can afford to have more expensive branches.</a:t>
            </a:r>
          </a:p>
          <a:p>
            <a:r>
              <a:rPr lang="en-US" altLang="zh-CN" sz="2400" dirty="0" smtClean="0">
                <a:cs typeface="Times New Roman" panose="02020603050405020304" pitchFamily="18" charset="0"/>
              </a:rPr>
              <a:t>The efficiency of the three schemes greatly depends on the</a:t>
            </a:r>
            <a:r>
              <a:rPr lang="en-US" altLang="zh-CN" sz="2400" dirty="0" smtClean="0">
                <a:solidFill>
                  <a:srgbClr val="0000FF"/>
                </a:solidFill>
                <a:cs typeface="Times New Roman" panose="02020603050405020304" pitchFamily="18" charset="0"/>
              </a:rPr>
              <a:t> branch prediction.</a:t>
            </a:r>
          </a:p>
          <a:p>
            <a:endParaRPr lang="en-US" altLang="zh-CN" dirty="0" smtClean="0">
              <a:solidFill>
                <a:srgbClr val="0000FF"/>
              </a:solidFill>
              <a:latin typeface="Comic Sans MS" panose="030F0702030302020204" pitchFamily="66" charset="0"/>
            </a:endParaRPr>
          </a:p>
        </p:txBody>
      </p:sp>
    </p:spTree>
    <p:extLst>
      <p:ext uri="{BB962C8B-B14F-4D97-AF65-F5344CB8AC3E}">
        <p14:creationId xmlns:p14="http://schemas.microsoft.com/office/powerpoint/2010/main" val="57911653"/>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63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4.9 Exceptions</a:t>
            </a:r>
            <a:endParaRPr lang="en-AU" altLang="zh-CN" dirty="0" smtClean="0">
              <a:ea typeface="宋体" panose="02010600030101010101" pitchFamily="2" charset="-122"/>
            </a:endParaRPr>
          </a:p>
        </p:txBody>
      </p:sp>
      <p:sp>
        <p:nvSpPr>
          <p:cNvPr id="197636" name="Rectangle 3"/>
          <p:cNvSpPr>
            <a:spLocks noGrp="1" noChangeArrowheads="1"/>
          </p:cNvSpPr>
          <p:nvPr>
            <p:ph idx="1"/>
          </p:nvPr>
        </p:nvSpPr>
        <p:spPr/>
        <p:txBody>
          <a:bodyPr/>
          <a:lstStyle/>
          <a:p>
            <a:pPr eaLnBrk="1" hangingPunct="1"/>
            <a:r>
              <a:rPr lang="en-US" altLang="zh-CN" sz="2800" dirty="0">
                <a:ea typeface="宋体" panose="02010600030101010101" pitchFamily="2" charset="-122"/>
              </a:rPr>
              <a:t>“Unexpected” events requiring </a:t>
            </a:r>
            <a:r>
              <a:rPr lang="en-US" altLang="zh-CN" sz="2800" dirty="0" smtClean="0">
                <a:ea typeface="宋体" panose="02010600030101010101" pitchFamily="2" charset="-122"/>
              </a:rPr>
              <a:t>change in </a:t>
            </a:r>
            <a:r>
              <a:rPr lang="en-US" altLang="zh-CN" sz="2800" dirty="0">
                <a:ea typeface="宋体" panose="02010600030101010101" pitchFamily="2" charset="-122"/>
              </a:rPr>
              <a:t>flow of control</a:t>
            </a:r>
          </a:p>
          <a:p>
            <a:pPr lvl="1" eaLnBrk="1" hangingPunct="1"/>
            <a:r>
              <a:rPr lang="en-US" altLang="zh-CN" sz="2400" dirty="0">
                <a:ea typeface="宋体" panose="02010600030101010101" pitchFamily="2" charset="-122"/>
              </a:rPr>
              <a:t>Different ISAs use the terms differently</a:t>
            </a:r>
          </a:p>
          <a:p>
            <a:pPr eaLnBrk="1" hangingPunct="1"/>
            <a:r>
              <a:rPr lang="en-US" altLang="zh-CN" sz="2800" dirty="0">
                <a:ea typeface="宋体" panose="02010600030101010101" pitchFamily="2" charset="-122"/>
              </a:rPr>
              <a:t>Exception</a:t>
            </a:r>
          </a:p>
          <a:p>
            <a:pPr lvl="1" eaLnBrk="1" hangingPunct="1"/>
            <a:r>
              <a:rPr lang="en-US" altLang="zh-CN" sz="2400" dirty="0">
                <a:ea typeface="宋体" panose="02010600030101010101" pitchFamily="2" charset="-122"/>
              </a:rPr>
              <a:t>Arises within the CPU</a:t>
            </a:r>
          </a:p>
          <a:p>
            <a:pPr lvl="2" eaLnBrk="1" hangingPunct="1"/>
            <a:r>
              <a:rPr lang="en-US" altLang="zh-CN" sz="2000" dirty="0">
                <a:ea typeface="宋体" panose="02010600030101010101" pitchFamily="2" charset="-122"/>
              </a:rPr>
              <a:t>e.g., undefined opcode, overflow, </a:t>
            </a:r>
            <a:r>
              <a:rPr lang="en-US" altLang="zh-CN" sz="2000" dirty="0" err="1">
                <a:ea typeface="宋体" panose="02010600030101010101" pitchFamily="2" charset="-122"/>
              </a:rPr>
              <a:t>syscall</a:t>
            </a:r>
            <a:r>
              <a:rPr lang="en-US" altLang="zh-CN" sz="2000" dirty="0">
                <a:ea typeface="宋体" panose="02010600030101010101" pitchFamily="2" charset="-122"/>
              </a:rPr>
              <a:t>, …</a:t>
            </a:r>
          </a:p>
          <a:p>
            <a:pPr eaLnBrk="1" hangingPunct="1"/>
            <a:r>
              <a:rPr lang="en-US" altLang="zh-CN" sz="2800" dirty="0">
                <a:ea typeface="宋体" panose="02010600030101010101" pitchFamily="2" charset="-122"/>
              </a:rPr>
              <a:t>Interrupt</a:t>
            </a:r>
          </a:p>
          <a:p>
            <a:pPr lvl="1" eaLnBrk="1" hangingPunct="1"/>
            <a:r>
              <a:rPr lang="en-US" altLang="zh-CN" sz="2400" dirty="0">
                <a:ea typeface="宋体" panose="02010600030101010101" pitchFamily="2" charset="-122"/>
              </a:rPr>
              <a:t>From an external I/O controller</a:t>
            </a:r>
          </a:p>
          <a:p>
            <a:pPr eaLnBrk="1" hangingPunct="1"/>
            <a:r>
              <a:rPr lang="en-US" altLang="zh-CN" sz="2800" dirty="0">
                <a:ea typeface="宋体" panose="02010600030101010101" pitchFamily="2" charset="-122"/>
              </a:rPr>
              <a:t>Dealing with them without sacrificing performance is hard</a:t>
            </a:r>
            <a:endParaRPr lang="en-AU" altLang="zh-CN" sz="2800" dirty="0">
              <a:ea typeface="宋体" panose="02010600030101010101" pitchFamily="2" charset="-122"/>
            </a:endParaRPr>
          </a:p>
        </p:txBody>
      </p:sp>
      <p:sp>
        <p:nvSpPr>
          <p:cNvPr id="197634" name="页脚占位符 3"/>
          <p:cNvSpPr>
            <a:spLocks noGrp="1"/>
          </p:cNvSpPr>
          <p:nvPr>
            <p:ph type="ftr" sz="quarter" idx="11"/>
          </p:nvPr>
        </p:nvSpPr>
        <p:spPr>
          <a:xfrm>
            <a:off x="8435776" y="6309320"/>
            <a:ext cx="314662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7325BF1-C201-4F61-B3E6-3F2AF1D1178C}" type="slidenum">
              <a:rPr lang="en-AU" altLang="zh-CN" sz="1400"/>
              <a:pPr>
                <a:spcBef>
                  <a:spcPct val="0"/>
                </a:spcBef>
                <a:buClrTx/>
                <a:buSzTx/>
                <a:buFontTx/>
                <a:buNone/>
              </a:pPr>
              <a:t>153</a:t>
            </a:fld>
            <a:endParaRPr lang="en-AU" altLang="zh-CN" sz="1400" dirty="0"/>
          </a:p>
        </p:txBody>
      </p:sp>
    </p:spTree>
    <p:extLst>
      <p:ext uri="{BB962C8B-B14F-4D97-AF65-F5344CB8AC3E}">
        <p14:creationId xmlns:p14="http://schemas.microsoft.com/office/powerpoint/2010/main" val="2973652351"/>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Handling Exceptions</a:t>
            </a:r>
            <a:endParaRPr lang="en-AU" altLang="zh-CN" smtClean="0">
              <a:ea typeface="宋体" panose="02010600030101010101" pitchFamily="2" charset="-122"/>
            </a:endParaRPr>
          </a:p>
        </p:txBody>
      </p:sp>
      <p:sp>
        <p:nvSpPr>
          <p:cNvPr id="199684" name="Rectangle 3"/>
          <p:cNvSpPr>
            <a:spLocks noGrp="1" noChangeArrowheads="1"/>
          </p:cNvSpPr>
          <p:nvPr>
            <p:ph idx="1"/>
          </p:nvPr>
        </p:nvSpPr>
        <p:spPr/>
        <p:txBody>
          <a:bodyPr/>
          <a:lstStyle/>
          <a:p>
            <a:pPr eaLnBrk="1" hangingPunct="1">
              <a:lnSpc>
                <a:spcPct val="90000"/>
              </a:lnSpc>
            </a:pPr>
            <a:r>
              <a:rPr lang="en-US" altLang="zh-CN" sz="2800">
                <a:ea typeface="宋体" panose="02010600030101010101" pitchFamily="2" charset="-122"/>
              </a:rPr>
              <a:t>Save PC of offending (or interrupted) instruction</a:t>
            </a:r>
          </a:p>
          <a:p>
            <a:pPr lvl="1" eaLnBrk="1" hangingPunct="1">
              <a:lnSpc>
                <a:spcPct val="90000"/>
              </a:lnSpc>
            </a:pPr>
            <a:r>
              <a:rPr lang="en-US" altLang="zh-CN" sz="2400">
                <a:ea typeface="宋体" panose="02010600030101010101" pitchFamily="2" charset="-122"/>
              </a:rPr>
              <a:t>In RISC-V: Supervisor Exception Program Counter (SEPC)</a:t>
            </a:r>
          </a:p>
          <a:p>
            <a:pPr eaLnBrk="1" hangingPunct="1">
              <a:lnSpc>
                <a:spcPct val="90000"/>
              </a:lnSpc>
            </a:pPr>
            <a:r>
              <a:rPr lang="en-US" altLang="zh-CN" sz="2800">
                <a:ea typeface="宋体" panose="02010600030101010101" pitchFamily="2" charset="-122"/>
              </a:rPr>
              <a:t>Save indication of the problem</a:t>
            </a:r>
          </a:p>
          <a:p>
            <a:pPr lvl="1" eaLnBrk="1" hangingPunct="1">
              <a:lnSpc>
                <a:spcPct val="90000"/>
              </a:lnSpc>
            </a:pPr>
            <a:r>
              <a:rPr lang="en-US" altLang="zh-CN" sz="2400">
                <a:ea typeface="宋体" panose="02010600030101010101" pitchFamily="2" charset="-122"/>
              </a:rPr>
              <a:t>In RISC-V : Cause register (SCAUSE)</a:t>
            </a:r>
          </a:p>
          <a:p>
            <a:pPr lvl="1" eaLnBrk="1" hangingPunct="1">
              <a:lnSpc>
                <a:spcPct val="90000"/>
              </a:lnSpc>
            </a:pPr>
            <a:r>
              <a:rPr lang="en-US" altLang="zh-CN" sz="2400">
                <a:ea typeface="宋体" panose="02010600030101010101" pitchFamily="2" charset="-122"/>
              </a:rPr>
              <a:t>We’ll assume 1-bit</a:t>
            </a:r>
          </a:p>
          <a:p>
            <a:pPr lvl="2" eaLnBrk="1" hangingPunct="1">
              <a:lnSpc>
                <a:spcPct val="90000"/>
              </a:lnSpc>
            </a:pPr>
            <a:r>
              <a:rPr lang="en-US" altLang="zh-CN" sz="2000">
                <a:ea typeface="宋体" panose="02010600030101010101" pitchFamily="2" charset="-122"/>
              </a:rPr>
              <a:t>0 for undefined instruction, 1 for system error</a:t>
            </a:r>
          </a:p>
          <a:p>
            <a:pPr eaLnBrk="1" hangingPunct="1">
              <a:lnSpc>
                <a:spcPct val="90000"/>
              </a:lnSpc>
            </a:pPr>
            <a:r>
              <a:rPr lang="en-US" altLang="zh-CN" sz="2800">
                <a:ea typeface="宋体" panose="02010600030101010101" pitchFamily="2" charset="-122"/>
              </a:rPr>
              <a:t>Jump to handler at 0000 0000 1C09 0000</a:t>
            </a:r>
          </a:p>
        </p:txBody>
      </p:sp>
      <p:sp>
        <p:nvSpPr>
          <p:cNvPr id="199682" name="页脚占位符 3"/>
          <p:cNvSpPr>
            <a:spLocks noGrp="1"/>
          </p:cNvSpPr>
          <p:nvPr>
            <p:ph type="ftr" sz="quarter" idx="11"/>
          </p:nvPr>
        </p:nvSpPr>
        <p:spPr>
          <a:xfrm>
            <a:off x="8435776" y="6309320"/>
            <a:ext cx="314662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62994AA-A05B-4DC5-8901-DBD7A429D8C5}" type="slidenum">
              <a:rPr lang="en-AU" altLang="zh-CN" sz="1400"/>
              <a:pPr>
                <a:spcBef>
                  <a:spcPct val="0"/>
                </a:spcBef>
                <a:buClrTx/>
                <a:buSzTx/>
                <a:buFontTx/>
                <a:buNone/>
              </a:pPr>
              <a:t>154</a:t>
            </a:fld>
            <a:endParaRPr lang="en-AU" altLang="zh-CN" sz="1400" dirty="0"/>
          </a:p>
        </p:txBody>
      </p:sp>
    </p:spTree>
    <p:extLst>
      <p:ext uri="{BB962C8B-B14F-4D97-AF65-F5344CB8AC3E}">
        <p14:creationId xmlns:p14="http://schemas.microsoft.com/office/powerpoint/2010/main" val="1334676675"/>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173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An Alternate Mechanism</a:t>
            </a:r>
            <a:endParaRPr lang="en-AU" altLang="zh-CN" smtClean="0">
              <a:ea typeface="宋体" panose="02010600030101010101" pitchFamily="2" charset="-122"/>
            </a:endParaRPr>
          </a:p>
        </p:txBody>
      </p:sp>
      <p:sp>
        <p:nvSpPr>
          <p:cNvPr id="201732" name="Rectangle 3"/>
          <p:cNvSpPr>
            <a:spLocks noGrp="1" noChangeArrowheads="1"/>
          </p:cNvSpPr>
          <p:nvPr>
            <p:ph idx="1"/>
          </p:nvPr>
        </p:nvSpPr>
        <p:spPr/>
        <p:txBody>
          <a:bodyPr/>
          <a:lstStyle/>
          <a:p>
            <a:pPr eaLnBrk="1" hangingPunct="1">
              <a:lnSpc>
                <a:spcPct val="90000"/>
              </a:lnSpc>
            </a:pPr>
            <a:r>
              <a:rPr lang="en-US" altLang="zh-CN" smtClean="0">
                <a:ea typeface="宋体" panose="02010600030101010101" pitchFamily="2" charset="-122"/>
              </a:rPr>
              <a:t>Vectored Interrupts</a:t>
            </a:r>
          </a:p>
          <a:p>
            <a:pPr lvl="1" eaLnBrk="1" hangingPunct="1">
              <a:lnSpc>
                <a:spcPct val="90000"/>
              </a:lnSpc>
            </a:pPr>
            <a:r>
              <a:rPr lang="en-US" altLang="zh-CN" smtClean="0">
                <a:ea typeface="宋体" panose="02010600030101010101" pitchFamily="2" charset="-122"/>
              </a:rPr>
              <a:t>Handler address determined by the cause</a:t>
            </a:r>
          </a:p>
          <a:p>
            <a:pPr eaLnBrk="1" hangingPunct="1">
              <a:lnSpc>
                <a:spcPct val="90000"/>
              </a:lnSpc>
            </a:pPr>
            <a:r>
              <a:rPr lang="en-US" altLang="zh-CN" smtClean="0">
                <a:ea typeface="宋体" panose="02010600030101010101" pitchFamily="2" charset="-122"/>
              </a:rPr>
              <a:t>Example:</a:t>
            </a:r>
          </a:p>
          <a:p>
            <a:pPr lvl="1" eaLnBrk="1" hangingPunct="1">
              <a:lnSpc>
                <a:spcPct val="90000"/>
              </a:lnSpc>
            </a:pPr>
            <a:r>
              <a:rPr lang="en-US" altLang="zh-CN" smtClean="0">
                <a:ea typeface="宋体" panose="02010600030101010101" pitchFamily="2" charset="-122"/>
              </a:rPr>
              <a:t>Undefined instruction:	00 0100 0000</a:t>
            </a:r>
          </a:p>
          <a:p>
            <a:pPr lvl="1" eaLnBrk="1" hangingPunct="1">
              <a:lnSpc>
                <a:spcPct val="90000"/>
              </a:lnSpc>
            </a:pPr>
            <a:r>
              <a:rPr lang="en-US" altLang="zh-CN" smtClean="0">
                <a:ea typeface="宋体" panose="02010600030101010101" pitchFamily="2" charset="-122"/>
              </a:rPr>
              <a:t>System error:		01 1000 0000</a:t>
            </a:r>
          </a:p>
          <a:p>
            <a:pPr lvl="1" eaLnBrk="1" hangingPunct="1">
              <a:lnSpc>
                <a:spcPct val="90000"/>
              </a:lnSpc>
            </a:pPr>
            <a:r>
              <a:rPr lang="en-US" altLang="zh-CN" smtClean="0">
                <a:ea typeface="宋体" panose="02010600030101010101" pitchFamily="2" charset="-122"/>
              </a:rPr>
              <a:t>…:				11 1000 0000</a:t>
            </a:r>
          </a:p>
          <a:p>
            <a:pPr eaLnBrk="1" hangingPunct="1">
              <a:lnSpc>
                <a:spcPct val="90000"/>
              </a:lnSpc>
            </a:pPr>
            <a:r>
              <a:rPr lang="en-US" altLang="zh-CN" smtClean="0">
                <a:ea typeface="宋体" panose="02010600030101010101" pitchFamily="2" charset="-122"/>
              </a:rPr>
              <a:t>Jump to real handler by the cause of the exception</a:t>
            </a:r>
            <a:endParaRPr lang="en-AU" altLang="zh-CN" smtClean="0">
              <a:ea typeface="宋体" panose="02010600030101010101" pitchFamily="2" charset="-122"/>
            </a:endParaRPr>
          </a:p>
        </p:txBody>
      </p:sp>
      <p:sp>
        <p:nvSpPr>
          <p:cNvPr id="201730" name="页脚占位符 3"/>
          <p:cNvSpPr>
            <a:spLocks noGrp="1"/>
          </p:cNvSpPr>
          <p:nvPr>
            <p:ph type="ftr" sz="quarter" idx="11"/>
          </p:nvPr>
        </p:nvSpPr>
        <p:spPr>
          <a:xfrm>
            <a:off x="8435776" y="6237312"/>
            <a:ext cx="298881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94A15A7E-CEA9-4313-BB1C-B5D9FCCFC0BD}" type="slidenum">
              <a:rPr lang="en-AU" altLang="zh-CN" sz="1400"/>
              <a:pPr>
                <a:spcBef>
                  <a:spcPct val="0"/>
                </a:spcBef>
                <a:buClrTx/>
                <a:buSzTx/>
                <a:buFontTx/>
                <a:buNone/>
              </a:pPr>
              <a:t>155</a:t>
            </a:fld>
            <a:endParaRPr lang="en-AU" altLang="zh-CN" sz="1400" dirty="0"/>
          </a:p>
        </p:txBody>
      </p:sp>
    </p:spTree>
    <p:extLst>
      <p:ext uri="{BB962C8B-B14F-4D97-AF65-F5344CB8AC3E}">
        <p14:creationId xmlns:p14="http://schemas.microsoft.com/office/powerpoint/2010/main" val="28471160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Handler Actions</a:t>
            </a:r>
            <a:endParaRPr lang="en-AU" altLang="zh-CN" smtClean="0">
              <a:ea typeface="宋体" panose="02010600030101010101" pitchFamily="2" charset="-122"/>
            </a:endParaRPr>
          </a:p>
        </p:txBody>
      </p:sp>
      <p:sp>
        <p:nvSpPr>
          <p:cNvPr id="203780" name="Rectangle 3"/>
          <p:cNvSpPr>
            <a:spLocks noGrp="1" noChangeArrowheads="1"/>
          </p:cNvSpPr>
          <p:nvPr>
            <p:ph idx="1"/>
          </p:nvPr>
        </p:nvSpPr>
        <p:spPr/>
        <p:txBody>
          <a:bodyPr/>
          <a:lstStyle/>
          <a:p>
            <a:pPr eaLnBrk="1" hangingPunct="1">
              <a:lnSpc>
                <a:spcPct val="90000"/>
              </a:lnSpc>
            </a:pPr>
            <a:r>
              <a:rPr lang="en-US" altLang="zh-CN" smtClean="0">
                <a:ea typeface="宋体" panose="02010600030101010101" pitchFamily="2" charset="-122"/>
              </a:rPr>
              <a:t>Read cause, and transfer to relevant handler</a:t>
            </a:r>
          </a:p>
          <a:p>
            <a:pPr eaLnBrk="1" hangingPunct="1">
              <a:lnSpc>
                <a:spcPct val="90000"/>
              </a:lnSpc>
            </a:pPr>
            <a:r>
              <a:rPr lang="en-US" altLang="zh-CN" smtClean="0">
                <a:ea typeface="宋体" panose="02010600030101010101" pitchFamily="2" charset="-122"/>
              </a:rPr>
              <a:t>Determine action required</a:t>
            </a:r>
          </a:p>
          <a:p>
            <a:pPr eaLnBrk="1" hangingPunct="1">
              <a:lnSpc>
                <a:spcPct val="90000"/>
              </a:lnSpc>
            </a:pPr>
            <a:r>
              <a:rPr lang="en-US" altLang="zh-CN" smtClean="0">
                <a:ea typeface="宋体" panose="02010600030101010101" pitchFamily="2" charset="-122"/>
              </a:rPr>
              <a:t>If restartable</a:t>
            </a:r>
          </a:p>
          <a:p>
            <a:pPr lvl="1" eaLnBrk="1" hangingPunct="1">
              <a:lnSpc>
                <a:spcPct val="90000"/>
              </a:lnSpc>
            </a:pPr>
            <a:r>
              <a:rPr lang="en-US" altLang="zh-CN" smtClean="0">
                <a:ea typeface="宋体" panose="02010600030101010101" pitchFamily="2" charset="-122"/>
              </a:rPr>
              <a:t>Take corrective action</a:t>
            </a:r>
          </a:p>
          <a:p>
            <a:pPr lvl="1" eaLnBrk="1" hangingPunct="1">
              <a:lnSpc>
                <a:spcPct val="90000"/>
              </a:lnSpc>
            </a:pPr>
            <a:r>
              <a:rPr lang="en-US" altLang="zh-CN" smtClean="0">
                <a:ea typeface="宋体" panose="02010600030101010101" pitchFamily="2" charset="-122"/>
              </a:rPr>
              <a:t>use SEPC to return to program</a:t>
            </a:r>
          </a:p>
          <a:p>
            <a:pPr eaLnBrk="1" hangingPunct="1">
              <a:lnSpc>
                <a:spcPct val="90000"/>
              </a:lnSpc>
            </a:pPr>
            <a:r>
              <a:rPr lang="en-US" altLang="zh-CN" smtClean="0">
                <a:ea typeface="宋体" panose="02010600030101010101" pitchFamily="2" charset="-122"/>
              </a:rPr>
              <a:t>Otherwise</a:t>
            </a:r>
          </a:p>
          <a:p>
            <a:pPr lvl="1" eaLnBrk="1" hangingPunct="1">
              <a:lnSpc>
                <a:spcPct val="90000"/>
              </a:lnSpc>
            </a:pPr>
            <a:r>
              <a:rPr lang="en-US" altLang="zh-CN" smtClean="0">
                <a:ea typeface="宋体" panose="02010600030101010101" pitchFamily="2" charset="-122"/>
              </a:rPr>
              <a:t>Terminate program</a:t>
            </a:r>
          </a:p>
          <a:p>
            <a:pPr lvl="1" eaLnBrk="1" hangingPunct="1">
              <a:lnSpc>
                <a:spcPct val="90000"/>
              </a:lnSpc>
            </a:pPr>
            <a:r>
              <a:rPr lang="en-US" altLang="zh-CN" smtClean="0">
                <a:ea typeface="宋体" panose="02010600030101010101" pitchFamily="2" charset="-122"/>
              </a:rPr>
              <a:t>Report error using SEPC, cause, …</a:t>
            </a:r>
            <a:endParaRPr lang="en-AU" altLang="zh-CN" smtClean="0">
              <a:ea typeface="宋体" panose="02010600030101010101" pitchFamily="2" charset="-122"/>
            </a:endParaRPr>
          </a:p>
        </p:txBody>
      </p:sp>
      <p:sp>
        <p:nvSpPr>
          <p:cNvPr id="203778" name="页脚占位符 3"/>
          <p:cNvSpPr>
            <a:spLocks noGrp="1"/>
          </p:cNvSpPr>
          <p:nvPr>
            <p:ph type="ftr" sz="quarter" idx="11"/>
          </p:nvPr>
        </p:nvSpPr>
        <p:spPr>
          <a:xfrm>
            <a:off x="8473571" y="6193094"/>
            <a:ext cx="3108829"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779E073-B1F2-4B04-9FA9-85F765CC70F7}" type="slidenum">
              <a:rPr lang="en-AU" altLang="zh-CN" sz="1400"/>
              <a:pPr>
                <a:spcBef>
                  <a:spcPct val="0"/>
                </a:spcBef>
                <a:buClrTx/>
                <a:buSzTx/>
                <a:buFontTx/>
                <a:buNone/>
              </a:pPr>
              <a:t>156</a:t>
            </a:fld>
            <a:endParaRPr lang="en-AU" altLang="zh-CN" sz="1400" dirty="0"/>
          </a:p>
        </p:txBody>
      </p:sp>
    </p:spTree>
    <p:extLst>
      <p:ext uri="{BB962C8B-B14F-4D97-AF65-F5344CB8AC3E}">
        <p14:creationId xmlns:p14="http://schemas.microsoft.com/office/powerpoint/2010/main" val="60236655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82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Exceptions in a Pipeline</a:t>
            </a:r>
            <a:endParaRPr lang="en-AU" altLang="zh-CN" smtClean="0">
              <a:ea typeface="宋体" panose="02010600030101010101" pitchFamily="2" charset="-122"/>
            </a:endParaRPr>
          </a:p>
        </p:txBody>
      </p:sp>
      <p:sp>
        <p:nvSpPr>
          <p:cNvPr id="205828" name="Rectangle 3"/>
          <p:cNvSpPr>
            <a:spLocks noGrp="1" noChangeArrowheads="1"/>
          </p:cNvSpPr>
          <p:nvPr>
            <p:ph idx="1"/>
          </p:nvPr>
        </p:nvSpPr>
        <p:spPr/>
        <p:txBody>
          <a:bodyPr/>
          <a:lstStyle/>
          <a:p>
            <a:pPr eaLnBrk="1" hangingPunct="1">
              <a:lnSpc>
                <a:spcPct val="90000"/>
              </a:lnSpc>
            </a:pPr>
            <a:r>
              <a:rPr lang="en-US" altLang="zh-CN" smtClean="0">
                <a:ea typeface="宋体" panose="02010600030101010101" pitchFamily="2" charset="-122"/>
              </a:rPr>
              <a:t>Another form of control hazard</a:t>
            </a:r>
          </a:p>
          <a:p>
            <a:pPr eaLnBrk="1" hangingPunct="1">
              <a:lnSpc>
                <a:spcPct val="90000"/>
              </a:lnSpc>
            </a:pPr>
            <a:r>
              <a:rPr lang="en-US" altLang="zh-CN" smtClean="0">
                <a:ea typeface="宋体" panose="02010600030101010101" pitchFamily="2" charset="-122"/>
              </a:rPr>
              <a:t>Consider overflow on add in EX stage</a:t>
            </a:r>
          </a:p>
          <a:p>
            <a:pPr lvl="1" eaLnBrk="1" hangingPunct="1">
              <a:lnSpc>
                <a:spcPct val="90000"/>
              </a:lnSpc>
              <a:buFont typeface="Wingdings" panose="05000000000000000000" pitchFamily="2" charset="2"/>
              <a:buNone/>
            </a:pPr>
            <a:r>
              <a:rPr lang="en-US" altLang="zh-CN" smtClean="0">
                <a:latin typeface="Lucida Console" panose="020B0609040504020204" pitchFamily="49" charset="0"/>
                <a:ea typeface="宋体" panose="02010600030101010101" pitchFamily="2" charset="-122"/>
              </a:rPr>
              <a:t>add x1, x2, x1</a:t>
            </a:r>
          </a:p>
          <a:p>
            <a:pPr lvl="1" eaLnBrk="1" hangingPunct="1">
              <a:lnSpc>
                <a:spcPct val="90000"/>
              </a:lnSpc>
            </a:pPr>
            <a:r>
              <a:rPr lang="en-US" altLang="zh-CN" smtClean="0">
                <a:ea typeface="宋体" panose="02010600030101010101" pitchFamily="2" charset="-122"/>
              </a:rPr>
              <a:t>Prevent  x1 from being clobbered</a:t>
            </a:r>
          </a:p>
          <a:p>
            <a:pPr lvl="1" eaLnBrk="1" hangingPunct="1">
              <a:lnSpc>
                <a:spcPct val="90000"/>
              </a:lnSpc>
            </a:pPr>
            <a:r>
              <a:rPr lang="en-US" altLang="zh-CN" smtClean="0">
                <a:ea typeface="宋体" panose="02010600030101010101" pitchFamily="2" charset="-122"/>
              </a:rPr>
              <a:t>Complete previous instructions</a:t>
            </a:r>
          </a:p>
          <a:p>
            <a:pPr lvl="1" eaLnBrk="1" hangingPunct="1">
              <a:lnSpc>
                <a:spcPct val="90000"/>
              </a:lnSpc>
            </a:pPr>
            <a:r>
              <a:rPr lang="en-US" altLang="zh-CN" smtClean="0">
                <a:ea typeface="宋体" panose="02010600030101010101" pitchFamily="2" charset="-122"/>
              </a:rPr>
              <a:t>Flush </a:t>
            </a:r>
            <a:r>
              <a:rPr lang="en-US" altLang="zh-CN" smtClean="0">
                <a:latin typeface="Lucida Console" panose="020B0609040504020204" pitchFamily="49" charset="0"/>
                <a:ea typeface="宋体" panose="02010600030101010101" pitchFamily="2" charset="-122"/>
              </a:rPr>
              <a:t>add</a:t>
            </a:r>
            <a:r>
              <a:rPr lang="en-US" altLang="zh-CN" smtClean="0">
                <a:ea typeface="宋体" panose="02010600030101010101" pitchFamily="2" charset="-122"/>
              </a:rPr>
              <a:t> and subsequent instructions</a:t>
            </a:r>
          </a:p>
          <a:p>
            <a:pPr lvl="1" eaLnBrk="1" hangingPunct="1">
              <a:lnSpc>
                <a:spcPct val="90000"/>
              </a:lnSpc>
            </a:pPr>
            <a:r>
              <a:rPr lang="en-US" altLang="zh-CN" smtClean="0">
                <a:ea typeface="宋体" panose="02010600030101010101" pitchFamily="2" charset="-122"/>
              </a:rPr>
              <a:t>Set Cause and SEPC register values</a:t>
            </a:r>
          </a:p>
          <a:p>
            <a:pPr lvl="1" eaLnBrk="1" hangingPunct="1">
              <a:lnSpc>
                <a:spcPct val="90000"/>
              </a:lnSpc>
            </a:pPr>
            <a:r>
              <a:rPr lang="en-US" altLang="zh-CN" smtClean="0">
                <a:ea typeface="宋体" panose="02010600030101010101" pitchFamily="2" charset="-122"/>
              </a:rPr>
              <a:t>Transfer control to handler</a:t>
            </a:r>
          </a:p>
          <a:p>
            <a:pPr eaLnBrk="1" hangingPunct="1">
              <a:lnSpc>
                <a:spcPct val="90000"/>
              </a:lnSpc>
            </a:pPr>
            <a:r>
              <a:rPr lang="en-US" altLang="zh-CN" smtClean="0">
                <a:ea typeface="宋体" panose="02010600030101010101" pitchFamily="2" charset="-122"/>
              </a:rPr>
              <a:t>Similar to mispredicted branch</a:t>
            </a:r>
          </a:p>
          <a:p>
            <a:pPr lvl="1" eaLnBrk="1" hangingPunct="1">
              <a:lnSpc>
                <a:spcPct val="90000"/>
              </a:lnSpc>
            </a:pPr>
            <a:r>
              <a:rPr lang="en-US" altLang="zh-CN" smtClean="0">
                <a:ea typeface="宋体" panose="02010600030101010101" pitchFamily="2" charset="-122"/>
              </a:rPr>
              <a:t>Use much of the same hardware</a:t>
            </a:r>
            <a:endParaRPr lang="en-AU" altLang="zh-CN" smtClean="0">
              <a:ea typeface="宋体" panose="02010600030101010101" pitchFamily="2" charset="-122"/>
            </a:endParaRPr>
          </a:p>
        </p:txBody>
      </p:sp>
      <p:sp>
        <p:nvSpPr>
          <p:cNvPr id="205826" name="页脚占位符 3"/>
          <p:cNvSpPr>
            <a:spLocks noGrp="1"/>
          </p:cNvSpPr>
          <p:nvPr>
            <p:ph type="ftr" sz="quarter" idx="11"/>
          </p:nvPr>
        </p:nvSpPr>
        <p:spPr>
          <a:xfrm>
            <a:off x="8400256"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749496E9-E7C7-4387-A5F3-11EE084256F8}" type="slidenum">
              <a:rPr lang="en-AU" altLang="zh-CN" sz="1400"/>
              <a:pPr>
                <a:spcBef>
                  <a:spcPct val="0"/>
                </a:spcBef>
                <a:buClrTx/>
                <a:buSzTx/>
                <a:buFontTx/>
                <a:buNone/>
              </a:pPr>
              <a:t>157</a:t>
            </a:fld>
            <a:endParaRPr lang="en-AU" altLang="zh-CN" sz="1400" dirty="0"/>
          </a:p>
        </p:txBody>
      </p:sp>
    </p:spTree>
    <p:extLst>
      <p:ext uri="{BB962C8B-B14F-4D97-AF65-F5344CB8AC3E}">
        <p14:creationId xmlns:p14="http://schemas.microsoft.com/office/powerpoint/2010/main" val="336337943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Pipeline with Exceptions</a:t>
            </a:r>
            <a:endParaRPr lang="zh-CN" altLang="en-US" dirty="0"/>
          </a:p>
        </p:txBody>
      </p:sp>
      <p:sp>
        <p:nvSpPr>
          <p:cNvPr id="4" name="页脚占位符 2"/>
          <p:cNvSpPr>
            <a:spLocks noGrp="1"/>
          </p:cNvSpPr>
          <p:nvPr>
            <p:ph type="ftr" sz="quarter" idx="11"/>
          </p:nvPr>
        </p:nvSpPr>
        <p:spPr>
          <a:xfrm>
            <a:off x="8256240"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2D8C86C-1011-494D-9279-1236C801FA8E}" type="slidenum">
              <a:rPr lang="en-AU" altLang="zh-CN" sz="1400"/>
              <a:pPr>
                <a:spcBef>
                  <a:spcPct val="0"/>
                </a:spcBef>
                <a:buClrTx/>
                <a:buSzTx/>
                <a:buFontTx/>
                <a:buNone/>
              </a:pPr>
              <a:t>158</a:t>
            </a:fld>
            <a:endParaRPr lang="en-AU" altLang="zh-CN" sz="1400" dirty="0"/>
          </a:p>
        </p:txBody>
      </p:sp>
      <p:pic>
        <p:nvPicPr>
          <p:cNvPr id="5" name="图片 5" descr="f4.6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5339" y="1145431"/>
            <a:ext cx="8207375" cy="493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652276"/>
      </p:ext>
    </p:extLst>
  </p:cSld>
  <p:clrMapOvr>
    <a:masterClrMapping/>
  </p:clrMapOvr>
  <p:transition spd="med">
    <p:random/>
    <p:sndAc>
      <p:stSnd>
        <p:snd r:embed="rId2" name="chimes.wav"/>
      </p:stSnd>
    </p:sndAc>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92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Exception Properties</a:t>
            </a:r>
            <a:endParaRPr lang="en-AU" altLang="zh-CN" smtClean="0">
              <a:ea typeface="宋体" panose="02010600030101010101" pitchFamily="2" charset="-122"/>
            </a:endParaRPr>
          </a:p>
        </p:txBody>
      </p:sp>
      <p:sp>
        <p:nvSpPr>
          <p:cNvPr id="209924" name="Rectangle 3"/>
          <p:cNvSpPr>
            <a:spLocks noGrp="1" noChangeArrowheads="1"/>
          </p:cNvSpPr>
          <p:nvPr>
            <p:ph idx="1"/>
          </p:nvPr>
        </p:nvSpPr>
        <p:spPr/>
        <p:txBody>
          <a:bodyPr/>
          <a:lstStyle/>
          <a:p>
            <a:pPr eaLnBrk="1" hangingPunct="1"/>
            <a:r>
              <a:rPr lang="en-US" altLang="zh-CN" smtClean="0">
                <a:ea typeface="宋体" panose="02010600030101010101" pitchFamily="2" charset="-122"/>
              </a:rPr>
              <a:t>Restartable exceptions</a:t>
            </a:r>
          </a:p>
          <a:p>
            <a:pPr lvl="1" eaLnBrk="1" hangingPunct="1"/>
            <a:r>
              <a:rPr lang="en-US" altLang="zh-CN" smtClean="0">
                <a:ea typeface="宋体" panose="02010600030101010101" pitchFamily="2" charset="-122"/>
              </a:rPr>
              <a:t>Pipeline can flush the instruction</a:t>
            </a:r>
          </a:p>
          <a:p>
            <a:pPr lvl="1" eaLnBrk="1" hangingPunct="1"/>
            <a:r>
              <a:rPr lang="en-US" altLang="zh-CN" smtClean="0">
                <a:ea typeface="宋体" panose="02010600030101010101" pitchFamily="2" charset="-122"/>
              </a:rPr>
              <a:t>Handler executes, then returns to the instruction</a:t>
            </a:r>
          </a:p>
          <a:p>
            <a:pPr lvl="2" eaLnBrk="1" hangingPunct="1"/>
            <a:r>
              <a:rPr lang="en-US" altLang="zh-CN" smtClean="0">
                <a:ea typeface="宋体" panose="02010600030101010101" pitchFamily="2" charset="-122"/>
              </a:rPr>
              <a:t>Refetched and executed from scratch</a:t>
            </a:r>
          </a:p>
          <a:p>
            <a:pPr eaLnBrk="1" hangingPunct="1"/>
            <a:r>
              <a:rPr lang="en-US" altLang="zh-CN" smtClean="0">
                <a:ea typeface="宋体" panose="02010600030101010101" pitchFamily="2" charset="-122"/>
              </a:rPr>
              <a:t>PC saved in SEPC register</a:t>
            </a:r>
          </a:p>
          <a:p>
            <a:pPr eaLnBrk="1" hangingPunct="1"/>
            <a:r>
              <a:rPr lang="en-US" altLang="zh-CN" smtClean="0">
                <a:ea typeface="宋体" panose="02010600030101010101" pitchFamily="2" charset="-122"/>
              </a:rPr>
              <a:t>SCAUSE register records the highest priority exception</a:t>
            </a:r>
            <a:endParaRPr lang="en-AU" altLang="zh-CN" smtClean="0">
              <a:ea typeface="宋体" panose="02010600030101010101" pitchFamily="2" charset="-122"/>
            </a:endParaRPr>
          </a:p>
        </p:txBody>
      </p:sp>
      <p:sp>
        <p:nvSpPr>
          <p:cNvPr id="209922" name="页脚占位符 3"/>
          <p:cNvSpPr>
            <a:spLocks noGrp="1"/>
          </p:cNvSpPr>
          <p:nvPr>
            <p:ph type="ftr" sz="quarter" idx="11"/>
          </p:nvPr>
        </p:nvSpPr>
        <p:spPr>
          <a:xfrm>
            <a:off x="8737600" y="6257597"/>
            <a:ext cx="30470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EEF189E7-7621-456D-8F3D-97684121E8EF}" type="slidenum">
              <a:rPr lang="en-AU" altLang="zh-CN" sz="1400"/>
              <a:pPr>
                <a:spcBef>
                  <a:spcPct val="0"/>
                </a:spcBef>
                <a:buClrTx/>
                <a:buSzTx/>
                <a:buFontTx/>
                <a:buNone/>
              </a:pPr>
              <a:t>159</a:t>
            </a:fld>
            <a:endParaRPr lang="en-AU" altLang="zh-CN" sz="1400" dirty="0"/>
          </a:p>
        </p:txBody>
      </p:sp>
    </p:spTree>
    <p:extLst>
      <p:ext uri="{BB962C8B-B14F-4D97-AF65-F5344CB8AC3E}">
        <p14:creationId xmlns:p14="http://schemas.microsoft.com/office/powerpoint/2010/main" val="1300913201"/>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167174" y="1"/>
            <a:ext cx="6715172" cy="1052513"/>
          </a:xfrm>
        </p:spPr>
        <p:txBody>
          <a:bodyPr>
            <a:normAutofit fontScale="90000"/>
          </a:bodyPr>
          <a:lstStyle/>
          <a:p>
            <a:pPr>
              <a:defRPr/>
            </a:pPr>
            <a:r>
              <a:rPr lang="en-US" altLang="zh-CN" sz="3200" dirty="0"/>
              <a:t>The logic equations for the control unit shown in a shorthand form</a:t>
            </a:r>
          </a:p>
        </p:txBody>
      </p:sp>
      <p:sp>
        <p:nvSpPr>
          <p:cNvPr id="98307" name="Rectangle 3"/>
          <p:cNvSpPr>
            <a:spLocks noGrp="1" noChangeArrowheads="1"/>
          </p:cNvSpPr>
          <p:nvPr>
            <p:ph idx="1"/>
          </p:nvPr>
        </p:nvSpPr>
        <p:spPr/>
        <p:txBody>
          <a:bodyPr/>
          <a:lstStyle/>
          <a:p>
            <a:endParaRPr lang="zh-CN" altLang="zh-CN" smtClean="0"/>
          </a:p>
        </p:txBody>
      </p:sp>
      <p:sp>
        <p:nvSpPr>
          <p:cNvPr id="98308" name="Picture 4"/>
          <p:cNvSpPr>
            <a:spLocks noChangeAspect="1" noChangeArrowheads="1"/>
          </p:cNvSpPr>
          <p:nvPr/>
        </p:nvSpPr>
        <p:spPr bwMode="auto">
          <a:xfrm>
            <a:off x="2279651" y="1052513"/>
            <a:ext cx="7561263" cy="5726112"/>
          </a:xfrm>
          <a:prstGeom prst="rect">
            <a:avLst/>
          </a:prstGeom>
          <a:noFill/>
          <a:ln w="12700">
            <a:noFill/>
            <a:miter lim="800000"/>
            <a:headEnd/>
            <a:tailEnd/>
          </a:ln>
          <a:effectLst/>
        </p:spPr>
        <p:txBody>
          <a:bodyPr/>
          <a:lstStyle/>
          <a:p>
            <a:endParaRPr lang="zh-CN" altLang="en-US"/>
          </a:p>
        </p:txBody>
      </p:sp>
      <p:pic>
        <p:nvPicPr>
          <p:cNvPr id="98309" name="Picture 4"/>
          <p:cNvPicPr>
            <a:picLocks noChangeAspect="1" noChangeArrowheads="1"/>
          </p:cNvPicPr>
          <p:nvPr/>
        </p:nvPicPr>
        <p:blipFill>
          <a:blip r:embed="rId3"/>
          <a:srcRect/>
          <a:stretch>
            <a:fillRect/>
          </a:stretch>
        </p:blipFill>
        <p:spPr bwMode="auto">
          <a:xfrm>
            <a:off x="2238349" y="1000108"/>
            <a:ext cx="7561263" cy="5726112"/>
          </a:xfrm>
          <a:prstGeom prst="rect">
            <a:avLst/>
          </a:prstGeom>
          <a:noFill/>
          <a:ln w="12700">
            <a:noFill/>
            <a:miter lim="800000"/>
            <a:headEnd/>
            <a:tailEnd/>
          </a:ln>
          <a:effectLst/>
        </p:spPr>
      </p:pic>
    </p:spTree>
    <p:extLst>
      <p:ext uri="{BB962C8B-B14F-4D97-AF65-F5344CB8AC3E}">
        <p14:creationId xmlns:p14="http://schemas.microsoft.com/office/powerpoint/2010/main" val="126061001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197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Multiple Exceptions</a:t>
            </a:r>
            <a:endParaRPr lang="en-AU" altLang="zh-CN" smtClean="0">
              <a:ea typeface="宋体" panose="02010600030101010101" pitchFamily="2" charset="-122"/>
            </a:endParaRPr>
          </a:p>
        </p:txBody>
      </p:sp>
      <p:sp>
        <p:nvSpPr>
          <p:cNvPr id="211972" name="Rectangle 3"/>
          <p:cNvSpPr>
            <a:spLocks noGrp="1" noChangeArrowheads="1"/>
          </p:cNvSpPr>
          <p:nvPr>
            <p:ph idx="1"/>
          </p:nvPr>
        </p:nvSpPr>
        <p:spPr/>
        <p:txBody>
          <a:bodyPr/>
          <a:lstStyle/>
          <a:p>
            <a:pPr eaLnBrk="1" hangingPunct="1"/>
            <a:r>
              <a:rPr lang="en-US" altLang="zh-CN" sz="2800">
                <a:ea typeface="宋体" panose="02010600030101010101" pitchFamily="2" charset="-122"/>
              </a:rPr>
              <a:t>Pipelining overlaps multiple instructions</a:t>
            </a:r>
          </a:p>
          <a:p>
            <a:pPr lvl="1" eaLnBrk="1" hangingPunct="1"/>
            <a:r>
              <a:rPr lang="en-US" altLang="zh-CN" sz="2400">
                <a:ea typeface="宋体" panose="02010600030101010101" pitchFamily="2" charset="-122"/>
              </a:rPr>
              <a:t>Could have multiple exceptions at once</a:t>
            </a:r>
          </a:p>
          <a:p>
            <a:pPr eaLnBrk="1" hangingPunct="1"/>
            <a:r>
              <a:rPr lang="en-US" altLang="zh-CN" sz="2800">
                <a:ea typeface="宋体" panose="02010600030101010101" pitchFamily="2" charset="-122"/>
              </a:rPr>
              <a:t>Simple approach: deal with exception from earliest instruction</a:t>
            </a:r>
          </a:p>
          <a:p>
            <a:pPr lvl="1" eaLnBrk="1" hangingPunct="1"/>
            <a:r>
              <a:rPr lang="en-US" altLang="zh-CN" sz="2400">
                <a:ea typeface="宋体" panose="02010600030101010101" pitchFamily="2" charset="-122"/>
              </a:rPr>
              <a:t>Flush subsequent instructions</a:t>
            </a:r>
          </a:p>
          <a:p>
            <a:pPr lvl="1" eaLnBrk="1" hangingPunct="1"/>
            <a:r>
              <a:rPr lang="en-US" altLang="zh-CN" sz="2400">
                <a:ea typeface="宋体" panose="02010600030101010101" pitchFamily="2" charset="-122"/>
              </a:rPr>
              <a:t>“Precise” exceptions</a:t>
            </a:r>
          </a:p>
          <a:p>
            <a:pPr eaLnBrk="1" hangingPunct="1"/>
            <a:r>
              <a:rPr lang="en-US" altLang="zh-CN" sz="2800">
                <a:ea typeface="宋体" panose="02010600030101010101" pitchFamily="2" charset="-122"/>
              </a:rPr>
              <a:t>In complex pipelines</a:t>
            </a:r>
          </a:p>
          <a:p>
            <a:pPr lvl="1" eaLnBrk="1" hangingPunct="1"/>
            <a:r>
              <a:rPr lang="en-US" altLang="zh-CN" sz="2400">
                <a:ea typeface="宋体" panose="02010600030101010101" pitchFamily="2" charset="-122"/>
              </a:rPr>
              <a:t>Multiple instructions issued per cycle</a:t>
            </a:r>
          </a:p>
          <a:p>
            <a:pPr lvl="1" eaLnBrk="1" hangingPunct="1"/>
            <a:r>
              <a:rPr lang="en-US" altLang="zh-CN" sz="2400">
                <a:ea typeface="宋体" panose="02010600030101010101" pitchFamily="2" charset="-122"/>
              </a:rPr>
              <a:t>Out-of-order completion</a:t>
            </a:r>
          </a:p>
          <a:p>
            <a:pPr lvl="1" eaLnBrk="1" hangingPunct="1"/>
            <a:r>
              <a:rPr lang="en-US" altLang="zh-CN" sz="2400">
                <a:ea typeface="宋体" panose="02010600030101010101" pitchFamily="2" charset="-122"/>
              </a:rPr>
              <a:t>Maintaining precise exceptions is difficult!</a:t>
            </a:r>
            <a:endParaRPr lang="en-AU" altLang="zh-CN" sz="2400">
              <a:ea typeface="宋体" panose="02010600030101010101" pitchFamily="2" charset="-122"/>
            </a:endParaRPr>
          </a:p>
        </p:txBody>
      </p:sp>
      <p:sp>
        <p:nvSpPr>
          <p:cNvPr id="211970" name="页脚占位符 3"/>
          <p:cNvSpPr>
            <a:spLocks noGrp="1"/>
          </p:cNvSpPr>
          <p:nvPr>
            <p:ph type="ftr" sz="quarter" idx="11"/>
          </p:nvPr>
        </p:nvSpPr>
        <p:spPr>
          <a:xfrm>
            <a:off x="8472264" y="6165304"/>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84D92B9-9C7D-4CE6-91D0-543F44FD956D}" type="slidenum">
              <a:rPr lang="en-AU" altLang="zh-CN" sz="1400"/>
              <a:pPr>
                <a:spcBef>
                  <a:spcPct val="0"/>
                </a:spcBef>
                <a:buClrTx/>
                <a:buSzTx/>
                <a:buFontTx/>
                <a:buNone/>
              </a:pPr>
              <a:t>160</a:t>
            </a:fld>
            <a:endParaRPr lang="en-AU" altLang="zh-CN" sz="1400" dirty="0"/>
          </a:p>
        </p:txBody>
      </p:sp>
    </p:spTree>
    <p:extLst>
      <p:ext uri="{BB962C8B-B14F-4D97-AF65-F5344CB8AC3E}">
        <p14:creationId xmlns:p14="http://schemas.microsoft.com/office/powerpoint/2010/main" val="108709310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01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Imprecise Exceptions</a:t>
            </a:r>
            <a:endParaRPr lang="en-AU" altLang="zh-CN" smtClean="0">
              <a:ea typeface="宋体" panose="02010600030101010101" pitchFamily="2" charset="-122"/>
            </a:endParaRPr>
          </a:p>
        </p:txBody>
      </p:sp>
      <p:sp>
        <p:nvSpPr>
          <p:cNvPr id="214020" name="Rectangle 3"/>
          <p:cNvSpPr>
            <a:spLocks noGrp="1" noChangeArrowheads="1"/>
          </p:cNvSpPr>
          <p:nvPr>
            <p:ph idx="1"/>
          </p:nvPr>
        </p:nvSpPr>
        <p:spPr/>
        <p:txBody>
          <a:bodyPr/>
          <a:lstStyle/>
          <a:p>
            <a:pPr eaLnBrk="1" hangingPunct="1"/>
            <a:r>
              <a:rPr lang="en-US" altLang="zh-CN" sz="2800">
                <a:ea typeface="宋体" panose="02010600030101010101" pitchFamily="2" charset="-122"/>
              </a:rPr>
              <a:t>Just stop pipeline and save state</a:t>
            </a:r>
          </a:p>
          <a:p>
            <a:pPr lvl="1" eaLnBrk="1" hangingPunct="1"/>
            <a:r>
              <a:rPr lang="en-US" altLang="zh-CN" sz="2400">
                <a:ea typeface="宋体" panose="02010600030101010101" pitchFamily="2" charset="-122"/>
              </a:rPr>
              <a:t>Including exception cause(s)</a:t>
            </a:r>
          </a:p>
          <a:p>
            <a:pPr eaLnBrk="1" hangingPunct="1"/>
            <a:r>
              <a:rPr lang="en-US" altLang="zh-CN" sz="2800">
                <a:ea typeface="宋体" panose="02010600030101010101" pitchFamily="2" charset="-122"/>
              </a:rPr>
              <a:t>Let the handler work out</a:t>
            </a:r>
          </a:p>
          <a:p>
            <a:pPr lvl="1" eaLnBrk="1" hangingPunct="1"/>
            <a:r>
              <a:rPr lang="en-US" altLang="zh-CN" sz="2400">
                <a:ea typeface="宋体" panose="02010600030101010101" pitchFamily="2" charset="-122"/>
              </a:rPr>
              <a:t>Which instruction(s) had exceptions</a:t>
            </a:r>
          </a:p>
          <a:p>
            <a:pPr lvl="1" eaLnBrk="1" hangingPunct="1"/>
            <a:r>
              <a:rPr lang="en-US" altLang="zh-CN" sz="2400">
                <a:ea typeface="宋体" panose="02010600030101010101" pitchFamily="2" charset="-122"/>
              </a:rPr>
              <a:t>Which to complete or flush</a:t>
            </a:r>
          </a:p>
          <a:p>
            <a:pPr lvl="2" eaLnBrk="1" hangingPunct="1"/>
            <a:r>
              <a:rPr lang="en-US" altLang="zh-CN" sz="2000">
                <a:ea typeface="宋体" panose="02010600030101010101" pitchFamily="2" charset="-122"/>
              </a:rPr>
              <a:t>May require “manual” completion</a:t>
            </a:r>
          </a:p>
          <a:p>
            <a:pPr eaLnBrk="1" hangingPunct="1"/>
            <a:r>
              <a:rPr lang="en-US" altLang="zh-CN" sz="2800">
                <a:ea typeface="宋体" panose="02010600030101010101" pitchFamily="2" charset="-122"/>
              </a:rPr>
              <a:t>Simplifies hardware, but more complex handler software</a:t>
            </a:r>
          </a:p>
          <a:p>
            <a:pPr eaLnBrk="1" hangingPunct="1"/>
            <a:r>
              <a:rPr lang="en-US" altLang="zh-CN" sz="2800">
                <a:ea typeface="宋体" panose="02010600030101010101" pitchFamily="2" charset="-122"/>
              </a:rPr>
              <a:t>Not feasible for complex multiple-issue</a:t>
            </a:r>
            <a:br>
              <a:rPr lang="en-US" altLang="zh-CN" sz="2800">
                <a:ea typeface="宋体" panose="02010600030101010101" pitchFamily="2" charset="-122"/>
              </a:rPr>
            </a:br>
            <a:r>
              <a:rPr lang="en-US" altLang="zh-CN" sz="2800">
                <a:ea typeface="宋体" panose="02010600030101010101" pitchFamily="2" charset="-122"/>
              </a:rPr>
              <a:t>out-of-order pipelines</a:t>
            </a:r>
            <a:endParaRPr lang="en-AU" altLang="zh-CN" sz="2800">
              <a:ea typeface="宋体" panose="02010600030101010101" pitchFamily="2" charset="-122"/>
            </a:endParaRPr>
          </a:p>
        </p:txBody>
      </p:sp>
      <p:sp>
        <p:nvSpPr>
          <p:cNvPr id="214018" name="页脚占位符 3"/>
          <p:cNvSpPr>
            <a:spLocks noGrp="1"/>
          </p:cNvSpPr>
          <p:nvPr>
            <p:ph type="ftr" sz="quarter" idx="11"/>
          </p:nvPr>
        </p:nvSpPr>
        <p:spPr>
          <a:xfrm>
            <a:off x="8328248" y="6205467"/>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4C8F2ED-2E16-4765-AA17-3D14C7AF9F5F}" type="slidenum">
              <a:rPr lang="en-AU" altLang="zh-CN" sz="1400"/>
              <a:pPr>
                <a:spcBef>
                  <a:spcPct val="0"/>
                </a:spcBef>
                <a:buClrTx/>
                <a:buSzTx/>
                <a:buFontTx/>
                <a:buNone/>
              </a:pPr>
              <a:t>161</a:t>
            </a:fld>
            <a:endParaRPr lang="en-AU" altLang="zh-CN" sz="1400" dirty="0"/>
          </a:p>
        </p:txBody>
      </p:sp>
    </p:spTree>
    <p:extLst>
      <p:ext uri="{BB962C8B-B14F-4D97-AF65-F5344CB8AC3E}">
        <p14:creationId xmlns:p14="http://schemas.microsoft.com/office/powerpoint/2010/main" val="2951964862"/>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2"/>
          <p:cNvSpPr>
            <a:spLocks noGrp="1" noChangeArrowheads="1"/>
          </p:cNvSpPr>
          <p:nvPr>
            <p:ph type="title"/>
          </p:nvPr>
        </p:nvSpPr>
        <p:spPr/>
        <p:txBody>
          <a:bodyPr/>
          <a:lstStyle/>
          <a:p>
            <a:pPr eaLnBrk="1" hangingPunct="1"/>
            <a:r>
              <a:rPr lang="en-US" altLang="zh-CN" sz="3600">
                <a:ea typeface="宋体" panose="02010600030101010101" pitchFamily="2" charset="-122"/>
              </a:rPr>
              <a:t>Instruction-Level Parallelism (ILP)</a:t>
            </a:r>
            <a:endParaRPr lang="en-AU" altLang="zh-CN" sz="3600">
              <a:ea typeface="宋体" panose="02010600030101010101" pitchFamily="2" charset="-122"/>
            </a:endParaRPr>
          </a:p>
        </p:txBody>
      </p:sp>
      <p:sp>
        <p:nvSpPr>
          <p:cNvPr id="216068" name="Rectangle 3"/>
          <p:cNvSpPr>
            <a:spLocks noGrp="1" noChangeArrowheads="1"/>
          </p:cNvSpPr>
          <p:nvPr>
            <p:ph idx="1"/>
          </p:nvPr>
        </p:nvSpPr>
        <p:spPr/>
        <p:txBody>
          <a:bodyPr/>
          <a:lstStyle/>
          <a:p>
            <a:pPr eaLnBrk="1" hangingPunct="1">
              <a:lnSpc>
                <a:spcPct val="90000"/>
              </a:lnSpc>
            </a:pPr>
            <a:r>
              <a:rPr lang="en-US" altLang="zh-CN" sz="2800">
                <a:ea typeface="宋体" panose="02010600030101010101" pitchFamily="2" charset="-122"/>
              </a:rPr>
              <a:t>Pipelining: executing multiple instructions in parallel</a:t>
            </a:r>
          </a:p>
          <a:p>
            <a:pPr eaLnBrk="1" hangingPunct="1">
              <a:lnSpc>
                <a:spcPct val="90000"/>
              </a:lnSpc>
            </a:pPr>
            <a:r>
              <a:rPr lang="en-US" altLang="zh-CN" sz="2800">
                <a:ea typeface="宋体" panose="02010600030101010101" pitchFamily="2" charset="-122"/>
              </a:rPr>
              <a:t>To increase ILP</a:t>
            </a:r>
          </a:p>
          <a:p>
            <a:pPr lvl="1" eaLnBrk="1" hangingPunct="1">
              <a:lnSpc>
                <a:spcPct val="90000"/>
              </a:lnSpc>
            </a:pPr>
            <a:r>
              <a:rPr lang="en-US" altLang="zh-CN" sz="2400">
                <a:ea typeface="宋体" panose="02010600030101010101" pitchFamily="2" charset="-122"/>
              </a:rPr>
              <a:t>Deeper pipeline</a:t>
            </a:r>
          </a:p>
          <a:p>
            <a:pPr lvl="2" eaLnBrk="1" hangingPunct="1">
              <a:lnSpc>
                <a:spcPct val="90000"/>
              </a:lnSpc>
            </a:pPr>
            <a:r>
              <a:rPr lang="en-US" altLang="zh-CN" sz="2000">
                <a:ea typeface="宋体" panose="02010600030101010101" pitchFamily="2" charset="-122"/>
              </a:rPr>
              <a:t>Less work per stage </a:t>
            </a:r>
            <a:r>
              <a:rPr lang="en-US" altLang="zh-CN" sz="2000">
                <a:ea typeface="宋体" panose="02010600030101010101" pitchFamily="2" charset="-122"/>
                <a:sym typeface="Symbol" panose="05050102010706020507" pitchFamily="18" charset="2"/>
              </a:rPr>
              <a:t> shorter clock cycle</a:t>
            </a:r>
          </a:p>
          <a:p>
            <a:pPr lvl="1" eaLnBrk="1" hangingPunct="1">
              <a:lnSpc>
                <a:spcPct val="90000"/>
              </a:lnSpc>
            </a:pPr>
            <a:r>
              <a:rPr lang="en-US" altLang="zh-CN" sz="2400">
                <a:ea typeface="宋体" panose="02010600030101010101" pitchFamily="2" charset="-122"/>
                <a:sym typeface="Symbol" panose="05050102010706020507" pitchFamily="18" charset="2"/>
              </a:rPr>
              <a:t>Multiple issue</a:t>
            </a:r>
          </a:p>
          <a:p>
            <a:pPr lvl="2" eaLnBrk="1" hangingPunct="1">
              <a:lnSpc>
                <a:spcPct val="90000"/>
              </a:lnSpc>
            </a:pPr>
            <a:r>
              <a:rPr lang="en-US" altLang="zh-CN" sz="2000">
                <a:ea typeface="宋体" panose="02010600030101010101" pitchFamily="2" charset="-122"/>
                <a:sym typeface="Symbol" panose="05050102010706020507" pitchFamily="18" charset="2"/>
              </a:rPr>
              <a:t>Replicate pipeline stages  multiple pipelines</a:t>
            </a:r>
          </a:p>
          <a:p>
            <a:pPr lvl="2" eaLnBrk="1" hangingPunct="1">
              <a:lnSpc>
                <a:spcPct val="90000"/>
              </a:lnSpc>
            </a:pPr>
            <a:r>
              <a:rPr lang="en-US" altLang="zh-CN" sz="2000">
                <a:ea typeface="宋体" panose="02010600030101010101" pitchFamily="2" charset="-122"/>
                <a:sym typeface="Symbol" panose="05050102010706020507" pitchFamily="18" charset="2"/>
              </a:rPr>
              <a:t>Start multiple instructions per clock cycle</a:t>
            </a:r>
          </a:p>
          <a:p>
            <a:pPr lvl="2" eaLnBrk="1" hangingPunct="1">
              <a:lnSpc>
                <a:spcPct val="90000"/>
              </a:lnSpc>
            </a:pPr>
            <a:r>
              <a:rPr lang="en-US" altLang="zh-CN" sz="2000">
                <a:ea typeface="宋体" panose="02010600030101010101" pitchFamily="2" charset="-122"/>
                <a:sym typeface="Symbol" panose="05050102010706020507" pitchFamily="18" charset="2"/>
              </a:rPr>
              <a:t>CPI &lt; 1, so use Instructions Per Cycle (IPC)</a:t>
            </a:r>
          </a:p>
          <a:p>
            <a:pPr lvl="2" eaLnBrk="1" hangingPunct="1">
              <a:lnSpc>
                <a:spcPct val="90000"/>
              </a:lnSpc>
            </a:pPr>
            <a:r>
              <a:rPr lang="en-US" altLang="zh-CN" sz="2000">
                <a:ea typeface="宋体" panose="02010600030101010101" pitchFamily="2" charset="-122"/>
                <a:sym typeface="Symbol" panose="05050102010706020507" pitchFamily="18" charset="2"/>
              </a:rPr>
              <a:t>E.g., 4GHz 4-way multiple-issue</a:t>
            </a:r>
          </a:p>
          <a:p>
            <a:pPr lvl="3" eaLnBrk="1" hangingPunct="1">
              <a:lnSpc>
                <a:spcPct val="90000"/>
              </a:lnSpc>
            </a:pPr>
            <a:r>
              <a:rPr lang="en-US" altLang="zh-CN" sz="1800">
                <a:ea typeface="宋体" panose="02010600030101010101" pitchFamily="2" charset="-122"/>
                <a:sym typeface="Symbol" panose="05050102010706020507" pitchFamily="18" charset="2"/>
              </a:rPr>
              <a:t>16 BIPS, peak CPI = 0.25, peak IPC = 4</a:t>
            </a:r>
          </a:p>
          <a:p>
            <a:pPr lvl="2" eaLnBrk="1" hangingPunct="1">
              <a:lnSpc>
                <a:spcPct val="90000"/>
              </a:lnSpc>
            </a:pPr>
            <a:r>
              <a:rPr lang="en-US" altLang="zh-CN" sz="2000">
                <a:ea typeface="宋体" panose="02010600030101010101" pitchFamily="2" charset="-122"/>
                <a:sym typeface="Symbol" panose="05050102010706020507" pitchFamily="18" charset="2"/>
              </a:rPr>
              <a:t>But dependencies reduce this in practice</a:t>
            </a:r>
          </a:p>
        </p:txBody>
      </p:sp>
      <p:sp>
        <p:nvSpPr>
          <p:cNvPr id="21606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B35C87E-07EA-4014-9BA7-17521B2D4FEE}" type="slidenum">
              <a:rPr lang="en-AU" altLang="zh-CN" sz="1400"/>
              <a:pPr>
                <a:spcBef>
                  <a:spcPct val="0"/>
                </a:spcBef>
                <a:buClrTx/>
                <a:buSzTx/>
                <a:buFontTx/>
                <a:buNone/>
              </a:pPr>
              <a:t>162</a:t>
            </a:fld>
            <a:endParaRPr lang="en-AU" altLang="zh-CN" sz="1400"/>
          </a:p>
        </p:txBody>
      </p:sp>
    </p:spTree>
    <p:extLst>
      <p:ext uri="{BB962C8B-B14F-4D97-AF65-F5344CB8AC3E}">
        <p14:creationId xmlns:p14="http://schemas.microsoft.com/office/powerpoint/2010/main" val="354606011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Multiple Issue</a:t>
            </a:r>
            <a:endParaRPr lang="en-AU" altLang="zh-CN" smtClean="0">
              <a:ea typeface="宋体" panose="02010600030101010101" pitchFamily="2" charset="-122"/>
            </a:endParaRPr>
          </a:p>
        </p:txBody>
      </p:sp>
      <p:sp>
        <p:nvSpPr>
          <p:cNvPr id="218116" name="Rectangle 3"/>
          <p:cNvSpPr>
            <a:spLocks noGrp="1" noChangeArrowheads="1"/>
          </p:cNvSpPr>
          <p:nvPr>
            <p:ph idx="1"/>
          </p:nvPr>
        </p:nvSpPr>
        <p:spPr/>
        <p:txBody>
          <a:bodyPr/>
          <a:lstStyle/>
          <a:p>
            <a:pPr eaLnBrk="1" hangingPunct="1"/>
            <a:r>
              <a:rPr lang="en-US" altLang="zh-CN" sz="2800">
                <a:ea typeface="宋体" panose="02010600030101010101" pitchFamily="2" charset="-122"/>
              </a:rPr>
              <a:t>Static multiple issue</a:t>
            </a:r>
          </a:p>
          <a:p>
            <a:pPr lvl="1" eaLnBrk="1" hangingPunct="1"/>
            <a:r>
              <a:rPr lang="en-US" altLang="zh-CN" sz="2400">
                <a:ea typeface="宋体" panose="02010600030101010101" pitchFamily="2" charset="-122"/>
              </a:rPr>
              <a:t>Compiler groups instructions to be issued together</a:t>
            </a:r>
          </a:p>
          <a:p>
            <a:pPr lvl="1" eaLnBrk="1" hangingPunct="1"/>
            <a:r>
              <a:rPr lang="en-US" altLang="zh-CN" sz="2400">
                <a:ea typeface="宋体" panose="02010600030101010101" pitchFamily="2" charset="-122"/>
              </a:rPr>
              <a:t>Packages them into “issue slots”</a:t>
            </a:r>
          </a:p>
          <a:p>
            <a:pPr lvl="1" eaLnBrk="1" hangingPunct="1"/>
            <a:r>
              <a:rPr lang="en-US" altLang="zh-CN" sz="2400">
                <a:ea typeface="宋体" panose="02010600030101010101" pitchFamily="2" charset="-122"/>
              </a:rPr>
              <a:t>Compiler detects and avoids hazards</a:t>
            </a:r>
          </a:p>
          <a:p>
            <a:pPr eaLnBrk="1" hangingPunct="1"/>
            <a:r>
              <a:rPr lang="en-US" altLang="zh-CN" sz="2800">
                <a:ea typeface="宋体" panose="02010600030101010101" pitchFamily="2" charset="-122"/>
              </a:rPr>
              <a:t>Dynamic multiple issue</a:t>
            </a:r>
          </a:p>
          <a:p>
            <a:pPr lvl="1" eaLnBrk="1" hangingPunct="1"/>
            <a:r>
              <a:rPr lang="en-US" altLang="zh-CN" sz="2400">
                <a:ea typeface="宋体" panose="02010600030101010101" pitchFamily="2" charset="-122"/>
              </a:rPr>
              <a:t>CPU examines instruction stream and chooses instructions to issue each cycle</a:t>
            </a:r>
          </a:p>
          <a:p>
            <a:pPr lvl="1" eaLnBrk="1" hangingPunct="1"/>
            <a:r>
              <a:rPr lang="en-US" altLang="zh-CN" sz="2400">
                <a:ea typeface="宋体" panose="02010600030101010101" pitchFamily="2" charset="-122"/>
              </a:rPr>
              <a:t>Compiler can help by reordering instructions</a:t>
            </a:r>
          </a:p>
          <a:p>
            <a:pPr lvl="1" eaLnBrk="1" hangingPunct="1"/>
            <a:r>
              <a:rPr lang="en-US" altLang="zh-CN" sz="2400">
                <a:ea typeface="宋体" panose="02010600030101010101" pitchFamily="2" charset="-122"/>
              </a:rPr>
              <a:t>CPU resolves hazards using advanced techniques at runtime</a:t>
            </a:r>
            <a:endParaRPr lang="en-AU" altLang="zh-CN" sz="2400">
              <a:ea typeface="宋体" panose="02010600030101010101" pitchFamily="2" charset="-122"/>
            </a:endParaRPr>
          </a:p>
        </p:txBody>
      </p:sp>
      <p:sp>
        <p:nvSpPr>
          <p:cNvPr id="21811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139B9A6-C079-42F5-9479-7B2EFCA3F722}" type="slidenum">
              <a:rPr lang="en-AU" altLang="zh-CN" sz="1400"/>
              <a:pPr>
                <a:spcBef>
                  <a:spcPct val="0"/>
                </a:spcBef>
                <a:buClrTx/>
                <a:buSzTx/>
                <a:buFontTx/>
                <a:buNone/>
              </a:pPr>
              <a:t>163</a:t>
            </a:fld>
            <a:endParaRPr lang="en-AU" altLang="zh-CN" sz="1400"/>
          </a:p>
        </p:txBody>
      </p:sp>
    </p:spTree>
    <p:extLst>
      <p:ext uri="{BB962C8B-B14F-4D97-AF65-F5344CB8AC3E}">
        <p14:creationId xmlns:p14="http://schemas.microsoft.com/office/powerpoint/2010/main" val="316923569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Speculation</a:t>
            </a:r>
            <a:endParaRPr lang="en-AU" altLang="zh-CN" smtClean="0">
              <a:ea typeface="宋体" panose="02010600030101010101" pitchFamily="2" charset="-122"/>
            </a:endParaRPr>
          </a:p>
        </p:txBody>
      </p:sp>
      <p:sp>
        <p:nvSpPr>
          <p:cNvPr id="220164" name="Rectangle 3"/>
          <p:cNvSpPr>
            <a:spLocks noGrp="1" noChangeArrowheads="1"/>
          </p:cNvSpPr>
          <p:nvPr>
            <p:ph idx="1"/>
          </p:nvPr>
        </p:nvSpPr>
        <p:spPr/>
        <p:txBody>
          <a:bodyPr/>
          <a:lstStyle/>
          <a:p>
            <a:pPr eaLnBrk="1" hangingPunct="1"/>
            <a:r>
              <a:rPr lang="en-US" altLang="zh-CN" sz="2800">
                <a:ea typeface="宋体" panose="02010600030101010101" pitchFamily="2" charset="-122"/>
              </a:rPr>
              <a:t>“Guess” what to do with an instruction</a:t>
            </a:r>
          </a:p>
          <a:p>
            <a:pPr lvl="1" eaLnBrk="1" hangingPunct="1"/>
            <a:r>
              <a:rPr lang="en-US" altLang="zh-CN" sz="2400">
                <a:ea typeface="宋体" panose="02010600030101010101" pitchFamily="2" charset="-122"/>
              </a:rPr>
              <a:t>Start operation as soon as possible</a:t>
            </a:r>
          </a:p>
          <a:p>
            <a:pPr lvl="1" eaLnBrk="1" hangingPunct="1"/>
            <a:r>
              <a:rPr lang="en-US" altLang="zh-CN" sz="2400">
                <a:ea typeface="宋体" panose="02010600030101010101" pitchFamily="2" charset="-122"/>
              </a:rPr>
              <a:t>Check whether guess was right</a:t>
            </a:r>
          </a:p>
          <a:p>
            <a:pPr lvl="2" eaLnBrk="1" hangingPunct="1"/>
            <a:r>
              <a:rPr lang="en-US" altLang="zh-CN" sz="2000">
                <a:ea typeface="宋体" panose="02010600030101010101" pitchFamily="2" charset="-122"/>
              </a:rPr>
              <a:t>If so, complete the operation</a:t>
            </a:r>
          </a:p>
          <a:p>
            <a:pPr lvl="2" eaLnBrk="1" hangingPunct="1"/>
            <a:r>
              <a:rPr lang="en-US" altLang="zh-CN" sz="2000">
                <a:ea typeface="宋体" panose="02010600030101010101" pitchFamily="2" charset="-122"/>
              </a:rPr>
              <a:t>If not, roll-back and do the right thing</a:t>
            </a:r>
          </a:p>
          <a:p>
            <a:pPr eaLnBrk="1" hangingPunct="1"/>
            <a:r>
              <a:rPr lang="en-US" altLang="zh-CN" sz="2800">
                <a:ea typeface="宋体" panose="02010600030101010101" pitchFamily="2" charset="-122"/>
              </a:rPr>
              <a:t>Common to static and dynamic multiple issue</a:t>
            </a:r>
          </a:p>
          <a:p>
            <a:pPr eaLnBrk="1" hangingPunct="1"/>
            <a:r>
              <a:rPr lang="en-US" altLang="zh-CN" sz="2800">
                <a:ea typeface="宋体" panose="02010600030101010101" pitchFamily="2" charset="-122"/>
              </a:rPr>
              <a:t>Examples</a:t>
            </a:r>
          </a:p>
          <a:p>
            <a:pPr lvl="1" eaLnBrk="1" hangingPunct="1"/>
            <a:r>
              <a:rPr lang="en-US" altLang="zh-CN" sz="2400">
                <a:ea typeface="宋体" panose="02010600030101010101" pitchFamily="2" charset="-122"/>
              </a:rPr>
              <a:t>Speculate on branch outcome</a:t>
            </a:r>
          </a:p>
          <a:p>
            <a:pPr lvl="2" eaLnBrk="1" hangingPunct="1"/>
            <a:r>
              <a:rPr lang="en-US" altLang="zh-CN" sz="2000">
                <a:ea typeface="宋体" panose="02010600030101010101" pitchFamily="2" charset="-122"/>
              </a:rPr>
              <a:t>Roll back if path taken is different</a:t>
            </a:r>
          </a:p>
          <a:p>
            <a:pPr lvl="1" eaLnBrk="1" hangingPunct="1"/>
            <a:r>
              <a:rPr lang="en-US" altLang="zh-CN" sz="2400">
                <a:ea typeface="宋体" panose="02010600030101010101" pitchFamily="2" charset="-122"/>
              </a:rPr>
              <a:t>Speculate on load</a:t>
            </a:r>
          </a:p>
          <a:p>
            <a:pPr lvl="2" eaLnBrk="1" hangingPunct="1"/>
            <a:r>
              <a:rPr lang="en-US" altLang="zh-CN" sz="2000">
                <a:ea typeface="宋体" panose="02010600030101010101" pitchFamily="2" charset="-122"/>
              </a:rPr>
              <a:t>Roll back if location is updated</a:t>
            </a:r>
            <a:endParaRPr lang="en-AU" altLang="zh-CN" sz="2000">
              <a:ea typeface="宋体" panose="02010600030101010101" pitchFamily="2" charset="-122"/>
            </a:endParaRPr>
          </a:p>
        </p:txBody>
      </p:sp>
      <p:sp>
        <p:nvSpPr>
          <p:cNvPr id="22016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172CE7D-44A2-436B-84BD-47B6A1297D70}" type="slidenum">
              <a:rPr lang="en-AU" altLang="zh-CN" sz="1400"/>
              <a:pPr>
                <a:spcBef>
                  <a:spcPct val="0"/>
                </a:spcBef>
                <a:buClrTx/>
                <a:buSzTx/>
                <a:buFontTx/>
                <a:buNone/>
              </a:pPr>
              <a:t>164</a:t>
            </a:fld>
            <a:endParaRPr lang="en-AU" altLang="zh-CN" sz="1400"/>
          </a:p>
        </p:txBody>
      </p:sp>
    </p:spTree>
    <p:extLst>
      <p:ext uri="{BB962C8B-B14F-4D97-AF65-F5344CB8AC3E}">
        <p14:creationId xmlns:p14="http://schemas.microsoft.com/office/powerpoint/2010/main" val="62145302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2"/>
          <p:cNvSpPr>
            <a:spLocks noGrp="1" noChangeArrowheads="1"/>
          </p:cNvSpPr>
          <p:nvPr>
            <p:ph type="title"/>
          </p:nvPr>
        </p:nvSpPr>
        <p:spPr/>
        <p:txBody>
          <a:bodyPr/>
          <a:lstStyle/>
          <a:p>
            <a:pPr eaLnBrk="1" hangingPunct="1"/>
            <a:r>
              <a:rPr lang="en-US" altLang="zh-CN">
                <a:ea typeface="宋体" panose="02010600030101010101" pitchFamily="2" charset="-122"/>
              </a:rPr>
              <a:t>Compiler/Hardware Speculation</a:t>
            </a:r>
            <a:endParaRPr lang="en-AU" altLang="zh-CN">
              <a:ea typeface="宋体" panose="02010600030101010101" pitchFamily="2" charset="-122"/>
            </a:endParaRPr>
          </a:p>
        </p:txBody>
      </p:sp>
      <p:sp>
        <p:nvSpPr>
          <p:cNvPr id="222212" name="Rectangle 3"/>
          <p:cNvSpPr>
            <a:spLocks noGrp="1" noChangeArrowheads="1"/>
          </p:cNvSpPr>
          <p:nvPr>
            <p:ph idx="1"/>
          </p:nvPr>
        </p:nvSpPr>
        <p:spPr/>
        <p:txBody>
          <a:bodyPr/>
          <a:lstStyle/>
          <a:p>
            <a:pPr eaLnBrk="1" hangingPunct="1"/>
            <a:r>
              <a:rPr lang="en-US" altLang="zh-CN" smtClean="0">
                <a:ea typeface="宋体" panose="02010600030101010101" pitchFamily="2" charset="-122"/>
              </a:rPr>
              <a:t>Compiler can reorder instructions</a:t>
            </a:r>
          </a:p>
          <a:p>
            <a:pPr lvl="1" eaLnBrk="1" hangingPunct="1"/>
            <a:r>
              <a:rPr lang="en-US" altLang="zh-CN" smtClean="0">
                <a:ea typeface="宋体" panose="02010600030101010101" pitchFamily="2" charset="-122"/>
              </a:rPr>
              <a:t>e.g., move load before branch</a:t>
            </a:r>
          </a:p>
          <a:p>
            <a:pPr lvl="1" eaLnBrk="1" hangingPunct="1"/>
            <a:r>
              <a:rPr lang="en-US" altLang="zh-CN" smtClean="0">
                <a:ea typeface="宋体" panose="02010600030101010101" pitchFamily="2" charset="-122"/>
              </a:rPr>
              <a:t>Can include “fix-up” instructions to recover from incorrect guess</a:t>
            </a:r>
          </a:p>
          <a:p>
            <a:pPr eaLnBrk="1" hangingPunct="1"/>
            <a:r>
              <a:rPr lang="en-US" altLang="zh-CN" smtClean="0">
                <a:ea typeface="宋体" panose="02010600030101010101" pitchFamily="2" charset="-122"/>
              </a:rPr>
              <a:t>Hardware can look ahead for instructions to execute</a:t>
            </a:r>
          </a:p>
          <a:p>
            <a:pPr lvl="1" eaLnBrk="1" hangingPunct="1"/>
            <a:r>
              <a:rPr lang="en-US" altLang="zh-CN" smtClean="0">
                <a:ea typeface="宋体" panose="02010600030101010101" pitchFamily="2" charset="-122"/>
              </a:rPr>
              <a:t>Buffer results until it determines they are actually needed</a:t>
            </a:r>
          </a:p>
          <a:p>
            <a:pPr lvl="1" eaLnBrk="1" hangingPunct="1"/>
            <a:r>
              <a:rPr lang="en-US" altLang="zh-CN" smtClean="0">
                <a:ea typeface="宋体" panose="02010600030101010101" pitchFamily="2" charset="-122"/>
              </a:rPr>
              <a:t>Flush buffers on incorrect speculation</a:t>
            </a:r>
            <a:endParaRPr lang="en-AU" altLang="zh-CN" smtClean="0">
              <a:ea typeface="宋体" panose="02010600030101010101" pitchFamily="2" charset="-122"/>
            </a:endParaRPr>
          </a:p>
        </p:txBody>
      </p:sp>
      <p:sp>
        <p:nvSpPr>
          <p:cNvPr id="22221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1BE4DE0-2F74-4AF2-9CC4-2582E7F8FE67}" type="slidenum">
              <a:rPr lang="en-AU" altLang="zh-CN" sz="1400"/>
              <a:pPr>
                <a:spcBef>
                  <a:spcPct val="0"/>
                </a:spcBef>
                <a:buClrTx/>
                <a:buSzTx/>
                <a:buFontTx/>
                <a:buNone/>
              </a:pPr>
              <a:t>165</a:t>
            </a:fld>
            <a:endParaRPr lang="en-AU" altLang="zh-CN" sz="1400"/>
          </a:p>
        </p:txBody>
      </p:sp>
    </p:spTree>
    <p:extLst>
      <p:ext uri="{BB962C8B-B14F-4D97-AF65-F5344CB8AC3E}">
        <p14:creationId xmlns:p14="http://schemas.microsoft.com/office/powerpoint/2010/main" val="16382878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Speculation and Exceptions</a:t>
            </a:r>
            <a:endParaRPr lang="en-AU" altLang="zh-CN" smtClean="0">
              <a:ea typeface="宋体" panose="02010600030101010101" pitchFamily="2" charset="-122"/>
            </a:endParaRPr>
          </a:p>
        </p:txBody>
      </p:sp>
      <p:sp>
        <p:nvSpPr>
          <p:cNvPr id="224260" name="Rectangle 3"/>
          <p:cNvSpPr>
            <a:spLocks noGrp="1" noChangeArrowheads="1"/>
          </p:cNvSpPr>
          <p:nvPr>
            <p:ph idx="1"/>
          </p:nvPr>
        </p:nvSpPr>
        <p:spPr/>
        <p:txBody>
          <a:bodyPr/>
          <a:lstStyle/>
          <a:p>
            <a:pPr eaLnBrk="1" hangingPunct="1">
              <a:lnSpc>
                <a:spcPct val="90000"/>
              </a:lnSpc>
            </a:pPr>
            <a:r>
              <a:rPr lang="en-US" altLang="zh-CN" smtClean="0">
                <a:ea typeface="宋体" panose="02010600030101010101" pitchFamily="2" charset="-122"/>
              </a:rPr>
              <a:t>What if exception occurs on a speculatively executed instruction?</a:t>
            </a:r>
          </a:p>
          <a:p>
            <a:pPr lvl="1" eaLnBrk="1" hangingPunct="1">
              <a:lnSpc>
                <a:spcPct val="90000"/>
              </a:lnSpc>
            </a:pPr>
            <a:r>
              <a:rPr lang="en-US" altLang="zh-CN" smtClean="0">
                <a:ea typeface="宋体" panose="02010600030101010101" pitchFamily="2" charset="-122"/>
              </a:rPr>
              <a:t>e.g., speculative load before null-pointer check</a:t>
            </a:r>
          </a:p>
          <a:p>
            <a:pPr eaLnBrk="1" hangingPunct="1">
              <a:lnSpc>
                <a:spcPct val="90000"/>
              </a:lnSpc>
            </a:pPr>
            <a:r>
              <a:rPr lang="en-US" altLang="zh-CN" smtClean="0">
                <a:ea typeface="宋体" panose="02010600030101010101" pitchFamily="2" charset="-122"/>
              </a:rPr>
              <a:t>Static speculation</a:t>
            </a:r>
          </a:p>
          <a:p>
            <a:pPr lvl="1" eaLnBrk="1" hangingPunct="1">
              <a:lnSpc>
                <a:spcPct val="90000"/>
              </a:lnSpc>
            </a:pPr>
            <a:r>
              <a:rPr lang="en-US" altLang="zh-CN" smtClean="0">
                <a:ea typeface="宋体" panose="02010600030101010101" pitchFamily="2" charset="-122"/>
              </a:rPr>
              <a:t>Can add ISA support for deferring exceptions</a:t>
            </a:r>
          </a:p>
          <a:p>
            <a:pPr eaLnBrk="1" hangingPunct="1">
              <a:lnSpc>
                <a:spcPct val="90000"/>
              </a:lnSpc>
            </a:pPr>
            <a:r>
              <a:rPr lang="en-US" altLang="zh-CN" smtClean="0">
                <a:ea typeface="宋体" panose="02010600030101010101" pitchFamily="2" charset="-122"/>
              </a:rPr>
              <a:t>Dynamic speculation</a:t>
            </a:r>
          </a:p>
          <a:p>
            <a:pPr lvl="1" eaLnBrk="1" hangingPunct="1">
              <a:lnSpc>
                <a:spcPct val="90000"/>
              </a:lnSpc>
            </a:pPr>
            <a:r>
              <a:rPr lang="en-US" altLang="zh-CN" smtClean="0">
                <a:ea typeface="宋体" panose="02010600030101010101" pitchFamily="2" charset="-122"/>
              </a:rPr>
              <a:t>Can buffer exceptions until instruction completion (which may not occur)</a:t>
            </a:r>
            <a:endParaRPr lang="en-AU" altLang="zh-CN" smtClean="0">
              <a:ea typeface="宋体" panose="02010600030101010101" pitchFamily="2" charset="-122"/>
            </a:endParaRPr>
          </a:p>
        </p:txBody>
      </p:sp>
      <p:sp>
        <p:nvSpPr>
          <p:cNvPr id="22425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D198EBA-2B11-4240-B565-2856BFF1E5B2}" type="slidenum">
              <a:rPr lang="en-AU" altLang="zh-CN" sz="1400"/>
              <a:pPr>
                <a:spcBef>
                  <a:spcPct val="0"/>
                </a:spcBef>
                <a:buClrTx/>
                <a:buSzTx/>
                <a:buFontTx/>
                <a:buNone/>
              </a:pPr>
              <a:t>166</a:t>
            </a:fld>
            <a:endParaRPr lang="en-AU" altLang="zh-CN" sz="1400"/>
          </a:p>
        </p:txBody>
      </p:sp>
    </p:spTree>
    <p:extLst>
      <p:ext uri="{BB962C8B-B14F-4D97-AF65-F5344CB8AC3E}">
        <p14:creationId xmlns:p14="http://schemas.microsoft.com/office/powerpoint/2010/main" val="111665373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Static Multiple Issue</a:t>
            </a:r>
            <a:endParaRPr lang="en-AU" altLang="zh-CN" smtClean="0">
              <a:ea typeface="宋体" panose="02010600030101010101" pitchFamily="2" charset="-122"/>
            </a:endParaRPr>
          </a:p>
        </p:txBody>
      </p:sp>
      <p:sp>
        <p:nvSpPr>
          <p:cNvPr id="226308" name="Rectangle 3"/>
          <p:cNvSpPr>
            <a:spLocks noGrp="1" noChangeArrowheads="1"/>
          </p:cNvSpPr>
          <p:nvPr>
            <p:ph idx="1"/>
          </p:nvPr>
        </p:nvSpPr>
        <p:spPr/>
        <p:txBody>
          <a:bodyPr/>
          <a:lstStyle/>
          <a:p>
            <a:pPr eaLnBrk="1" hangingPunct="1"/>
            <a:r>
              <a:rPr lang="en-US" altLang="zh-CN" smtClean="0">
                <a:ea typeface="宋体" panose="02010600030101010101" pitchFamily="2" charset="-122"/>
              </a:rPr>
              <a:t>Compiler groups instructions into “issue packets”</a:t>
            </a:r>
          </a:p>
          <a:p>
            <a:pPr lvl="1" eaLnBrk="1" hangingPunct="1"/>
            <a:r>
              <a:rPr lang="en-US" altLang="zh-CN" smtClean="0">
                <a:ea typeface="宋体" panose="02010600030101010101" pitchFamily="2" charset="-122"/>
              </a:rPr>
              <a:t>Group of instructions that can be issued on a single cycle</a:t>
            </a:r>
          </a:p>
          <a:p>
            <a:pPr lvl="1" eaLnBrk="1" hangingPunct="1"/>
            <a:r>
              <a:rPr lang="en-US" altLang="zh-CN" smtClean="0">
                <a:ea typeface="宋体" panose="02010600030101010101" pitchFamily="2" charset="-122"/>
              </a:rPr>
              <a:t>Determined by pipeline resources required</a:t>
            </a:r>
          </a:p>
          <a:p>
            <a:pPr eaLnBrk="1" hangingPunct="1"/>
            <a:r>
              <a:rPr lang="en-US" altLang="zh-CN" smtClean="0">
                <a:ea typeface="宋体" panose="02010600030101010101" pitchFamily="2" charset="-122"/>
              </a:rPr>
              <a:t>Think of an issue packet as a very long instruction</a:t>
            </a:r>
          </a:p>
          <a:p>
            <a:pPr lvl="1" eaLnBrk="1" hangingPunct="1"/>
            <a:r>
              <a:rPr lang="en-US" altLang="zh-CN" smtClean="0">
                <a:ea typeface="宋体" panose="02010600030101010101" pitchFamily="2" charset="-122"/>
              </a:rPr>
              <a:t>Specifies multiple concurrent operations</a:t>
            </a:r>
          </a:p>
          <a:p>
            <a:pPr lvl="1" eaLnBrk="1" hangingPunct="1"/>
            <a:r>
              <a:rPr lang="en-US" altLang="zh-CN" smtClean="0">
                <a:ea typeface="宋体" panose="02010600030101010101" pitchFamily="2" charset="-122"/>
                <a:sym typeface="Symbol" panose="05050102010706020507" pitchFamily="18" charset="2"/>
              </a:rPr>
              <a:t> Very Long Instruction Word (</a:t>
            </a:r>
            <a:r>
              <a:rPr lang="en-US" altLang="zh-CN" smtClean="0">
                <a:ea typeface="宋体" panose="02010600030101010101" pitchFamily="2" charset="-122"/>
              </a:rPr>
              <a:t>VLIW)</a:t>
            </a:r>
          </a:p>
        </p:txBody>
      </p:sp>
      <p:sp>
        <p:nvSpPr>
          <p:cNvPr id="22630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B70589B-225B-4248-B5F3-814986AFD7B9}" type="slidenum">
              <a:rPr lang="en-AU" altLang="zh-CN" sz="1400"/>
              <a:pPr>
                <a:spcBef>
                  <a:spcPct val="0"/>
                </a:spcBef>
                <a:buClrTx/>
                <a:buSzTx/>
                <a:buFontTx/>
                <a:buNone/>
              </a:pPr>
              <a:t>167</a:t>
            </a:fld>
            <a:endParaRPr lang="en-AU" altLang="zh-CN" sz="1400"/>
          </a:p>
        </p:txBody>
      </p:sp>
    </p:spTree>
    <p:extLst>
      <p:ext uri="{BB962C8B-B14F-4D97-AF65-F5344CB8AC3E}">
        <p14:creationId xmlns:p14="http://schemas.microsoft.com/office/powerpoint/2010/main" val="425127226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2"/>
          <p:cNvSpPr>
            <a:spLocks noGrp="1" noChangeArrowheads="1"/>
          </p:cNvSpPr>
          <p:nvPr>
            <p:ph type="title"/>
          </p:nvPr>
        </p:nvSpPr>
        <p:spPr/>
        <p:txBody>
          <a:bodyPr/>
          <a:lstStyle/>
          <a:p>
            <a:pPr eaLnBrk="1" hangingPunct="1"/>
            <a:r>
              <a:rPr lang="en-US" altLang="zh-CN">
                <a:ea typeface="宋体" panose="02010600030101010101" pitchFamily="2" charset="-122"/>
              </a:rPr>
              <a:t>Scheduling Static Multiple Issue</a:t>
            </a:r>
            <a:endParaRPr lang="en-AU" altLang="zh-CN">
              <a:ea typeface="宋体" panose="02010600030101010101" pitchFamily="2" charset="-122"/>
            </a:endParaRPr>
          </a:p>
        </p:txBody>
      </p:sp>
      <p:sp>
        <p:nvSpPr>
          <p:cNvPr id="228356" name="Rectangle 3"/>
          <p:cNvSpPr>
            <a:spLocks noGrp="1" noChangeArrowheads="1"/>
          </p:cNvSpPr>
          <p:nvPr>
            <p:ph idx="1"/>
          </p:nvPr>
        </p:nvSpPr>
        <p:spPr/>
        <p:txBody>
          <a:bodyPr/>
          <a:lstStyle/>
          <a:p>
            <a:pPr eaLnBrk="1" hangingPunct="1"/>
            <a:r>
              <a:rPr lang="en-US" altLang="zh-CN" smtClean="0">
                <a:ea typeface="宋体" panose="02010600030101010101" pitchFamily="2" charset="-122"/>
              </a:rPr>
              <a:t>Compiler must remove some/all hazards</a:t>
            </a:r>
          </a:p>
          <a:p>
            <a:pPr lvl="1" eaLnBrk="1" hangingPunct="1"/>
            <a:r>
              <a:rPr lang="en-US" altLang="zh-CN" smtClean="0">
                <a:ea typeface="宋体" panose="02010600030101010101" pitchFamily="2" charset="-122"/>
              </a:rPr>
              <a:t>Reorder instructions into issue packets</a:t>
            </a:r>
          </a:p>
          <a:p>
            <a:pPr lvl="1" eaLnBrk="1" hangingPunct="1"/>
            <a:r>
              <a:rPr lang="en-US" altLang="zh-CN" smtClean="0">
                <a:ea typeface="宋体" panose="02010600030101010101" pitchFamily="2" charset="-122"/>
              </a:rPr>
              <a:t>No dependencies with a packet</a:t>
            </a:r>
          </a:p>
          <a:p>
            <a:pPr lvl="1" eaLnBrk="1" hangingPunct="1"/>
            <a:r>
              <a:rPr lang="en-US" altLang="zh-CN" smtClean="0">
                <a:ea typeface="宋体" panose="02010600030101010101" pitchFamily="2" charset="-122"/>
              </a:rPr>
              <a:t>Possibly some dependencies between packets</a:t>
            </a:r>
          </a:p>
          <a:p>
            <a:pPr lvl="2" eaLnBrk="1" hangingPunct="1"/>
            <a:r>
              <a:rPr lang="en-US" altLang="zh-CN" smtClean="0">
                <a:ea typeface="宋体" panose="02010600030101010101" pitchFamily="2" charset="-122"/>
              </a:rPr>
              <a:t>Varies between ISAs; compiler must know!</a:t>
            </a:r>
          </a:p>
          <a:p>
            <a:pPr lvl="1" eaLnBrk="1" hangingPunct="1"/>
            <a:r>
              <a:rPr lang="en-US" altLang="zh-CN" smtClean="0">
                <a:ea typeface="宋体" panose="02010600030101010101" pitchFamily="2" charset="-122"/>
              </a:rPr>
              <a:t>Pad with nop if necessary</a:t>
            </a:r>
            <a:endParaRPr lang="en-AU" altLang="zh-CN" smtClean="0">
              <a:ea typeface="宋体" panose="02010600030101010101" pitchFamily="2" charset="-122"/>
            </a:endParaRPr>
          </a:p>
          <a:p>
            <a:pPr eaLnBrk="1" hangingPunct="1"/>
            <a:endParaRPr lang="en-AU" altLang="zh-CN" smtClean="0">
              <a:ea typeface="宋体" panose="02010600030101010101" pitchFamily="2" charset="-122"/>
            </a:endParaRPr>
          </a:p>
        </p:txBody>
      </p:sp>
      <p:sp>
        <p:nvSpPr>
          <p:cNvPr id="22835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CB4B416-0447-4E9A-8042-96A2DCE9C25A}" type="slidenum">
              <a:rPr lang="en-AU" altLang="zh-CN" sz="1400"/>
              <a:pPr>
                <a:spcBef>
                  <a:spcPct val="0"/>
                </a:spcBef>
                <a:buClrTx/>
                <a:buSzTx/>
                <a:buFontTx/>
                <a:buNone/>
              </a:pPr>
              <a:t>168</a:t>
            </a:fld>
            <a:endParaRPr lang="en-AU" altLang="zh-CN" sz="1400"/>
          </a:p>
        </p:txBody>
      </p:sp>
    </p:spTree>
    <p:extLst>
      <p:ext uri="{BB962C8B-B14F-4D97-AF65-F5344CB8AC3E}">
        <p14:creationId xmlns:p14="http://schemas.microsoft.com/office/powerpoint/2010/main" val="306325043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RISC-V with Static Dual Issue</a:t>
            </a:r>
            <a:endParaRPr lang="en-AU" altLang="zh-CN" smtClean="0">
              <a:ea typeface="宋体" panose="02010600030101010101" pitchFamily="2" charset="-122"/>
            </a:endParaRPr>
          </a:p>
        </p:txBody>
      </p:sp>
      <p:sp>
        <p:nvSpPr>
          <p:cNvPr id="230404" name="Rectangle 3"/>
          <p:cNvSpPr>
            <a:spLocks noGrp="1" noChangeArrowheads="1"/>
          </p:cNvSpPr>
          <p:nvPr>
            <p:ph idx="1"/>
          </p:nvPr>
        </p:nvSpPr>
        <p:spPr>
          <a:xfrm>
            <a:off x="2208214" y="1125539"/>
            <a:ext cx="8270875" cy="2765425"/>
          </a:xfrm>
        </p:spPr>
        <p:txBody>
          <a:bodyPr/>
          <a:lstStyle/>
          <a:p>
            <a:pPr eaLnBrk="1" hangingPunct="1"/>
            <a:r>
              <a:rPr lang="en-US" altLang="zh-CN" sz="2800">
                <a:ea typeface="宋体" panose="02010600030101010101" pitchFamily="2" charset="-122"/>
              </a:rPr>
              <a:t>Two-issue packets</a:t>
            </a:r>
          </a:p>
          <a:p>
            <a:pPr lvl="1" eaLnBrk="1" hangingPunct="1"/>
            <a:r>
              <a:rPr lang="en-US" altLang="zh-CN" sz="2400">
                <a:ea typeface="宋体" panose="02010600030101010101" pitchFamily="2" charset="-122"/>
              </a:rPr>
              <a:t>One ALU/branch instruction</a:t>
            </a:r>
          </a:p>
          <a:p>
            <a:pPr lvl="1" eaLnBrk="1" hangingPunct="1"/>
            <a:r>
              <a:rPr lang="en-US" altLang="zh-CN" sz="2400">
                <a:ea typeface="宋体" panose="02010600030101010101" pitchFamily="2" charset="-122"/>
              </a:rPr>
              <a:t>One load/store instruction</a:t>
            </a:r>
          </a:p>
          <a:p>
            <a:pPr lvl="1" eaLnBrk="1" hangingPunct="1"/>
            <a:r>
              <a:rPr lang="en-US" altLang="zh-CN" sz="2400">
                <a:ea typeface="宋体" panose="02010600030101010101" pitchFamily="2" charset="-122"/>
              </a:rPr>
              <a:t>64-bit aligned</a:t>
            </a:r>
          </a:p>
          <a:p>
            <a:pPr lvl="2" eaLnBrk="1" hangingPunct="1"/>
            <a:r>
              <a:rPr lang="en-US" altLang="zh-CN" sz="2000">
                <a:ea typeface="宋体" panose="02010600030101010101" pitchFamily="2" charset="-122"/>
              </a:rPr>
              <a:t>ALU/branch, then load/store</a:t>
            </a:r>
          </a:p>
          <a:p>
            <a:pPr lvl="2" eaLnBrk="1" hangingPunct="1"/>
            <a:r>
              <a:rPr lang="en-US" altLang="zh-CN" sz="2000">
                <a:ea typeface="宋体" panose="02010600030101010101" pitchFamily="2" charset="-122"/>
              </a:rPr>
              <a:t>Pad an unused instruction with nop</a:t>
            </a:r>
            <a:endParaRPr lang="en-AU" altLang="zh-CN" sz="2000">
              <a:ea typeface="宋体" panose="02010600030101010101" pitchFamily="2" charset="-122"/>
            </a:endParaRPr>
          </a:p>
        </p:txBody>
      </p:sp>
      <p:sp>
        <p:nvSpPr>
          <p:cNvPr id="23040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73BA84A-3433-435C-9438-B2834B6A0E3B}" type="slidenum">
              <a:rPr lang="en-AU" altLang="zh-CN" sz="1400"/>
              <a:pPr>
                <a:spcBef>
                  <a:spcPct val="0"/>
                </a:spcBef>
                <a:buClrTx/>
                <a:buSzTx/>
                <a:buFontTx/>
                <a:buNone/>
              </a:pPr>
              <a:t>169</a:t>
            </a:fld>
            <a:endParaRPr lang="en-AU" altLang="zh-CN" sz="1400"/>
          </a:p>
        </p:txBody>
      </p:sp>
      <p:graphicFrame>
        <p:nvGraphicFramePr>
          <p:cNvPr id="493656" name="Group 88"/>
          <p:cNvGraphicFramePr>
            <a:graphicFrameLocks noGrp="1"/>
          </p:cNvGraphicFramePr>
          <p:nvPr/>
        </p:nvGraphicFramePr>
        <p:xfrm>
          <a:off x="2782888" y="4005263"/>
          <a:ext cx="7231062" cy="2133600"/>
        </p:xfrm>
        <a:graphic>
          <a:graphicData uri="http://schemas.openxmlformats.org/drawingml/2006/table">
            <a:tbl>
              <a:tblPr/>
              <a:tblGrid>
                <a:gridCol w="936625">
                  <a:extLst>
                    <a:ext uri="{9D8B030D-6E8A-4147-A177-3AD203B41FA5}">
                      <a16:colId xmlns="" xmlns:a16="http://schemas.microsoft.com/office/drawing/2014/main" val="20000"/>
                    </a:ext>
                  </a:extLst>
                </a:gridCol>
                <a:gridCol w="1547812">
                  <a:extLst>
                    <a:ext uri="{9D8B030D-6E8A-4147-A177-3AD203B41FA5}">
                      <a16:colId xmlns="" xmlns:a16="http://schemas.microsoft.com/office/drawing/2014/main" val="20001"/>
                    </a:ext>
                  </a:extLst>
                </a:gridCol>
                <a:gridCol w="677863">
                  <a:extLst>
                    <a:ext uri="{9D8B030D-6E8A-4147-A177-3AD203B41FA5}">
                      <a16:colId xmlns="" xmlns:a16="http://schemas.microsoft.com/office/drawing/2014/main" val="20002"/>
                    </a:ext>
                  </a:extLst>
                </a:gridCol>
                <a:gridCol w="677862">
                  <a:extLst>
                    <a:ext uri="{9D8B030D-6E8A-4147-A177-3AD203B41FA5}">
                      <a16:colId xmlns="" xmlns:a16="http://schemas.microsoft.com/office/drawing/2014/main" val="20003"/>
                    </a:ext>
                  </a:extLst>
                </a:gridCol>
                <a:gridCol w="679450">
                  <a:extLst>
                    <a:ext uri="{9D8B030D-6E8A-4147-A177-3AD203B41FA5}">
                      <a16:colId xmlns="" xmlns:a16="http://schemas.microsoft.com/office/drawing/2014/main" val="20004"/>
                    </a:ext>
                  </a:extLst>
                </a:gridCol>
                <a:gridCol w="677863">
                  <a:extLst>
                    <a:ext uri="{9D8B030D-6E8A-4147-A177-3AD203B41FA5}">
                      <a16:colId xmlns="" xmlns:a16="http://schemas.microsoft.com/office/drawing/2014/main" val="20005"/>
                    </a:ext>
                  </a:extLst>
                </a:gridCol>
                <a:gridCol w="677862">
                  <a:extLst>
                    <a:ext uri="{9D8B030D-6E8A-4147-A177-3AD203B41FA5}">
                      <a16:colId xmlns="" xmlns:a16="http://schemas.microsoft.com/office/drawing/2014/main" val="20006"/>
                    </a:ext>
                  </a:extLst>
                </a:gridCol>
                <a:gridCol w="677863">
                  <a:extLst>
                    <a:ext uri="{9D8B030D-6E8A-4147-A177-3AD203B41FA5}">
                      <a16:colId xmlns="" xmlns:a16="http://schemas.microsoft.com/office/drawing/2014/main" val="20007"/>
                    </a:ext>
                  </a:extLst>
                </a:gridCol>
                <a:gridCol w="677862">
                  <a:extLst>
                    <a:ext uri="{9D8B030D-6E8A-4147-A177-3AD203B41FA5}">
                      <a16:colId xmlns="" xmlns:a16="http://schemas.microsoft.com/office/drawing/2014/main" val="20008"/>
                    </a:ext>
                  </a:extLst>
                </a:gridCol>
              </a:tblGrid>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Address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Instruction type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Pipeline Stages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ALU/branch</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+ 4</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Load/store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+ 8</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ALU/branch</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+ 12</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Load/store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+ 16</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ALU/branch</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+ 20</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Load/store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497382202"/>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381488" y="81558"/>
            <a:ext cx="5900750" cy="989988"/>
          </a:xfrm>
        </p:spPr>
        <p:txBody>
          <a:bodyPr/>
          <a:lstStyle/>
          <a:p>
            <a:pPr>
              <a:defRPr/>
            </a:pPr>
            <a:r>
              <a:rPr lang="en-US" altLang="zh-CN" sz="2400" dirty="0"/>
              <a:t>Implemented using a block of combinational logic and a register to hold the the current state</a:t>
            </a:r>
          </a:p>
        </p:txBody>
      </p:sp>
      <p:sp>
        <p:nvSpPr>
          <p:cNvPr id="99331" name="Rectangle 4"/>
          <p:cNvSpPr>
            <a:spLocks noChangeArrowheads="1"/>
          </p:cNvSpPr>
          <p:nvPr/>
        </p:nvSpPr>
        <p:spPr bwMode="auto">
          <a:xfrm>
            <a:off x="2135188" y="1214422"/>
            <a:ext cx="4392612" cy="3509978"/>
          </a:xfrm>
          <a:prstGeom prst="rect">
            <a:avLst/>
          </a:prstGeom>
          <a:noFill/>
          <a:ln w="28575">
            <a:solidFill>
              <a:srgbClr val="3366CC"/>
            </a:solidFill>
            <a:miter lim="800000"/>
            <a:headEnd/>
            <a:tailEnd/>
          </a:ln>
          <a:effectLst/>
        </p:spPr>
        <p:txBody>
          <a:bodyPr wrap="none" anchor="ctr"/>
          <a:lstStyle/>
          <a:p>
            <a:pPr marL="342900" indent="-342900"/>
            <a:r>
              <a:rPr lang="en-US" altLang="zh-CN">
                <a:solidFill>
                  <a:srgbClr val="FF3300"/>
                </a:solidFill>
              </a:rPr>
              <a:t>Combinational         </a:t>
            </a:r>
          </a:p>
          <a:p>
            <a:pPr marL="342900" indent="-342900"/>
            <a:r>
              <a:rPr lang="en-US" altLang="zh-CN">
                <a:solidFill>
                  <a:srgbClr val="FF3300"/>
                </a:solidFill>
              </a:rPr>
              <a:t>Control logic</a:t>
            </a:r>
            <a:r>
              <a:rPr lang="en-US" altLang="zh-CN">
                <a:solidFill>
                  <a:srgbClr val="3366CC"/>
                </a:solidFill>
              </a:rPr>
              <a:t>        </a:t>
            </a:r>
          </a:p>
          <a:p>
            <a:pPr marL="342900" indent="-342900"/>
            <a:endParaRPr lang="en-US" altLang="zh-CN">
              <a:solidFill>
                <a:srgbClr val="3366CC"/>
              </a:solidFill>
            </a:endParaRPr>
          </a:p>
          <a:p>
            <a:pPr marL="342900" indent="-342900"/>
            <a:endParaRPr lang="en-US" altLang="zh-CN">
              <a:solidFill>
                <a:srgbClr val="3366CC"/>
              </a:solidFill>
            </a:endParaRPr>
          </a:p>
          <a:p>
            <a:pPr marL="342900" indent="-342900"/>
            <a:endParaRPr lang="en-US" altLang="zh-CN">
              <a:solidFill>
                <a:srgbClr val="3366CC"/>
              </a:solidFill>
            </a:endParaRPr>
          </a:p>
        </p:txBody>
      </p:sp>
      <p:sp>
        <p:nvSpPr>
          <p:cNvPr id="99332" name="AutoShape 5"/>
          <p:cNvSpPr>
            <a:spLocks/>
          </p:cNvSpPr>
          <p:nvPr/>
        </p:nvSpPr>
        <p:spPr bwMode="auto">
          <a:xfrm>
            <a:off x="6169025" y="1123950"/>
            <a:ext cx="215900" cy="3455988"/>
          </a:xfrm>
          <a:prstGeom prst="leftBrace">
            <a:avLst>
              <a:gd name="adj1" fmla="val 133395"/>
              <a:gd name="adj2" fmla="val 50000"/>
            </a:avLst>
          </a:prstGeom>
          <a:noFill/>
          <a:ln w="28575">
            <a:solidFill>
              <a:srgbClr val="3366CC"/>
            </a:solidFill>
            <a:round/>
            <a:headEnd/>
            <a:tailEnd/>
          </a:ln>
          <a:effectLst/>
        </p:spPr>
        <p:txBody>
          <a:bodyPr wrap="none" anchor="ctr"/>
          <a:lstStyle/>
          <a:p>
            <a:endParaRPr lang="zh-CN" altLang="en-US"/>
          </a:p>
        </p:txBody>
      </p:sp>
      <p:sp>
        <p:nvSpPr>
          <p:cNvPr id="99333" name="Line 6"/>
          <p:cNvSpPr>
            <a:spLocks noChangeShapeType="1"/>
          </p:cNvSpPr>
          <p:nvPr/>
        </p:nvSpPr>
        <p:spPr bwMode="auto">
          <a:xfrm>
            <a:off x="6527801" y="1339850"/>
            <a:ext cx="936625" cy="0"/>
          </a:xfrm>
          <a:prstGeom prst="line">
            <a:avLst/>
          </a:prstGeom>
          <a:noFill/>
          <a:ln w="12700">
            <a:solidFill>
              <a:srgbClr val="3366CC"/>
            </a:solidFill>
            <a:round/>
            <a:headEnd/>
            <a:tailEnd/>
          </a:ln>
          <a:effectLst/>
        </p:spPr>
        <p:txBody>
          <a:bodyPr wrap="none" anchor="ctr"/>
          <a:lstStyle/>
          <a:p>
            <a:endParaRPr lang="zh-CN" altLang="en-US"/>
          </a:p>
        </p:txBody>
      </p:sp>
      <p:sp>
        <p:nvSpPr>
          <p:cNvPr id="99334" name="Line 7"/>
          <p:cNvSpPr>
            <a:spLocks noChangeShapeType="1"/>
          </p:cNvSpPr>
          <p:nvPr/>
        </p:nvSpPr>
        <p:spPr bwMode="auto">
          <a:xfrm>
            <a:off x="6527801" y="1555750"/>
            <a:ext cx="936625" cy="0"/>
          </a:xfrm>
          <a:prstGeom prst="line">
            <a:avLst/>
          </a:prstGeom>
          <a:noFill/>
          <a:ln w="12700">
            <a:solidFill>
              <a:srgbClr val="3366CC"/>
            </a:solidFill>
            <a:round/>
            <a:headEnd/>
            <a:tailEnd/>
          </a:ln>
          <a:effectLst/>
        </p:spPr>
        <p:txBody>
          <a:bodyPr wrap="none" anchor="ctr"/>
          <a:lstStyle/>
          <a:p>
            <a:endParaRPr lang="zh-CN" altLang="en-US"/>
          </a:p>
        </p:txBody>
      </p:sp>
      <p:sp>
        <p:nvSpPr>
          <p:cNvPr id="99335" name="Line 8"/>
          <p:cNvSpPr>
            <a:spLocks noChangeShapeType="1"/>
          </p:cNvSpPr>
          <p:nvPr/>
        </p:nvSpPr>
        <p:spPr bwMode="auto">
          <a:xfrm>
            <a:off x="6527801" y="1771650"/>
            <a:ext cx="936625" cy="0"/>
          </a:xfrm>
          <a:prstGeom prst="line">
            <a:avLst/>
          </a:prstGeom>
          <a:noFill/>
          <a:ln w="12700">
            <a:solidFill>
              <a:srgbClr val="3366CC"/>
            </a:solidFill>
            <a:round/>
            <a:headEnd/>
            <a:tailEnd/>
          </a:ln>
          <a:effectLst/>
        </p:spPr>
        <p:txBody>
          <a:bodyPr wrap="none" anchor="ctr"/>
          <a:lstStyle/>
          <a:p>
            <a:endParaRPr lang="zh-CN" altLang="en-US"/>
          </a:p>
        </p:txBody>
      </p:sp>
      <p:sp>
        <p:nvSpPr>
          <p:cNvPr id="99336" name="Line 9"/>
          <p:cNvSpPr>
            <a:spLocks noChangeShapeType="1"/>
          </p:cNvSpPr>
          <p:nvPr/>
        </p:nvSpPr>
        <p:spPr bwMode="auto">
          <a:xfrm>
            <a:off x="6527801" y="1987550"/>
            <a:ext cx="936625" cy="0"/>
          </a:xfrm>
          <a:prstGeom prst="line">
            <a:avLst/>
          </a:prstGeom>
          <a:noFill/>
          <a:ln w="12700">
            <a:solidFill>
              <a:srgbClr val="3366CC"/>
            </a:solidFill>
            <a:round/>
            <a:headEnd/>
            <a:tailEnd/>
          </a:ln>
          <a:effectLst/>
        </p:spPr>
        <p:txBody>
          <a:bodyPr wrap="none" anchor="ctr"/>
          <a:lstStyle/>
          <a:p>
            <a:endParaRPr lang="zh-CN" altLang="en-US"/>
          </a:p>
        </p:txBody>
      </p:sp>
      <p:sp>
        <p:nvSpPr>
          <p:cNvPr id="99337" name="Line 10"/>
          <p:cNvSpPr>
            <a:spLocks noChangeShapeType="1"/>
          </p:cNvSpPr>
          <p:nvPr/>
        </p:nvSpPr>
        <p:spPr bwMode="auto">
          <a:xfrm>
            <a:off x="6527801" y="2203450"/>
            <a:ext cx="936625" cy="0"/>
          </a:xfrm>
          <a:prstGeom prst="line">
            <a:avLst/>
          </a:prstGeom>
          <a:noFill/>
          <a:ln w="12700">
            <a:solidFill>
              <a:srgbClr val="3366CC"/>
            </a:solidFill>
            <a:round/>
            <a:headEnd/>
            <a:tailEnd/>
          </a:ln>
          <a:effectLst/>
        </p:spPr>
        <p:txBody>
          <a:bodyPr wrap="none" anchor="ctr"/>
          <a:lstStyle/>
          <a:p>
            <a:endParaRPr lang="zh-CN" altLang="en-US"/>
          </a:p>
        </p:txBody>
      </p:sp>
      <p:sp>
        <p:nvSpPr>
          <p:cNvPr id="99338" name="Line 11"/>
          <p:cNvSpPr>
            <a:spLocks noChangeShapeType="1"/>
          </p:cNvSpPr>
          <p:nvPr/>
        </p:nvSpPr>
        <p:spPr bwMode="auto">
          <a:xfrm>
            <a:off x="6527801" y="2419350"/>
            <a:ext cx="936625" cy="0"/>
          </a:xfrm>
          <a:prstGeom prst="line">
            <a:avLst/>
          </a:prstGeom>
          <a:noFill/>
          <a:ln w="12700">
            <a:solidFill>
              <a:srgbClr val="3366CC"/>
            </a:solidFill>
            <a:round/>
            <a:headEnd/>
            <a:tailEnd/>
          </a:ln>
          <a:effectLst/>
        </p:spPr>
        <p:txBody>
          <a:bodyPr wrap="none" anchor="ctr"/>
          <a:lstStyle/>
          <a:p>
            <a:endParaRPr lang="zh-CN" altLang="en-US"/>
          </a:p>
        </p:txBody>
      </p:sp>
      <p:sp>
        <p:nvSpPr>
          <p:cNvPr id="99339" name="Line 12"/>
          <p:cNvSpPr>
            <a:spLocks noChangeShapeType="1"/>
          </p:cNvSpPr>
          <p:nvPr/>
        </p:nvSpPr>
        <p:spPr bwMode="auto">
          <a:xfrm>
            <a:off x="6527801" y="2635250"/>
            <a:ext cx="936625" cy="0"/>
          </a:xfrm>
          <a:prstGeom prst="line">
            <a:avLst/>
          </a:prstGeom>
          <a:noFill/>
          <a:ln w="12700">
            <a:solidFill>
              <a:srgbClr val="3366CC"/>
            </a:solidFill>
            <a:round/>
            <a:headEnd/>
            <a:tailEnd/>
          </a:ln>
          <a:effectLst/>
        </p:spPr>
        <p:txBody>
          <a:bodyPr wrap="none" anchor="ctr"/>
          <a:lstStyle/>
          <a:p>
            <a:endParaRPr lang="zh-CN" altLang="en-US"/>
          </a:p>
        </p:txBody>
      </p:sp>
      <p:sp>
        <p:nvSpPr>
          <p:cNvPr id="99340" name="Rectangle 13"/>
          <p:cNvSpPr>
            <a:spLocks noChangeArrowheads="1"/>
          </p:cNvSpPr>
          <p:nvPr/>
        </p:nvSpPr>
        <p:spPr bwMode="auto">
          <a:xfrm>
            <a:off x="4368800" y="5227638"/>
            <a:ext cx="2089150" cy="360362"/>
          </a:xfrm>
          <a:prstGeom prst="rect">
            <a:avLst/>
          </a:prstGeom>
          <a:noFill/>
          <a:ln w="28575">
            <a:solidFill>
              <a:srgbClr val="3366CC"/>
            </a:solidFill>
            <a:miter lim="800000"/>
            <a:headEnd/>
            <a:tailEnd/>
          </a:ln>
          <a:effectLst/>
        </p:spPr>
        <p:txBody>
          <a:bodyPr wrap="none" anchor="ctr"/>
          <a:lstStyle/>
          <a:p>
            <a:pPr marL="342900" indent="-342900"/>
            <a:r>
              <a:rPr lang="en-US" altLang="zh-CN">
                <a:solidFill>
                  <a:srgbClr val="3366CC"/>
                </a:solidFill>
              </a:rPr>
              <a:t>State register</a:t>
            </a:r>
          </a:p>
        </p:txBody>
      </p:sp>
      <p:sp>
        <p:nvSpPr>
          <p:cNvPr id="99341" name="Line 14"/>
          <p:cNvSpPr>
            <a:spLocks noChangeShapeType="1"/>
          </p:cNvSpPr>
          <p:nvPr/>
        </p:nvSpPr>
        <p:spPr bwMode="auto">
          <a:xfrm flipV="1">
            <a:off x="2568575" y="4724400"/>
            <a:ext cx="0" cy="9350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42" name="Line 16"/>
          <p:cNvSpPr>
            <a:spLocks noChangeShapeType="1"/>
          </p:cNvSpPr>
          <p:nvPr/>
        </p:nvSpPr>
        <p:spPr bwMode="auto">
          <a:xfrm flipV="1">
            <a:off x="2784475" y="4724400"/>
            <a:ext cx="0" cy="9350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43" name="Line 17"/>
          <p:cNvSpPr>
            <a:spLocks noChangeShapeType="1"/>
          </p:cNvSpPr>
          <p:nvPr/>
        </p:nvSpPr>
        <p:spPr bwMode="auto">
          <a:xfrm flipV="1">
            <a:off x="3000375" y="4724400"/>
            <a:ext cx="0" cy="9350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44" name="Line 18"/>
          <p:cNvSpPr>
            <a:spLocks noChangeShapeType="1"/>
          </p:cNvSpPr>
          <p:nvPr/>
        </p:nvSpPr>
        <p:spPr bwMode="auto">
          <a:xfrm flipV="1">
            <a:off x="3216275" y="4724400"/>
            <a:ext cx="0" cy="9350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45" name="Line 19"/>
          <p:cNvSpPr>
            <a:spLocks noChangeShapeType="1"/>
          </p:cNvSpPr>
          <p:nvPr/>
        </p:nvSpPr>
        <p:spPr bwMode="auto">
          <a:xfrm flipV="1">
            <a:off x="3432175" y="4724400"/>
            <a:ext cx="0" cy="9350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46" name="Line 20"/>
          <p:cNvSpPr>
            <a:spLocks noChangeShapeType="1"/>
          </p:cNvSpPr>
          <p:nvPr/>
        </p:nvSpPr>
        <p:spPr bwMode="auto">
          <a:xfrm flipV="1">
            <a:off x="3648075" y="4724400"/>
            <a:ext cx="0" cy="9350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47" name="Line 22"/>
          <p:cNvSpPr>
            <a:spLocks noChangeShapeType="1"/>
          </p:cNvSpPr>
          <p:nvPr/>
        </p:nvSpPr>
        <p:spPr bwMode="auto">
          <a:xfrm flipV="1">
            <a:off x="4800600" y="4724400"/>
            <a:ext cx="0" cy="5032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48" name="Line 23"/>
          <p:cNvSpPr>
            <a:spLocks noChangeShapeType="1"/>
          </p:cNvSpPr>
          <p:nvPr/>
        </p:nvSpPr>
        <p:spPr bwMode="auto">
          <a:xfrm flipV="1">
            <a:off x="5160963" y="4724400"/>
            <a:ext cx="0" cy="5032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49" name="Line 24"/>
          <p:cNvSpPr>
            <a:spLocks noChangeShapeType="1"/>
          </p:cNvSpPr>
          <p:nvPr/>
        </p:nvSpPr>
        <p:spPr bwMode="auto">
          <a:xfrm flipV="1">
            <a:off x="5519738" y="4724400"/>
            <a:ext cx="0" cy="5032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50" name="Line 25"/>
          <p:cNvSpPr>
            <a:spLocks noChangeShapeType="1"/>
          </p:cNvSpPr>
          <p:nvPr/>
        </p:nvSpPr>
        <p:spPr bwMode="auto">
          <a:xfrm flipV="1">
            <a:off x="5880100" y="4724400"/>
            <a:ext cx="0" cy="503238"/>
          </a:xfrm>
          <a:prstGeom prst="line">
            <a:avLst/>
          </a:prstGeom>
          <a:noFill/>
          <a:ln w="12700">
            <a:solidFill>
              <a:srgbClr val="3366CC"/>
            </a:solidFill>
            <a:round/>
            <a:headEnd/>
            <a:tailEnd type="triangle" w="med" len="med"/>
          </a:ln>
          <a:effectLst/>
        </p:spPr>
        <p:txBody>
          <a:bodyPr wrap="none" anchor="ctr"/>
          <a:lstStyle/>
          <a:p>
            <a:endParaRPr lang="zh-CN" altLang="en-US"/>
          </a:p>
        </p:txBody>
      </p:sp>
      <p:sp>
        <p:nvSpPr>
          <p:cNvPr id="99351" name="Freeform 26"/>
          <p:cNvSpPr>
            <a:spLocks/>
          </p:cNvSpPr>
          <p:nvPr/>
        </p:nvSpPr>
        <p:spPr bwMode="auto">
          <a:xfrm>
            <a:off x="5880100" y="4219576"/>
            <a:ext cx="863600" cy="1584325"/>
          </a:xfrm>
          <a:custGeom>
            <a:avLst/>
            <a:gdLst>
              <a:gd name="T0" fmla="*/ 2147483647 w 544"/>
              <a:gd name="T1" fmla="*/ 0 h 998"/>
              <a:gd name="T2" fmla="*/ 2147483647 w 544"/>
              <a:gd name="T3" fmla="*/ 0 h 998"/>
              <a:gd name="T4" fmla="*/ 2147483647 w 544"/>
              <a:gd name="T5" fmla="*/ 2147483647 h 998"/>
              <a:gd name="T6" fmla="*/ 0 w 544"/>
              <a:gd name="T7" fmla="*/ 2147483647 h 998"/>
              <a:gd name="T8" fmla="*/ 0 w 544"/>
              <a:gd name="T9" fmla="*/ 2147483647 h 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998">
                <a:moveTo>
                  <a:pt x="408" y="0"/>
                </a:moveTo>
                <a:lnTo>
                  <a:pt x="544" y="0"/>
                </a:lnTo>
                <a:lnTo>
                  <a:pt x="544" y="998"/>
                </a:lnTo>
                <a:lnTo>
                  <a:pt x="0" y="998"/>
                </a:lnTo>
                <a:lnTo>
                  <a:pt x="0" y="862"/>
                </a:lnTo>
              </a:path>
            </a:pathLst>
          </a:custGeom>
          <a:noFill/>
          <a:ln w="12700" cap="flat" cmpd="sng">
            <a:solidFill>
              <a:srgbClr val="3366CC"/>
            </a:solidFill>
            <a:prstDash val="solid"/>
            <a:round/>
            <a:headEnd type="none" w="med" len="med"/>
            <a:tailEnd type="triangle" w="med" len="med"/>
          </a:ln>
          <a:effectLst/>
        </p:spPr>
        <p:txBody>
          <a:bodyPr wrap="none" anchor="ctr"/>
          <a:lstStyle/>
          <a:p>
            <a:endParaRPr lang="zh-CN" altLang="en-US"/>
          </a:p>
        </p:txBody>
      </p:sp>
      <p:sp>
        <p:nvSpPr>
          <p:cNvPr id="99352" name="Freeform 28"/>
          <p:cNvSpPr>
            <a:spLocks/>
          </p:cNvSpPr>
          <p:nvPr/>
        </p:nvSpPr>
        <p:spPr bwMode="auto">
          <a:xfrm>
            <a:off x="5519739" y="4003675"/>
            <a:ext cx="1368425" cy="1944688"/>
          </a:xfrm>
          <a:custGeom>
            <a:avLst/>
            <a:gdLst>
              <a:gd name="T0" fmla="*/ 2147483647 w 862"/>
              <a:gd name="T1" fmla="*/ 0 h 1225"/>
              <a:gd name="T2" fmla="*/ 2147483647 w 862"/>
              <a:gd name="T3" fmla="*/ 0 h 1225"/>
              <a:gd name="T4" fmla="*/ 2147483647 w 862"/>
              <a:gd name="T5" fmla="*/ 2147483647 h 1225"/>
              <a:gd name="T6" fmla="*/ 0 w 862"/>
              <a:gd name="T7" fmla="*/ 2147483647 h 1225"/>
              <a:gd name="T8" fmla="*/ 0 w 862"/>
              <a:gd name="T9" fmla="*/ 2147483647 h 1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2" h="1225">
                <a:moveTo>
                  <a:pt x="635" y="0"/>
                </a:moveTo>
                <a:lnTo>
                  <a:pt x="862" y="0"/>
                </a:lnTo>
                <a:lnTo>
                  <a:pt x="862" y="1225"/>
                </a:lnTo>
                <a:lnTo>
                  <a:pt x="0" y="1225"/>
                </a:lnTo>
                <a:lnTo>
                  <a:pt x="0" y="998"/>
                </a:lnTo>
              </a:path>
            </a:pathLst>
          </a:custGeom>
          <a:noFill/>
          <a:ln w="12700" cap="flat" cmpd="sng">
            <a:solidFill>
              <a:srgbClr val="3366CC"/>
            </a:solidFill>
            <a:prstDash val="solid"/>
            <a:round/>
            <a:headEnd type="none" w="med" len="med"/>
            <a:tailEnd type="triangle" w="med" len="med"/>
          </a:ln>
          <a:effectLst/>
        </p:spPr>
        <p:txBody>
          <a:bodyPr wrap="none" anchor="ctr"/>
          <a:lstStyle/>
          <a:p>
            <a:endParaRPr lang="zh-CN" altLang="en-US"/>
          </a:p>
        </p:txBody>
      </p:sp>
      <p:sp>
        <p:nvSpPr>
          <p:cNvPr id="99353" name="Freeform 29"/>
          <p:cNvSpPr>
            <a:spLocks/>
          </p:cNvSpPr>
          <p:nvPr/>
        </p:nvSpPr>
        <p:spPr bwMode="auto">
          <a:xfrm>
            <a:off x="5160963" y="3787776"/>
            <a:ext cx="1871662" cy="2303463"/>
          </a:xfrm>
          <a:custGeom>
            <a:avLst/>
            <a:gdLst>
              <a:gd name="T0" fmla="*/ 2147483647 w 1179"/>
              <a:gd name="T1" fmla="*/ 0 h 1451"/>
              <a:gd name="T2" fmla="*/ 2147483647 w 1179"/>
              <a:gd name="T3" fmla="*/ 0 h 1451"/>
              <a:gd name="T4" fmla="*/ 2147483647 w 1179"/>
              <a:gd name="T5" fmla="*/ 2147483647 h 1451"/>
              <a:gd name="T6" fmla="*/ 0 w 1179"/>
              <a:gd name="T7" fmla="*/ 2147483647 h 1451"/>
              <a:gd name="T8" fmla="*/ 0 w 1179"/>
              <a:gd name="T9" fmla="*/ 2147483647 h 14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9" h="1451">
                <a:moveTo>
                  <a:pt x="861" y="0"/>
                </a:moveTo>
                <a:lnTo>
                  <a:pt x="1179" y="0"/>
                </a:lnTo>
                <a:lnTo>
                  <a:pt x="1179" y="1451"/>
                </a:lnTo>
                <a:lnTo>
                  <a:pt x="0" y="1451"/>
                </a:lnTo>
                <a:lnTo>
                  <a:pt x="0" y="1134"/>
                </a:lnTo>
              </a:path>
            </a:pathLst>
          </a:custGeom>
          <a:noFill/>
          <a:ln w="12700" cap="flat" cmpd="sng">
            <a:solidFill>
              <a:srgbClr val="3366CC"/>
            </a:solidFill>
            <a:prstDash val="solid"/>
            <a:round/>
            <a:headEnd type="none" w="med" len="med"/>
            <a:tailEnd type="triangle" w="med" len="med"/>
          </a:ln>
          <a:effectLst/>
        </p:spPr>
        <p:txBody>
          <a:bodyPr wrap="none" anchor="ctr"/>
          <a:lstStyle/>
          <a:p>
            <a:endParaRPr lang="zh-CN" altLang="en-US"/>
          </a:p>
        </p:txBody>
      </p:sp>
      <p:sp>
        <p:nvSpPr>
          <p:cNvPr id="99354" name="Freeform 30"/>
          <p:cNvSpPr>
            <a:spLocks/>
          </p:cNvSpPr>
          <p:nvPr/>
        </p:nvSpPr>
        <p:spPr bwMode="auto">
          <a:xfrm>
            <a:off x="4800601" y="3571875"/>
            <a:ext cx="2447925" cy="2736850"/>
          </a:xfrm>
          <a:custGeom>
            <a:avLst/>
            <a:gdLst>
              <a:gd name="T0" fmla="*/ 2147483647 w 1542"/>
              <a:gd name="T1" fmla="*/ 0 h 1724"/>
              <a:gd name="T2" fmla="*/ 2147483647 w 1542"/>
              <a:gd name="T3" fmla="*/ 0 h 1724"/>
              <a:gd name="T4" fmla="*/ 2147483647 w 1542"/>
              <a:gd name="T5" fmla="*/ 2147483647 h 1724"/>
              <a:gd name="T6" fmla="*/ 0 w 1542"/>
              <a:gd name="T7" fmla="*/ 2147483647 h 1724"/>
              <a:gd name="T8" fmla="*/ 0 w 1542"/>
              <a:gd name="T9" fmla="*/ 2147483647 h 17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1724">
                <a:moveTo>
                  <a:pt x="1088" y="0"/>
                </a:moveTo>
                <a:lnTo>
                  <a:pt x="1542" y="0"/>
                </a:lnTo>
                <a:lnTo>
                  <a:pt x="1542" y="1724"/>
                </a:lnTo>
                <a:lnTo>
                  <a:pt x="0" y="1724"/>
                </a:lnTo>
                <a:lnTo>
                  <a:pt x="0" y="1270"/>
                </a:lnTo>
              </a:path>
            </a:pathLst>
          </a:custGeom>
          <a:noFill/>
          <a:ln w="12700" cap="flat" cmpd="sng">
            <a:solidFill>
              <a:srgbClr val="3366CC"/>
            </a:solidFill>
            <a:prstDash val="solid"/>
            <a:round/>
            <a:headEnd type="none" w="med" len="med"/>
            <a:tailEnd type="triangle" w="med" len="med"/>
          </a:ln>
          <a:effectLst/>
        </p:spPr>
        <p:txBody>
          <a:bodyPr wrap="none" anchor="ctr"/>
          <a:lstStyle/>
          <a:p>
            <a:endParaRPr lang="zh-CN" altLang="en-US"/>
          </a:p>
        </p:txBody>
      </p:sp>
      <p:sp>
        <p:nvSpPr>
          <p:cNvPr id="99356" name="Rectangle 32"/>
          <p:cNvSpPr>
            <a:spLocks noChangeArrowheads="1"/>
          </p:cNvSpPr>
          <p:nvPr/>
        </p:nvSpPr>
        <p:spPr bwMode="auto">
          <a:xfrm>
            <a:off x="7824788" y="1700213"/>
            <a:ext cx="2089150" cy="360362"/>
          </a:xfrm>
          <a:prstGeom prst="rect">
            <a:avLst/>
          </a:prstGeom>
          <a:noFill/>
          <a:ln w="12700">
            <a:noFill/>
            <a:miter lim="800000"/>
            <a:headEnd/>
            <a:tailEnd/>
          </a:ln>
          <a:effectLst/>
        </p:spPr>
        <p:txBody>
          <a:bodyPr wrap="none" anchor="ctr"/>
          <a:lstStyle/>
          <a:p>
            <a:pPr marL="342900" indent="-342900">
              <a:spcBef>
                <a:spcPct val="0"/>
              </a:spcBef>
            </a:pPr>
            <a:r>
              <a:rPr lang="en-US" altLang="zh-CN" sz="2000">
                <a:solidFill>
                  <a:srgbClr val="3366CC"/>
                </a:solidFill>
              </a:rPr>
              <a:t>Datapath control output</a:t>
            </a:r>
          </a:p>
        </p:txBody>
      </p:sp>
      <p:sp>
        <p:nvSpPr>
          <p:cNvPr id="99357" name="Rectangle 33"/>
          <p:cNvSpPr>
            <a:spLocks noChangeArrowheads="1"/>
          </p:cNvSpPr>
          <p:nvPr/>
        </p:nvSpPr>
        <p:spPr bwMode="auto">
          <a:xfrm>
            <a:off x="7535863" y="4797426"/>
            <a:ext cx="2089150" cy="360363"/>
          </a:xfrm>
          <a:prstGeom prst="rect">
            <a:avLst/>
          </a:prstGeom>
          <a:noFill/>
          <a:ln w="12700">
            <a:noFill/>
            <a:miter lim="800000"/>
            <a:headEnd/>
            <a:tailEnd/>
          </a:ln>
          <a:effectLst/>
        </p:spPr>
        <p:txBody>
          <a:bodyPr wrap="none" anchor="ctr"/>
          <a:lstStyle/>
          <a:p>
            <a:pPr marL="342900" indent="-342900">
              <a:spcBef>
                <a:spcPct val="0"/>
              </a:spcBef>
            </a:pPr>
            <a:r>
              <a:rPr lang="en-US" altLang="zh-CN" sz="2000">
                <a:solidFill>
                  <a:srgbClr val="3366CC"/>
                </a:solidFill>
              </a:rPr>
              <a:t>Next state</a:t>
            </a:r>
          </a:p>
        </p:txBody>
      </p:sp>
      <p:sp>
        <p:nvSpPr>
          <p:cNvPr id="99358" name="Rectangle 34"/>
          <p:cNvSpPr>
            <a:spLocks noChangeArrowheads="1"/>
          </p:cNvSpPr>
          <p:nvPr/>
        </p:nvSpPr>
        <p:spPr bwMode="auto">
          <a:xfrm>
            <a:off x="4654550" y="2708276"/>
            <a:ext cx="2089150" cy="360363"/>
          </a:xfrm>
          <a:prstGeom prst="rect">
            <a:avLst/>
          </a:prstGeom>
          <a:noFill/>
          <a:ln w="12700">
            <a:noFill/>
            <a:miter lim="800000"/>
            <a:headEnd/>
            <a:tailEnd/>
          </a:ln>
          <a:effectLst/>
        </p:spPr>
        <p:txBody>
          <a:bodyPr wrap="none" anchor="ctr"/>
          <a:lstStyle/>
          <a:p>
            <a:pPr marL="342900" indent="-342900">
              <a:spcBef>
                <a:spcPct val="0"/>
              </a:spcBef>
            </a:pPr>
            <a:r>
              <a:rPr lang="en-US" altLang="zh-CN" sz="2000">
                <a:solidFill>
                  <a:srgbClr val="3366CC"/>
                </a:solidFill>
              </a:rPr>
              <a:t>Outputs</a:t>
            </a:r>
          </a:p>
        </p:txBody>
      </p:sp>
      <p:sp>
        <p:nvSpPr>
          <p:cNvPr id="99359" name="AutoShape 35"/>
          <p:cNvSpPr>
            <a:spLocks/>
          </p:cNvSpPr>
          <p:nvPr/>
        </p:nvSpPr>
        <p:spPr bwMode="auto">
          <a:xfrm rot="5400000">
            <a:off x="4044157" y="2672557"/>
            <a:ext cx="215900" cy="3455987"/>
          </a:xfrm>
          <a:prstGeom prst="leftBrace">
            <a:avLst>
              <a:gd name="adj1" fmla="val 133395"/>
              <a:gd name="adj2" fmla="val 50000"/>
            </a:avLst>
          </a:prstGeom>
          <a:noFill/>
          <a:ln w="28575">
            <a:solidFill>
              <a:srgbClr val="3366CC"/>
            </a:solidFill>
            <a:round/>
            <a:headEnd/>
            <a:tailEnd/>
          </a:ln>
          <a:effectLst/>
        </p:spPr>
        <p:txBody>
          <a:bodyPr wrap="none" anchor="ctr"/>
          <a:lstStyle/>
          <a:p>
            <a:endParaRPr lang="zh-CN" altLang="en-US"/>
          </a:p>
        </p:txBody>
      </p:sp>
      <p:sp>
        <p:nvSpPr>
          <p:cNvPr id="99360" name="Rectangle 36"/>
          <p:cNvSpPr>
            <a:spLocks noChangeArrowheads="1"/>
          </p:cNvSpPr>
          <p:nvPr/>
        </p:nvSpPr>
        <p:spPr bwMode="auto">
          <a:xfrm>
            <a:off x="3216275" y="3860801"/>
            <a:ext cx="2089150" cy="360363"/>
          </a:xfrm>
          <a:prstGeom prst="rect">
            <a:avLst/>
          </a:prstGeom>
          <a:noFill/>
          <a:ln w="12700">
            <a:noFill/>
            <a:miter lim="800000"/>
            <a:headEnd/>
            <a:tailEnd/>
          </a:ln>
          <a:effectLst/>
        </p:spPr>
        <p:txBody>
          <a:bodyPr wrap="none" anchor="ctr"/>
          <a:lstStyle/>
          <a:p>
            <a:pPr marL="342900" indent="-342900">
              <a:spcBef>
                <a:spcPct val="0"/>
              </a:spcBef>
            </a:pPr>
            <a:r>
              <a:rPr lang="en-US" altLang="zh-CN" sz="2000">
                <a:solidFill>
                  <a:srgbClr val="3366CC"/>
                </a:solidFill>
              </a:rPr>
              <a:t>Inputs</a:t>
            </a:r>
          </a:p>
        </p:txBody>
      </p:sp>
      <p:pic>
        <p:nvPicPr>
          <p:cNvPr id="99361" name="Picture 37"/>
          <p:cNvPicPr>
            <a:picLocks noChangeAspect="1" noChangeArrowheads="1"/>
          </p:cNvPicPr>
          <p:nvPr/>
        </p:nvPicPr>
        <p:blipFill>
          <a:blip r:embed="rId3"/>
          <a:srcRect/>
          <a:stretch>
            <a:fillRect/>
          </a:stretch>
        </p:blipFill>
        <p:spPr bwMode="auto">
          <a:xfrm>
            <a:off x="2095472" y="1285860"/>
            <a:ext cx="5000660" cy="5000660"/>
          </a:xfrm>
          <a:prstGeom prst="rect">
            <a:avLst/>
          </a:prstGeom>
          <a:noFill/>
          <a:ln w="12700">
            <a:noFill/>
            <a:miter lim="800000"/>
            <a:headEnd/>
            <a:tailEnd/>
          </a:ln>
          <a:effectLst/>
        </p:spPr>
      </p:pic>
    </p:spTree>
    <p:extLst>
      <p:ext uri="{BB962C8B-B14F-4D97-AF65-F5344CB8AC3E}">
        <p14:creationId xmlns:p14="http://schemas.microsoft.com/office/powerpoint/2010/main" val="244859969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RISC-V with Static Dual Issue</a:t>
            </a:r>
            <a:endParaRPr lang="en-AU" altLang="zh-CN" smtClean="0">
              <a:ea typeface="宋体" panose="02010600030101010101" pitchFamily="2" charset="-122"/>
            </a:endParaRPr>
          </a:p>
        </p:txBody>
      </p:sp>
      <p:sp>
        <p:nvSpPr>
          <p:cNvPr id="232450" name="页脚占位符 2"/>
          <p:cNvSpPr>
            <a:spLocks noGrp="1"/>
          </p:cNvSpPr>
          <p:nvPr>
            <p:ph type="ftr" sz="quarter" idx="4294967295"/>
          </p:nvPr>
        </p:nvSpPr>
        <p:spPr>
          <a:xfrm>
            <a:off x="0" y="6356350"/>
            <a:ext cx="2844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0D88AC4-BDF2-4F6B-A605-778A8D044668}" type="slidenum">
              <a:rPr lang="en-AU" altLang="zh-CN" sz="1400"/>
              <a:pPr>
                <a:spcBef>
                  <a:spcPct val="0"/>
                </a:spcBef>
                <a:buClrTx/>
                <a:buSzTx/>
                <a:buFontTx/>
                <a:buNone/>
              </a:pPr>
              <a:t>170</a:t>
            </a:fld>
            <a:endParaRPr lang="en-AU" altLang="zh-CN" sz="1400"/>
          </a:p>
        </p:txBody>
      </p:sp>
      <p:pic>
        <p:nvPicPr>
          <p:cNvPr id="232452" name="图片 4" descr="f4.66.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9" y="1136650"/>
            <a:ext cx="85566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17124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2"/>
          <p:cNvSpPr>
            <a:spLocks noGrp="1" noChangeArrowheads="1"/>
          </p:cNvSpPr>
          <p:nvPr>
            <p:ph type="title"/>
          </p:nvPr>
        </p:nvSpPr>
        <p:spPr>
          <a:xfrm>
            <a:off x="2208213" y="200026"/>
            <a:ext cx="8259762" cy="708025"/>
          </a:xfrm>
        </p:spPr>
        <p:txBody>
          <a:bodyPr/>
          <a:lstStyle/>
          <a:p>
            <a:pPr eaLnBrk="1" hangingPunct="1"/>
            <a:r>
              <a:rPr lang="en-US" altLang="zh-CN">
                <a:ea typeface="宋体" panose="02010600030101010101" pitchFamily="2" charset="-122"/>
              </a:rPr>
              <a:t>Hazards in the Dual-Issue RISC-V</a:t>
            </a:r>
            <a:endParaRPr lang="en-AU" altLang="zh-CN">
              <a:ea typeface="宋体" panose="02010600030101010101" pitchFamily="2" charset="-122"/>
            </a:endParaRPr>
          </a:p>
        </p:txBody>
      </p:sp>
      <p:sp>
        <p:nvSpPr>
          <p:cNvPr id="234500" name="Rectangle 3"/>
          <p:cNvSpPr>
            <a:spLocks noGrp="1" noChangeArrowheads="1"/>
          </p:cNvSpPr>
          <p:nvPr>
            <p:ph idx="1"/>
          </p:nvPr>
        </p:nvSpPr>
        <p:spPr/>
        <p:txBody>
          <a:bodyPr/>
          <a:lstStyle/>
          <a:p>
            <a:pPr eaLnBrk="1" hangingPunct="1"/>
            <a:r>
              <a:rPr lang="en-US" altLang="zh-CN" sz="2800">
                <a:ea typeface="宋体" panose="02010600030101010101" pitchFamily="2" charset="-122"/>
              </a:rPr>
              <a:t>More instructions executing in parallel</a:t>
            </a:r>
          </a:p>
          <a:p>
            <a:pPr eaLnBrk="1" hangingPunct="1"/>
            <a:r>
              <a:rPr lang="en-US" altLang="zh-CN" sz="2800">
                <a:ea typeface="宋体" panose="02010600030101010101" pitchFamily="2" charset="-122"/>
              </a:rPr>
              <a:t>EX data hazard</a:t>
            </a:r>
          </a:p>
          <a:p>
            <a:pPr lvl="1" eaLnBrk="1" hangingPunct="1"/>
            <a:r>
              <a:rPr lang="en-US" altLang="zh-CN" sz="2400">
                <a:ea typeface="宋体" panose="02010600030101010101" pitchFamily="2" charset="-122"/>
              </a:rPr>
              <a:t>Forwarding avoided stalls with single-issue</a:t>
            </a:r>
          </a:p>
          <a:p>
            <a:pPr lvl="1" eaLnBrk="1" hangingPunct="1"/>
            <a:r>
              <a:rPr lang="en-US" altLang="zh-CN" sz="2400">
                <a:ea typeface="宋体" panose="02010600030101010101" pitchFamily="2" charset="-122"/>
              </a:rPr>
              <a:t>Now can’t use ALU result in load/store in same packet</a:t>
            </a:r>
          </a:p>
          <a:p>
            <a:pPr lvl="2" eaLnBrk="1" hangingPunct="1"/>
            <a:r>
              <a:rPr lang="en-US" altLang="zh-CN" sz="2000">
                <a:latin typeface="Lucida Console" panose="020B0609040504020204" pitchFamily="49" charset="0"/>
                <a:ea typeface="宋体" panose="02010600030101010101" pitchFamily="2" charset="-122"/>
              </a:rPr>
              <a:t>add  </a:t>
            </a:r>
            <a:r>
              <a:rPr lang="en-US" altLang="zh-CN" sz="2000">
                <a:solidFill>
                  <a:schemeClr val="hlink"/>
                </a:solidFill>
                <a:latin typeface="Lucida Console" panose="020B0609040504020204" pitchFamily="49" charset="0"/>
                <a:ea typeface="宋体" panose="02010600030101010101" pitchFamily="2" charset="-122"/>
              </a:rPr>
              <a:t>x5</a:t>
            </a:r>
            <a:r>
              <a:rPr lang="en-US" altLang="zh-CN" sz="2000">
                <a:latin typeface="Lucida Console" panose="020B0609040504020204" pitchFamily="49" charset="0"/>
                <a:ea typeface="宋体" panose="02010600030101010101" pitchFamily="2" charset="-122"/>
              </a:rPr>
              <a:t>, x0, x1</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load x2, 0(</a:t>
            </a:r>
            <a:r>
              <a:rPr lang="en-US" altLang="zh-CN" sz="2000">
                <a:solidFill>
                  <a:schemeClr val="hlink"/>
                </a:solidFill>
                <a:latin typeface="Lucida Console" panose="020B0609040504020204" pitchFamily="49" charset="0"/>
                <a:ea typeface="宋体" panose="02010600030101010101" pitchFamily="2" charset="-122"/>
              </a:rPr>
              <a:t>x5</a:t>
            </a:r>
            <a:r>
              <a:rPr lang="en-US" altLang="zh-CN" sz="2000">
                <a:latin typeface="Lucida Console" panose="020B0609040504020204" pitchFamily="49" charset="0"/>
                <a:ea typeface="宋体" panose="02010600030101010101" pitchFamily="2" charset="-122"/>
              </a:rPr>
              <a:t>)</a:t>
            </a:r>
          </a:p>
          <a:p>
            <a:pPr lvl="2" eaLnBrk="1" hangingPunct="1"/>
            <a:r>
              <a:rPr lang="en-US" altLang="zh-CN" sz="2000">
                <a:ea typeface="宋体" panose="02010600030101010101" pitchFamily="2" charset="-122"/>
              </a:rPr>
              <a:t>Split into two packets, effectively a stall</a:t>
            </a:r>
          </a:p>
          <a:p>
            <a:pPr eaLnBrk="1" hangingPunct="1"/>
            <a:r>
              <a:rPr lang="en-US" altLang="zh-CN" sz="2800">
                <a:ea typeface="宋体" panose="02010600030101010101" pitchFamily="2" charset="-122"/>
              </a:rPr>
              <a:t>Load-use hazard</a:t>
            </a:r>
          </a:p>
          <a:p>
            <a:pPr lvl="1" eaLnBrk="1" hangingPunct="1"/>
            <a:r>
              <a:rPr lang="en-US" altLang="zh-CN" sz="2400">
                <a:ea typeface="宋体" panose="02010600030101010101" pitchFamily="2" charset="-122"/>
              </a:rPr>
              <a:t>Still one cycle use latency, but now two instructions</a:t>
            </a:r>
          </a:p>
          <a:p>
            <a:pPr eaLnBrk="1" hangingPunct="1"/>
            <a:r>
              <a:rPr lang="en-US" altLang="zh-CN" sz="2800">
                <a:ea typeface="宋体" panose="02010600030101010101" pitchFamily="2" charset="-122"/>
              </a:rPr>
              <a:t>More aggressive scheduling required</a:t>
            </a:r>
            <a:endParaRPr lang="en-AU" altLang="zh-CN" sz="2800">
              <a:ea typeface="宋体" panose="02010600030101010101" pitchFamily="2" charset="-122"/>
            </a:endParaRPr>
          </a:p>
        </p:txBody>
      </p:sp>
      <p:sp>
        <p:nvSpPr>
          <p:cNvPr id="23449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0191FDC-65D1-46FD-A39E-FC9510665EF7}" type="slidenum">
              <a:rPr lang="en-AU" altLang="zh-CN" sz="1400"/>
              <a:pPr>
                <a:spcBef>
                  <a:spcPct val="0"/>
                </a:spcBef>
                <a:buClrTx/>
                <a:buSzTx/>
                <a:buFontTx/>
                <a:buNone/>
              </a:pPr>
              <a:t>171</a:t>
            </a:fld>
            <a:endParaRPr lang="en-AU" altLang="zh-CN" sz="1400"/>
          </a:p>
        </p:txBody>
      </p:sp>
    </p:spTree>
    <p:extLst>
      <p:ext uri="{BB962C8B-B14F-4D97-AF65-F5344CB8AC3E}">
        <p14:creationId xmlns:p14="http://schemas.microsoft.com/office/powerpoint/2010/main" val="91662754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Scheduling Example</a:t>
            </a:r>
            <a:endParaRPr lang="en-AU" altLang="zh-CN" smtClean="0">
              <a:ea typeface="宋体" panose="02010600030101010101" pitchFamily="2" charset="-122"/>
            </a:endParaRPr>
          </a:p>
        </p:txBody>
      </p:sp>
      <p:sp>
        <p:nvSpPr>
          <p:cNvPr id="236548" name="Rectangle 3"/>
          <p:cNvSpPr>
            <a:spLocks noGrp="1" noChangeArrowheads="1"/>
          </p:cNvSpPr>
          <p:nvPr>
            <p:ph idx="1"/>
          </p:nvPr>
        </p:nvSpPr>
        <p:spPr>
          <a:xfrm>
            <a:off x="2208214" y="1125538"/>
            <a:ext cx="8270875" cy="690562"/>
          </a:xfrm>
        </p:spPr>
        <p:txBody>
          <a:bodyPr/>
          <a:lstStyle/>
          <a:p>
            <a:pPr eaLnBrk="1" hangingPunct="1"/>
            <a:r>
              <a:rPr lang="en-US" altLang="zh-CN" smtClean="0">
                <a:ea typeface="宋体" panose="02010600030101010101" pitchFamily="2" charset="-122"/>
              </a:rPr>
              <a:t>Schedule this for dual-issue RISC-V</a:t>
            </a:r>
            <a:endParaRPr lang="en-AU" altLang="zh-CN" sz="2400">
              <a:latin typeface="Lucida Console" panose="020B0609040504020204" pitchFamily="49" charset="0"/>
              <a:ea typeface="宋体" panose="02010600030101010101" pitchFamily="2" charset="-122"/>
            </a:endParaRPr>
          </a:p>
        </p:txBody>
      </p:sp>
      <p:sp>
        <p:nvSpPr>
          <p:cNvPr id="23654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5C699E4-0568-4823-A8D4-0228B0472440}" type="slidenum">
              <a:rPr lang="en-AU" altLang="zh-CN" sz="1400"/>
              <a:pPr>
                <a:spcBef>
                  <a:spcPct val="0"/>
                </a:spcBef>
                <a:buClrTx/>
                <a:buSzTx/>
                <a:buFontTx/>
                <a:buNone/>
              </a:pPr>
              <a:t>172</a:t>
            </a:fld>
            <a:endParaRPr lang="en-AU" altLang="zh-CN" sz="1400"/>
          </a:p>
        </p:txBody>
      </p:sp>
      <p:sp>
        <p:nvSpPr>
          <p:cNvPr id="236549" name="Rectangle 4"/>
          <p:cNvSpPr>
            <a:spLocks noChangeArrowheads="1"/>
          </p:cNvSpPr>
          <p:nvPr/>
        </p:nvSpPr>
        <p:spPr bwMode="auto">
          <a:xfrm>
            <a:off x="2782888" y="1989138"/>
            <a:ext cx="787876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2000">
                <a:latin typeface="Lucida Console" panose="020B0609040504020204" pitchFamily="49" charset="0"/>
              </a:rPr>
              <a:t>Loop: ld   </a:t>
            </a:r>
            <a:r>
              <a:rPr lang="en-AU" altLang="zh-CN" sz="2000">
                <a:solidFill>
                  <a:schemeClr val="hlink"/>
                </a:solidFill>
                <a:latin typeface="Lucida Console" panose="020B0609040504020204" pitchFamily="49" charset="0"/>
              </a:rPr>
              <a:t>x31</a:t>
            </a:r>
            <a:r>
              <a:rPr lang="en-AU" altLang="zh-CN" sz="2000">
                <a:latin typeface="Lucida Console" panose="020B0609040504020204" pitchFamily="49" charset="0"/>
              </a:rPr>
              <a:t>, 0(x20)      // x31=array element</a:t>
            </a:r>
            <a:br>
              <a:rPr lang="en-AU" altLang="zh-CN" sz="2000">
                <a:latin typeface="Lucida Console" panose="020B0609040504020204" pitchFamily="49" charset="0"/>
              </a:rPr>
            </a:br>
            <a:r>
              <a:rPr lang="en-AU" altLang="zh-CN" sz="2000">
                <a:latin typeface="Lucida Console" panose="020B0609040504020204" pitchFamily="49" charset="0"/>
              </a:rPr>
              <a:t>      add  </a:t>
            </a:r>
            <a:r>
              <a:rPr lang="en-AU" altLang="zh-CN" sz="2000">
                <a:solidFill>
                  <a:srgbClr val="009900"/>
                </a:solidFill>
                <a:latin typeface="Lucida Console" panose="020B0609040504020204" pitchFamily="49" charset="0"/>
              </a:rPr>
              <a:t>x31</a:t>
            </a:r>
            <a:r>
              <a:rPr lang="en-AU" altLang="zh-CN" sz="2000">
                <a:latin typeface="Lucida Console" panose="020B0609040504020204" pitchFamily="49" charset="0"/>
              </a:rPr>
              <a:t>, </a:t>
            </a:r>
            <a:r>
              <a:rPr lang="en-AU" altLang="zh-CN" sz="2000">
                <a:solidFill>
                  <a:schemeClr val="hlink"/>
                </a:solidFill>
                <a:latin typeface="Lucida Console" panose="020B0609040504020204" pitchFamily="49" charset="0"/>
              </a:rPr>
              <a:t>x31</a:t>
            </a:r>
            <a:r>
              <a:rPr lang="en-AU" altLang="zh-CN" sz="2000">
                <a:latin typeface="Lucida Console" panose="020B0609040504020204" pitchFamily="49" charset="0"/>
              </a:rPr>
              <a:t>, x21    // add scalar in x21</a:t>
            </a:r>
            <a:br>
              <a:rPr lang="en-AU" altLang="zh-CN" sz="2000">
                <a:latin typeface="Lucida Console" panose="020B0609040504020204" pitchFamily="49" charset="0"/>
              </a:rPr>
            </a:br>
            <a:r>
              <a:rPr lang="en-AU" altLang="zh-CN" sz="2000">
                <a:latin typeface="Lucida Console" panose="020B0609040504020204" pitchFamily="49" charset="0"/>
              </a:rPr>
              <a:t>      sd   </a:t>
            </a:r>
            <a:r>
              <a:rPr lang="en-AU" altLang="zh-CN" sz="2000">
                <a:solidFill>
                  <a:srgbClr val="009900"/>
                </a:solidFill>
                <a:latin typeface="Lucida Console" panose="020B0609040504020204" pitchFamily="49" charset="0"/>
              </a:rPr>
              <a:t>x31</a:t>
            </a:r>
            <a:r>
              <a:rPr lang="en-AU" altLang="zh-CN" sz="2000">
                <a:latin typeface="Lucida Console" panose="020B0609040504020204" pitchFamily="49" charset="0"/>
              </a:rPr>
              <a:t>, 8(x20)      // store result</a:t>
            </a:r>
            <a:br>
              <a:rPr lang="en-AU" altLang="zh-CN" sz="2000">
                <a:latin typeface="Lucida Console" panose="020B0609040504020204" pitchFamily="49" charset="0"/>
              </a:rPr>
            </a:br>
            <a:r>
              <a:rPr lang="en-AU" altLang="zh-CN" sz="2000">
                <a:latin typeface="Lucida Console" panose="020B0609040504020204" pitchFamily="49" charset="0"/>
              </a:rPr>
              <a:t>      addi </a:t>
            </a:r>
            <a:r>
              <a:rPr lang="en-AU" altLang="zh-CN" sz="2000">
                <a:solidFill>
                  <a:srgbClr val="A47B38"/>
                </a:solidFill>
                <a:latin typeface="Lucida Console" panose="020B0609040504020204" pitchFamily="49" charset="0"/>
              </a:rPr>
              <a:t>x20</a:t>
            </a:r>
            <a:r>
              <a:rPr lang="en-AU" altLang="zh-CN" sz="2000">
                <a:latin typeface="Lucida Console" panose="020B0609040504020204" pitchFamily="49" charset="0"/>
              </a:rPr>
              <a:t>, x20,–8      // decrement pointer</a:t>
            </a:r>
            <a:br>
              <a:rPr lang="en-AU" altLang="zh-CN" sz="2000">
                <a:latin typeface="Lucida Console" panose="020B0609040504020204" pitchFamily="49" charset="0"/>
              </a:rPr>
            </a:br>
            <a:r>
              <a:rPr lang="en-AU" altLang="zh-CN" sz="2000">
                <a:latin typeface="Lucida Console" panose="020B0609040504020204" pitchFamily="49" charset="0"/>
              </a:rPr>
              <a:t>      blt  </a:t>
            </a:r>
            <a:r>
              <a:rPr lang="en-AU" altLang="zh-CN" sz="2000">
                <a:solidFill>
                  <a:srgbClr val="A47B38"/>
                </a:solidFill>
                <a:latin typeface="Lucida Console" panose="020B0609040504020204" pitchFamily="49" charset="0"/>
              </a:rPr>
              <a:t>x22</a:t>
            </a:r>
            <a:r>
              <a:rPr lang="en-AU" altLang="zh-CN" sz="2000">
                <a:latin typeface="Lucida Console" panose="020B0609040504020204" pitchFamily="49" charset="0"/>
              </a:rPr>
              <a:t>, x20, Loop   // branch if x20 &gt; x22</a:t>
            </a:r>
          </a:p>
        </p:txBody>
      </p:sp>
      <p:graphicFrame>
        <p:nvGraphicFramePr>
          <p:cNvPr id="499754" name="Group 42"/>
          <p:cNvGraphicFramePr>
            <a:graphicFrameLocks noGrp="1"/>
          </p:cNvGraphicFramePr>
          <p:nvPr/>
        </p:nvGraphicFramePr>
        <p:xfrm>
          <a:off x="2711450" y="3789363"/>
          <a:ext cx="7272338" cy="1676400"/>
        </p:xfrm>
        <a:graphic>
          <a:graphicData uri="http://schemas.openxmlformats.org/drawingml/2006/table">
            <a:tbl>
              <a:tblPr/>
              <a:tblGrid>
                <a:gridCol w="817563">
                  <a:extLst>
                    <a:ext uri="{9D8B030D-6E8A-4147-A177-3AD203B41FA5}">
                      <a16:colId xmlns="" xmlns:a16="http://schemas.microsoft.com/office/drawing/2014/main" val="20000"/>
                    </a:ext>
                  </a:extLst>
                </a:gridCol>
                <a:gridCol w="2803525">
                  <a:extLst>
                    <a:ext uri="{9D8B030D-6E8A-4147-A177-3AD203B41FA5}">
                      <a16:colId xmlns="" xmlns:a16="http://schemas.microsoft.com/office/drawing/2014/main" val="20001"/>
                    </a:ext>
                  </a:extLst>
                </a:gridCol>
                <a:gridCol w="2803525">
                  <a:extLst>
                    <a:ext uri="{9D8B030D-6E8A-4147-A177-3AD203B41FA5}">
                      <a16:colId xmlns="" xmlns:a16="http://schemas.microsoft.com/office/drawing/2014/main" val="20002"/>
                    </a:ext>
                  </a:extLst>
                </a:gridCol>
                <a:gridCol w="847725">
                  <a:extLst>
                    <a:ext uri="{9D8B030D-6E8A-4147-A177-3AD203B41FA5}">
                      <a16:colId xmlns="" xmlns:a16="http://schemas.microsoft.com/office/drawing/2014/main" val="20003"/>
                    </a:ext>
                  </a:extLst>
                </a:gridCol>
              </a:tblGrid>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ALU/branch</a:t>
                      </a:r>
                      <a:endParaRPr kumimoji="0" lang="en-AU" altLang="zh-CN" sz="16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Load/store</a:t>
                      </a:r>
                      <a:endParaRPr kumimoji="0" lang="en-AU" altLang="zh-CN" sz="16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cycle</a:t>
                      </a:r>
                      <a:endParaRPr kumimoji="0" lang="en-AU" altLang="zh-CN" sz="16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Loop:</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rgbClr val="C0C0C0"/>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0(x20)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1</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addi </a:t>
                      </a:r>
                      <a:r>
                        <a:rPr kumimoji="0" lang="en-AU" altLang="zh-CN" sz="1600" b="0" i="0" u="none" strike="noStrike" cap="none" normalizeH="0" baseline="0" dirty="0" smtClean="0">
                          <a:ln>
                            <a:noFill/>
                          </a:ln>
                          <a:solidFill>
                            <a:srgbClr val="A47B38"/>
                          </a:solidFill>
                          <a:effectLst/>
                          <a:latin typeface="Lucida Console" pitchFamily="49" charset="0"/>
                          <a:ea typeface="宋体" charset="-122"/>
                        </a:rPr>
                        <a:t>x20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x20, –8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2</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rgbClr val="C0C0C0"/>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3</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blt  </a:t>
                      </a:r>
                      <a:r>
                        <a:rPr kumimoji="0" lang="en-AU" altLang="zh-CN" sz="1600" b="0" i="0" u="none" strike="noStrike" cap="none" normalizeH="0" baseline="0" dirty="0" smtClean="0">
                          <a:ln>
                            <a:noFill/>
                          </a:ln>
                          <a:solidFill>
                            <a:srgbClr val="A47B38"/>
                          </a:solidFill>
                          <a:effectLst/>
                          <a:latin typeface="Lucida Console" pitchFamily="49" charset="0"/>
                          <a:ea typeface="宋体" charset="-122"/>
                        </a:rPr>
                        <a:t>x22</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x20, Loop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8(x20)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4</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236582" name="Rectangle 37"/>
          <p:cNvSpPr>
            <a:spLocks noChangeArrowheads="1"/>
          </p:cNvSpPr>
          <p:nvPr/>
        </p:nvSpPr>
        <p:spPr bwMode="auto">
          <a:xfrm>
            <a:off x="2706688" y="5661025"/>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zh-CN"/>
              <a:t>IPC = 5/4 = 1.25 (c.f. peak IPC = 2)</a:t>
            </a:r>
            <a:endParaRPr lang="en-AU" altLang="zh-CN" sz="2000">
              <a:latin typeface="Lucida Console" panose="020B0609040504020204" pitchFamily="49" charset="0"/>
            </a:endParaRPr>
          </a:p>
        </p:txBody>
      </p:sp>
    </p:spTree>
    <p:extLst>
      <p:ext uri="{BB962C8B-B14F-4D97-AF65-F5344CB8AC3E}">
        <p14:creationId xmlns:p14="http://schemas.microsoft.com/office/powerpoint/2010/main" val="63867304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Loop Unrolling</a:t>
            </a:r>
            <a:endParaRPr lang="en-AU" altLang="zh-CN" smtClean="0">
              <a:ea typeface="宋体" panose="02010600030101010101" pitchFamily="2" charset="-122"/>
            </a:endParaRPr>
          </a:p>
        </p:txBody>
      </p:sp>
      <p:sp>
        <p:nvSpPr>
          <p:cNvPr id="238596" name="Rectangle 3"/>
          <p:cNvSpPr>
            <a:spLocks noGrp="1" noChangeArrowheads="1"/>
          </p:cNvSpPr>
          <p:nvPr>
            <p:ph idx="1"/>
          </p:nvPr>
        </p:nvSpPr>
        <p:spPr/>
        <p:txBody>
          <a:bodyPr/>
          <a:lstStyle/>
          <a:p>
            <a:pPr eaLnBrk="1" hangingPunct="1"/>
            <a:r>
              <a:rPr lang="en-US" altLang="zh-CN" smtClean="0">
                <a:ea typeface="宋体" panose="02010600030101010101" pitchFamily="2" charset="-122"/>
              </a:rPr>
              <a:t>Replicate loop body to expose more parallelism</a:t>
            </a:r>
          </a:p>
          <a:p>
            <a:pPr lvl="1" eaLnBrk="1" hangingPunct="1"/>
            <a:r>
              <a:rPr lang="en-US" altLang="zh-CN" smtClean="0">
                <a:ea typeface="宋体" panose="02010600030101010101" pitchFamily="2" charset="-122"/>
              </a:rPr>
              <a:t>Reduces loop-control overhead</a:t>
            </a:r>
          </a:p>
          <a:p>
            <a:pPr eaLnBrk="1" hangingPunct="1"/>
            <a:r>
              <a:rPr lang="en-US" altLang="zh-CN" smtClean="0">
                <a:ea typeface="宋体" panose="02010600030101010101" pitchFamily="2" charset="-122"/>
              </a:rPr>
              <a:t>Use different registers per replication</a:t>
            </a:r>
          </a:p>
          <a:p>
            <a:pPr lvl="1" eaLnBrk="1" hangingPunct="1"/>
            <a:r>
              <a:rPr lang="en-US" altLang="zh-CN" smtClean="0">
                <a:ea typeface="宋体" panose="02010600030101010101" pitchFamily="2" charset="-122"/>
              </a:rPr>
              <a:t>Called “register renaming”</a:t>
            </a:r>
            <a:endParaRPr lang="en-AU" altLang="zh-CN" smtClean="0">
              <a:ea typeface="宋体" panose="02010600030101010101" pitchFamily="2" charset="-122"/>
            </a:endParaRPr>
          </a:p>
          <a:p>
            <a:pPr lvl="1" eaLnBrk="1" hangingPunct="1"/>
            <a:r>
              <a:rPr lang="en-US" altLang="zh-CN" smtClean="0">
                <a:ea typeface="宋体" panose="02010600030101010101" pitchFamily="2" charset="-122"/>
              </a:rPr>
              <a:t>Avoid loop-carried “anti-dependencies”</a:t>
            </a:r>
          </a:p>
          <a:p>
            <a:pPr lvl="2" eaLnBrk="1" hangingPunct="1"/>
            <a:r>
              <a:rPr lang="en-US" altLang="zh-CN" smtClean="0">
                <a:ea typeface="宋体" panose="02010600030101010101" pitchFamily="2" charset="-122"/>
              </a:rPr>
              <a:t>Store followed by a load of the same register</a:t>
            </a:r>
          </a:p>
          <a:p>
            <a:pPr lvl="2" eaLnBrk="1" hangingPunct="1"/>
            <a:r>
              <a:rPr lang="en-US" altLang="zh-CN" smtClean="0">
                <a:ea typeface="宋体" panose="02010600030101010101" pitchFamily="2" charset="-122"/>
              </a:rPr>
              <a:t>Aka “name dependence”</a:t>
            </a:r>
            <a:r>
              <a:rPr lang="en-US" altLang="zh-CN" smtClean="0">
                <a:ea typeface="宋体" panose="02010600030101010101" pitchFamily="2" charset="-122"/>
                <a:cs typeface="Arial" panose="020B0604020202020204" pitchFamily="34" charset="0"/>
              </a:rPr>
              <a:t> </a:t>
            </a:r>
          </a:p>
          <a:p>
            <a:pPr lvl="3" eaLnBrk="1" hangingPunct="1"/>
            <a:r>
              <a:rPr lang="en-US" altLang="zh-CN" smtClean="0">
                <a:ea typeface="宋体" panose="02010600030101010101" pitchFamily="2" charset="-122"/>
              </a:rPr>
              <a:t>Reuse of a register name</a:t>
            </a:r>
          </a:p>
        </p:txBody>
      </p:sp>
      <p:sp>
        <p:nvSpPr>
          <p:cNvPr id="23859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AC56BAB-08A1-412C-86A2-39495E9DB32F}" type="slidenum">
              <a:rPr lang="en-AU" altLang="zh-CN" sz="1400"/>
              <a:pPr>
                <a:spcBef>
                  <a:spcPct val="0"/>
                </a:spcBef>
                <a:buClrTx/>
                <a:buSzTx/>
                <a:buFontTx/>
                <a:buNone/>
              </a:pPr>
              <a:t>173</a:t>
            </a:fld>
            <a:endParaRPr lang="en-AU" altLang="zh-CN" sz="1400"/>
          </a:p>
        </p:txBody>
      </p:sp>
    </p:spTree>
    <p:extLst>
      <p:ext uri="{BB962C8B-B14F-4D97-AF65-F5344CB8AC3E}">
        <p14:creationId xmlns:p14="http://schemas.microsoft.com/office/powerpoint/2010/main" val="76714963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Loop Unrolling Example</a:t>
            </a:r>
            <a:endParaRPr lang="en-AU" altLang="zh-CN" smtClean="0">
              <a:ea typeface="宋体" panose="02010600030101010101" pitchFamily="2" charset="-122"/>
            </a:endParaRPr>
          </a:p>
        </p:txBody>
      </p:sp>
      <p:sp>
        <p:nvSpPr>
          <p:cNvPr id="240644" name="Rectangle 3"/>
          <p:cNvSpPr>
            <a:spLocks noGrp="1" noChangeArrowheads="1"/>
          </p:cNvSpPr>
          <p:nvPr>
            <p:ph idx="1"/>
          </p:nvPr>
        </p:nvSpPr>
        <p:spPr>
          <a:xfrm>
            <a:off x="2208214" y="4889500"/>
            <a:ext cx="8270875" cy="1347788"/>
          </a:xfrm>
        </p:spPr>
        <p:txBody>
          <a:bodyPr/>
          <a:lstStyle/>
          <a:p>
            <a:pPr eaLnBrk="1" hangingPunct="1"/>
            <a:r>
              <a:rPr lang="en-US" altLang="zh-CN" sz="2800">
                <a:ea typeface="宋体" panose="02010600030101010101" pitchFamily="2" charset="-122"/>
              </a:rPr>
              <a:t>IPC = 14/8 = 1.75</a:t>
            </a:r>
          </a:p>
          <a:p>
            <a:pPr lvl="1" eaLnBrk="1" hangingPunct="1"/>
            <a:r>
              <a:rPr lang="en-US" altLang="zh-CN" sz="2400">
                <a:ea typeface="宋体" panose="02010600030101010101" pitchFamily="2" charset="-122"/>
              </a:rPr>
              <a:t>Closer to 2, but at cost of registers and code size</a:t>
            </a:r>
            <a:endParaRPr lang="en-AU" altLang="zh-CN" sz="2400">
              <a:ea typeface="宋体" panose="02010600030101010101" pitchFamily="2" charset="-122"/>
            </a:endParaRPr>
          </a:p>
        </p:txBody>
      </p:sp>
      <p:sp>
        <p:nvSpPr>
          <p:cNvPr id="24064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37F4C74-5910-45E2-8745-AD9C284FE000}" type="slidenum">
              <a:rPr lang="en-AU" altLang="zh-CN" sz="1400"/>
              <a:pPr>
                <a:spcBef>
                  <a:spcPct val="0"/>
                </a:spcBef>
                <a:buClrTx/>
                <a:buSzTx/>
                <a:buFontTx/>
                <a:buNone/>
              </a:pPr>
              <a:t>174</a:t>
            </a:fld>
            <a:endParaRPr lang="en-AU" altLang="zh-CN" sz="1400"/>
          </a:p>
        </p:txBody>
      </p:sp>
      <p:graphicFrame>
        <p:nvGraphicFramePr>
          <p:cNvPr id="503867" name="Group 59"/>
          <p:cNvGraphicFramePr>
            <a:graphicFrameLocks noGrp="1"/>
          </p:cNvGraphicFramePr>
          <p:nvPr/>
        </p:nvGraphicFramePr>
        <p:xfrm>
          <a:off x="2711450" y="1557339"/>
          <a:ext cx="7272338" cy="3017835"/>
        </p:xfrm>
        <a:graphic>
          <a:graphicData uri="http://schemas.openxmlformats.org/drawingml/2006/table">
            <a:tbl>
              <a:tblPr/>
              <a:tblGrid>
                <a:gridCol w="817563">
                  <a:extLst>
                    <a:ext uri="{9D8B030D-6E8A-4147-A177-3AD203B41FA5}">
                      <a16:colId xmlns="" xmlns:a16="http://schemas.microsoft.com/office/drawing/2014/main" val="20000"/>
                    </a:ext>
                  </a:extLst>
                </a:gridCol>
                <a:gridCol w="2803525">
                  <a:extLst>
                    <a:ext uri="{9D8B030D-6E8A-4147-A177-3AD203B41FA5}">
                      <a16:colId xmlns="" xmlns:a16="http://schemas.microsoft.com/office/drawing/2014/main" val="20001"/>
                    </a:ext>
                  </a:extLst>
                </a:gridCol>
                <a:gridCol w="2803525">
                  <a:extLst>
                    <a:ext uri="{9D8B030D-6E8A-4147-A177-3AD203B41FA5}">
                      <a16:colId xmlns="" xmlns:a16="http://schemas.microsoft.com/office/drawing/2014/main" val="20002"/>
                    </a:ext>
                  </a:extLst>
                </a:gridCol>
                <a:gridCol w="847725">
                  <a:extLst>
                    <a:ext uri="{9D8B030D-6E8A-4147-A177-3AD203B41FA5}">
                      <a16:colId xmlns="" xmlns:a16="http://schemas.microsoft.com/office/drawing/2014/main" val="20003"/>
                    </a:ext>
                  </a:extLst>
                </a:gridCol>
              </a:tblGrid>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Arial"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ALU/branch</a:t>
                      </a:r>
                      <a:endParaRPr kumimoji="0" lang="en-AU" altLang="zh-CN" sz="1600" b="0" i="0" u="none" strike="noStrike" cap="none" normalizeH="0" baseline="0" smtClean="0">
                        <a:ln>
                          <a:noFill/>
                        </a:ln>
                        <a:solidFill>
                          <a:schemeClr val="tx1"/>
                        </a:solidFill>
                        <a:effectLst/>
                        <a:latin typeface="Arial"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Load/store</a:t>
                      </a:r>
                      <a:endParaRPr kumimoji="0" lang="en-AU" altLang="zh-CN" sz="1600" b="0" i="0" u="none" strike="noStrike" cap="none" normalizeH="0" baseline="0" smtClean="0">
                        <a:ln>
                          <a:noFill/>
                        </a:ln>
                        <a:solidFill>
                          <a:schemeClr val="tx1"/>
                        </a:solidFill>
                        <a:effectLst/>
                        <a:latin typeface="Arial"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cycle</a:t>
                      </a:r>
                      <a:endParaRPr kumimoji="0" lang="en-AU" altLang="zh-CN" sz="1600" b="0" i="0" u="none" strike="noStrike" cap="none" normalizeH="0" baseline="0" smtClean="0">
                        <a:ln>
                          <a:noFill/>
                        </a:ln>
                        <a:solidFill>
                          <a:schemeClr val="tx1"/>
                        </a:solidFill>
                        <a:effectLst/>
                        <a:latin typeface="Arial"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Loop:</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addi </a:t>
                      </a:r>
                      <a:r>
                        <a:rPr kumimoji="0" lang="en-AU" altLang="zh-CN" sz="1600" b="0" i="0" u="none" strike="noStrike" cap="none" normalizeH="0" baseline="0" dirty="0" smtClean="0">
                          <a:ln>
                            <a:noFill/>
                          </a:ln>
                          <a:solidFill>
                            <a:srgbClr val="A47B38"/>
                          </a:solidFill>
                          <a:effectLst/>
                          <a:latin typeface="Lucida Console" pitchFamily="49" charset="0"/>
                          <a:ea typeface="宋体" charset="-122"/>
                        </a:rPr>
                        <a:t>x20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x20,–32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x28</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0(x20)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1</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rgbClr val="C0C0C0"/>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x29</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24(x20)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2</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x28</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x28</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16(x20)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3</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x29</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x29</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8(x20)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4</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x28</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32(x20)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5</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x29</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24(x20)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6</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rgbClr val="C0C0C0"/>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16(x20)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7</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blt  </a:t>
                      </a:r>
                      <a:r>
                        <a:rPr kumimoji="0" lang="en-AU" altLang="zh-CN" sz="1600" b="0" i="0" u="none" strike="noStrike" cap="none" normalizeH="0" baseline="0" dirty="0" smtClean="0">
                          <a:ln>
                            <a:noFill/>
                          </a:ln>
                          <a:solidFill>
                            <a:srgbClr val="A47B38"/>
                          </a:solidFill>
                          <a:effectLst/>
                          <a:latin typeface="Lucida Console" pitchFamily="49" charset="0"/>
                          <a:ea typeface="宋体" charset="-122"/>
                        </a:rPr>
                        <a:t>x22</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x20, Loop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8(x20)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8</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29129326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Dynamic Multiple Issue</a:t>
            </a:r>
            <a:endParaRPr lang="en-AU" altLang="zh-CN" smtClean="0">
              <a:ea typeface="宋体" panose="02010600030101010101" pitchFamily="2" charset="-122"/>
            </a:endParaRPr>
          </a:p>
        </p:txBody>
      </p:sp>
      <p:sp>
        <p:nvSpPr>
          <p:cNvPr id="242692" name="Rectangle 3"/>
          <p:cNvSpPr>
            <a:spLocks noGrp="1" noChangeArrowheads="1"/>
          </p:cNvSpPr>
          <p:nvPr>
            <p:ph idx="1"/>
          </p:nvPr>
        </p:nvSpPr>
        <p:spPr/>
        <p:txBody>
          <a:bodyPr/>
          <a:lstStyle/>
          <a:p>
            <a:pPr eaLnBrk="1" hangingPunct="1"/>
            <a:r>
              <a:rPr lang="en-US" altLang="zh-CN" smtClean="0">
                <a:ea typeface="宋体" panose="02010600030101010101" pitchFamily="2" charset="-122"/>
              </a:rPr>
              <a:t>“Superscalar” processors</a:t>
            </a:r>
          </a:p>
          <a:p>
            <a:pPr eaLnBrk="1" hangingPunct="1"/>
            <a:r>
              <a:rPr lang="en-US" altLang="zh-CN" smtClean="0">
                <a:ea typeface="宋体" panose="02010600030101010101" pitchFamily="2" charset="-122"/>
              </a:rPr>
              <a:t>CPU decides whether to issue 0, 1, 2, … each cycle</a:t>
            </a:r>
          </a:p>
          <a:p>
            <a:pPr lvl="1" eaLnBrk="1" hangingPunct="1"/>
            <a:r>
              <a:rPr lang="en-US" altLang="zh-CN" smtClean="0">
                <a:ea typeface="宋体" panose="02010600030101010101" pitchFamily="2" charset="-122"/>
              </a:rPr>
              <a:t>Avoiding structural and data hazards</a:t>
            </a:r>
          </a:p>
          <a:p>
            <a:pPr eaLnBrk="1" hangingPunct="1"/>
            <a:r>
              <a:rPr lang="en-US" altLang="zh-CN" smtClean="0">
                <a:ea typeface="宋体" panose="02010600030101010101" pitchFamily="2" charset="-122"/>
              </a:rPr>
              <a:t>Avoids the need for compiler scheduling</a:t>
            </a:r>
          </a:p>
          <a:p>
            <a:pPr lvl="1" eaLnBrk="1" hangingPunct="1"/>
            <a:r>
              <a:rPr lang="en-US" altLang="zh-CN" smtClean="0">
                <a:ea typeface="宋体" panose="02010600030101010101" pitchFamily="2" charset="-122"/>
              </a:rPr>
              <a:t>Though it may still help</a:t>
            </a:r>
          </a:p>
          <a:p>
            <a:pPr lvl="1" eaLnBrk="1" hangingPunct="1"/>
            <a:r>
              <a:rPr lang="en-US" altLang="zh-CN" smtClean="0">
                <a:ea typeface="宋体" panose="02010600030101010101" pitchFamily="2" charset="-122"/>
              </a:rPr>
              <a:t>Code semantics ensured by the CPU</a:t>
            </a:r>
            <a:endParaRPr lang="en-AU" altLang="zh-CN" smtClean="0">
              <a:ea typeface="宋体" panose="02010600030101010101" pitchFamily="2" charset="-122"/>
            </a:endParaRPr>
          </a:p>
        </p:txBody>
      </p:sp>
      <p:sp>
        <p:nvSpPr>
          <p:cNvPr id="24269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702CCDA-5594-4ACA-A919-DE9637F41E2F}" type="slidenum">
              <a:rPr lang="en-AU" altLang="zh-CN" sz="1400"/>
              <a:pPr>
                <a:spcBef>
                  <a:spcPct val="0"/>
                </a:spcBef>
                <a:buClrTx/>
                <a:buSzTx/>
                <a:buFontTx/>
                <a:buNone/>
              </a:pPr>
              <a:t>175</a:t>
            </a:fld>
            <a:endParaRPr lang="en-AU" altLang="zh-CN" sz="1400"/>
          </a:p>
        </p:txBody>
      </p:sp>
    </p:spTree>
    <p:extLst>
      <p:ext uri="{BB962C8B-B14F-4D97-AF65-F5344CB8AC3E}">
        <p14:creationId xmlns:p14="http://schemas.microsoft.com/office/powerpoint/2010/main" val="2839099655"/>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Dynamic Pipeline Scheduling</a:t>
            </a:r>
            <a:endParaRPr lang="en-AU" altLang="zh-CN" smtClean="0">
              <a:ea typeface="宋体" panose="02010600030101010101" pitchFamily="2" charset="-122"/>
            </a:endParaRPr>
          </a:p>
        </p:txBody>
      </p:sp>
      <p:sp>
        <p:nvSpPr>
          <p:cNvPr id="244740" name="Rectangle 3"/>
          <p:cNvSpPr>
            <a:spLocks noGrp="1" noChangeArrowheads="1"/>
          </p:cNvSpPr>
          <p:nvPr>
            <p:ph idx="1"/>
          </p:nvPr>
        </p:nvSpPr>
        <p:spPr/>
        <p:txBody>
          <a:bodyPr/>
          <a:lstStyle/>
          <a:p>
            <a:pPr eaLnBrk="1" hangingPunct="1"/>
            <a:r>
              <a:rPr lang="en-US" altLang="zh-CN" smtClean="0">
                <a:ea typeface="宋体" panose="02010600030101010101" pitchFamily="2" charset="-122"/>
              </a:rPr>
              <a:t>Allow the CPU to execute instructions out of order to avoid stalls</a:t>
            </a:r>
          </a:p>
          <a:p>
            <a:pPr lvl="1" eaLnBrk="1" hangingPunct="1"/>
            <a:r>
              <a:rPr lang="en-US" altLang="zh-CN" smtClean="0">
                <a:ea typeface="宋体" panose="02010600030101010101" pitchFamily="2" charset="-122"/>
              </a:rPr>
              <a:t>But commit result to registers in order</a:t>
            </a:r>
          </a:p>
          <a:p>
            <a:pPr eaLnBrk="1" hangingPunct="1"/>
            <a:r>
              <a:rPr lang="en-US" altLang="zh-CN" smtClean="0">
                <a:ea typeface="宋体" panose="02010600030101010101" pitchFamily="2" charset="-122"/>
              </a:rPr>
              <a:t>Example</a:t>
            </a:r>
          </a:p>
          <a:p>
            <a:pPr lvl="1" eaLnBrk="1" hangingPunct="1">
              <a:buFont typeface="Wingdings" panose="05000000000000000000" pitchFamily="2" charset="2"/>
              <a:buNone/>
            </a:pPr>
            <a:r>
              <a:rPr lang="en-US" altLang="zh-CN" smtClean="0">
                <a:ea typeface="宋体" panose="02010600030101010101" pitchFamily="2" charset="-122"/>
              </a:rPr>
              <a:t>	</a:t>
            </a:r>
            <a:r>
              <a:rPr lang="fr-FR" altLang="zh-CN" smtClean="0">
                <a:latin typeface="Lucida Console" panose="020B0609040504020204" pitchFamily="49" charset="0"/>
                <a:ea typeface="宋体" panose="02010600030101010101" pitchFamily="2" charset="-122"/>
              </a:rPr>
              <a:t>ld    </a:t>
            </a:r>
            <a:r>
              <a:rPr lang="fr-FR" altLang="zh-CN" smtClean="0">
                <a:solidFill>
                  <a:schemeClr val="hlink"/>
                </a:solidFill>
                <a:latin typeface="Lucida Console" panose="020B0609040504020204" pitchFamily="49" charset="0"/>
                <a:ea typeface="宋体" panose="02010600030101010101" pitchFamily="2" charset="-122"/>
              </a:rPr>
              <a:t>x31</a:t>
            </a:r>
            <a:r>
              <a:rPr lang="fr-FR" altLang="zh-CN" smtClean="0">
                <a:latin typeface="Lucida Console" panose="020B0609040504020204" pitchFamily="49" charset="0"/>
                <a:ea typeface="宋体" panose="02010600030101010101" pitchFamily="2" charset="-122"/>
              </a:rPr>
              <a:t>, 0(x21)</a:t>
            </a:r>
            <a:br>
              <a:rPr lang="fr-FR" altLang="zh-CN" smtClean="0">
                <a:latin typeface="Lucida Console" panose="020B0609040504020204" pitchFamily="49" charset="0"/>
                <a:ea typeface="宋体" panose="02010600030101010101" pitchFamily="2" charset="-122"/>
              </a:rPr>
            </a:br>
            <a:r>
              <a:rPr lang="fr-FR" altLang="zh-CN" smtClean="0">
                <a:latin typeface="Lucida Console" panose="020B0609040504020204" pitchFamily="49" charset="0"/>
                <a:ea typeface="宋体" panose="02010600030101010101" pitchFamily="2" charset="-122"/>
              </a:rPr>
              <a:t>add   x1, </a:t>
            </a:r>
            <a:r>
              <a:rPr lang="fr-FR" altLang="zh-CN" smtClean="0">
                <a:solidFill>
                  <a:schemeClr val="hlink"/>
                </a:solidFill>
                <a:latin typeface="Lucida Console" panose="020B0609040504020204" pitchFamily="49" charset="0"/>
                <a:ea typeface="宋体" panose="02010600030101010101" pitchFamily="2" charset="-122"/>
              </a:rPr>
              <a:t>x31</a:t>
            </a:r>
            <a:r>
              <a:rPr lang="fr-FR" altLang="zh-CN" smtClean="0">
                <a:latin typeface="Lucida Console" panose="020B0609040504020204" pitchFamily="49" charset="0"/>
                <a:ea typeface="宋体" panose="02010600030101010101" pitchFamily="2" charset="-122"/>
              </a:rPr>
              <a:t>, x2</a:t>
            </a:r>
            <a:br>
              <a:rPr lang="fr-FR" altLang="zh-CN" smtClean="0">
                <a:latin typeface="Lucida Console" panose="020B0609040504020204" pitchFamily="49" charset="0"/>
                <a:ea typeface="宋体" panose="02010600030101010101" pitchFamily="2" charset="-122"/>
              </a:rPr>
            </a:br>
            <a:r>
              <a:rPr lang="fr-FR" altLang="zh-CN" smtClean="0">
                <a:latin typeface="Lucida Console" panose="020B0609040504020204" pitchFamily="49" charset="0"/>
                <a:ea typeface="宋体" panose="02010600030101010101" pitchFamily="2" charset="-122"/>
              </a:rPr>
              <a:t>sub   x23, x23, x3</a:t>
            </a:r>
            <a:br>
              <a:rPr lang="fr-FR" altLang="zh-CN" smtClean="0">
                <a:latin typeface="Lucida Console" panose="020B0609040504020204" pitchFamily="49" charset="0"/>
                <a:ea typeface="宋体" panose="02010600030101010101" pitchFamily="2" charset="-122"/>
              </a:rPr>
            </a:br>
            <a:r>
              <a:rPr lang="fr-FR" altLang="zh-CN" smtClean="0">
                <a:latin typeface="Lucida Console" panose="020B0609040504020204" pitchFamily="49" charset="0"/>
                <a:ea typeface="宋体" panose="02010600030101010101" pitchFamily="2" charset="-122"/>
              </a:rPr>
              <a:t>andi  x5, x23, 20</a:t>
            </a:r>
          </a:p>
          <a:p>
            <a:pPr lvl="1" eaLnBrk="1" hangingPunct="1"/>
            <a:r>
              <a:rPr lang="en-US" altLang="zh-CN" smtClean="0">
                <a:ea typeface="宋体" panose="02010600030101010101" pitchFamily="2" charset="-122"/>
              </a:rPr>
              <a:t>Can start </a:t>
            </a:r>
            <a:r>
              <a:rPr lang="en-US" altLang="zh-CN" smtClean="0">
                <a:latin typeface="Lucida Console" panose="020B0609040504020204" pitchFamily="49" charset="0"/>
                <a:ea typeface="宋体" panose="02010600030101010101" pitchFamily="2" charset="-122"/>
              </a:rPr>
              <a:t>sub</a:t>
            </a:r>
            <a:r>
              <a:rPr lang="en-US" altLang="zh-CN" smtClean="0">
                <a:ea typeface="宋体" panose="02010600030101010101" pitchFamily="2" charset="-122"/>
              </a:rPr>
              <a:t> while </a:t>
            </a:r>
            <a:r>
              <a:rPr lang="en-US" altLang="zh-CN" smtClean="0">
                <a:latin typeface="Lucida Console" panose="020B0609040504020204" pitchFamily="49" charset="0"/>
                <a:ea typeface="宋体" panose="02010600030101010101" pitchFamily="2" charset="-122"/>
              </a:rPr>
              <a:t>add</a:t>
            </a:r>
            <a:r>
              <a:rPr lang="en-US" altLang="zh-CN" smtClean="0">
                <a:ea typeface="宋体" panose="02010600030101010101" pitchFamily="2" charset="-122"/>
              </a:rPr>
              <a:t> is waiting for ld</a:t>
            </a:r>
          </a:p>
        </p:txBody>
      </p:sp>
      <p:sp>
        <p:nvSpPr>
          <p:cNvPr id="24473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B1E3DBC-516E-4576-A698-5FF4885D59E6}" type="slidenum">
              <a:rPr lang="en-AU" altLang="zh-CN" sz="1400"/>
              <a:pPr>
                <a:spcBef>
                  <a:spcPct val="0"/>
                </a:spcBef>
                <a:buClrTx/>
                <a:buSzTx/>
                <a:buFontTx/>
                <a:buNone/>
              </a:pPr>
              <a:t>176</a:t>
            </a:fld>
            <a:endParaRPr lang="en-AU" altLang="zh-CN" sz="1400"/>
          </a:p>
        </p:txBody>
      </p:sp>
    </p:spTree>
    <p:extLst>
      <p:ext uri="{BB962C8B-B14F-4D97-AF65-F5344CB8AC3E}">
        <p14:creationId xmlns:p14="http://schemas.microsoft.com/office/powerpoint/2010/main" val="256773893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90"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Dynamically Scheduled CPU</a:t>
            </a:r>
            <a:endParaRPr lang="en-AU" altLang="zh-CN" smtClean="0">
              <a:ea typeface="宋体" panose="02010600030101010101" pitchFamily="2" charset="-122"/>
            </a:endParaRPr>
          </a:p>
        </p:txBody>
      </p:sp>
      <p:sp>
        <p:nvSpPr>
          <p:cNvPr id="246786" name="页脚占位符 2"/>
          <p:cNvSpPr>
            <a:spLocks noGrp="1"/>
          </p:cNvSpPr>
          <p:nvPr>
            <p:ph type="ftr" sz="quarter" idx="4294967295"/>
          </p:nvPr>
        </p:nvSpPr>
        <p:spPr>
          <a:xfrm>
            <a:off x="0" y="6356350"/>
            <a:ext cx="2844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E8A919D-6E67-43ED-B948-C5066A630894}" type="slidenum">
              <a:rPr lang="en-AU" altLang="zh-CN" sz="1400"/>
              <a:pPr>
                <a:spcBef>
                  <a:spcPct val="0"/>
                </a:spcBef>
                <a:buClrTx/>
                <a:buSzTx/>
                <a:buFontTx/>
                <a:buNone/>
              </a:pPr>
              <a:t>177</a:t>
            </a:fld>
            <a:endParaRPr lang="en-AU" altLang="zh-CN" sz="1400"/>
          </a:p>
        </p:txBody>
      </p:sp>
      <p:sp>
        <p:nvSpPr>
          <p:cNvPr id="246787" name="Freeform 9"/>
          <p:cNvSpPr>
            <a:spLocks/>
          </p:cNvSpPr>
          <p:nvPr/>
        </p:nvSpPr>
        <p:spPr bwMode="auto">
          <a:xfrm>
            <a:off x="6819901" y="3194051"/>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788" name="Freeform 13"/>
          <p:cNvSpPr>
            <a:spLocks/>
          </p:cNvSpPr>
          <p:nvPr/>
        </p:nvSpPr>
        <p:spPr bwMode="auto">
          <a:xfrm>
            <a:off x="5781675"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789" name="Rectangle 14"/>
          <p:cNvSpPr>
            <a:spLocks noChangeArrowheads="1"/>
          </p:cNvSpPr>
          <p:nvPr/>
        </p:nvSpPr>
        <p:spPr bwMode="auto">
          <a:xfrm>
            <a:off x="7104064"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pic>
        <p:nvPicPr>
          <p:cNvPr id="246791" name="Picture 4" descr="f04-72-P3744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792" name="AutoShape 11"/>
          <p:cNvSpPr>
            <a:spLocks/>
          </p:cNvSpPr>
          <p:nvPr/>
        </p:nvSpPr>
        <p:spPr bwMode="auto">
          <a:xfrm>
            <a:off x="8759825" y="4292601"/>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Results also sent to any waiting reservation stations</a:t>
            </a:r>
          </a:p>
        </p:txBody>
      </p:sp>
      <p:sp>
        <p:nvSpPr>
          <p:cNvPr id="246793" name="AutoShape 12"/>
          <p:cNvSpPr>
            <a:spLocks/>
          </p:cNvSpPr>
          <p:nvPr/>
        </p:nvSpPr>
        <p:spPr bwMode="auto">
          <a:xfrm>
            <a:off x="1847851"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Reorders buffer for register writes</a:t>
            </a:r>
          </a:p>
        </p:txBody>
      </p:sp>
      <p:sp>
        <p:nvSpPr>
          <p:cNvPr id="246794" name="AutoShape 15"/>
          <p:cNvSpPr>
            <a:spLocks/>
          </p:cNvSpPr>
          <p:nvPr/>
        </p:nvSpPr>
        <p:spPr bwMode="auto">
          <a:xfrm>
            <a:off x="6527801"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Can supply operands for issued instructions</a:t>
            </a:r>
          </a:p>
        </p:txBody>
      </p:sp>
      <p:sp>
        <p:nvSpPr>
          <p:cNvPr id="246795" name="AutoShape 16"/>
          <p:cNvSpPr>
            <a:spLocks/>
          </p:cNvSpPr>
          <p:nvPr/>
        </p:nvSpPr>
        <p:spPr bwMode="auto">
          <a:xfrm>
            <a:off x="8759825" y="1268414"/>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Preserves dependencies</a:t>
            </a:r>
          </a:p>
        </p:txBody>
      </p:sp>
      <p:sp>
        <p:nvSpPr>
          <p:cNvPr id="246796" name="AutoShape 17"/>
          <p:cNvSpPr>
            <a:spLocks/>
          </p:cNvSpPr>
          <p:nvPr/>
        </p:nvSpPr>
        <p:spPr bwMode="auto">
          <a:xfrm>
            <a:off x="8759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Hold pending operands</a:t>
            </a:r>
          </a:p>
        </p:txBody>
      </p:sp>
    </p:spTree>
    <p:extLst>
      <p:ext uri="{BB962C8B-B14F-4D97-AF65-F5344CB8AC3E}">
        <p14:creationId xmlns:p14="http://schemas.microsoft.com/office/powerpoint/2010/main" val="142507029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Register Renaming</a:t>
            </a:r>
            <a:endParaRPr lang="en-AU" altLang="zh-CN" smtClean="0">
              <a:ea typeface="宋体" panose="02010600030101010101" pitchFamily="2" charset="-122"/>
            </a:endParaRPr>
          </a:p>
        </p:txBody>
      </p:sp>
      <p:sp>
        <p:nvSpPr>
          <p:cNvPr id="248836" name="Rectangle 3"/>
          <p:cNvSpPr>
            <a:spLocks noGrp="1" noChangeArrowheads="1"/>
          </p:cNvSpPr>
          <p:nvPr>
            <p:ph idx="1"/>
          </p:nvPr>
        </p:nvSpPr>
        <p:spPr/>
        <p:txBody>
          <a:bodyPr/>
          <a:lstStyle/>
          <a:p>
            <a:pPr eaLnBrk="1" hangingPunct="1">
              <a:lnSpc>
                <a:spcPct val="90000"/>
              </a:lnSpc>
            </a:pPr>
            <a:r>
              <a:rPr lang="en-US" altLang="zh-CN" smtClean="0">
                <a:ea typeface="宋体" panose="02010600030101010101" pitchFamily="2" charset="-122"/>
              </a:rPr>
              <a:t>Reservation stations and reorder buffer effectively provide register renaming</a:t>
            </a:r>
          </a:p>
          <a:p>
            <a:pPr eaLnBrk="1" hangingPunct="1">
              <a:lnSpc>
                <a:spcPct val="90000"/>
              </a:lnSpc>
            </a:pPr>
            <a:r>
              <a:rPr lang="en-US" altLang="zh-CN" smtClean="0">
                <a:ea typeface="宋体" panose="02010600030101010101" pitchFamily="2" charset="-122"/>
              </a:rPr>
              <a:t>On instruction issue to reservation station</a:t>
            </a:r>
          </a:p>
          <a:p>
            <a:pPr lvl="1" eaLnBrk="1" hangingPunct="1">
              <a:lnSpc>
                <a:spcPct val="90000"/>
              </a:lnSpc>
            </a:pPr>
            <a:r>
              <a:rPr lang="en-US" altLang="zh-CN" smtClean="0">
                <a:ea typeface="宋体" panose="02010600030101010101" pitchFamily="2" charset="-122"/>
              </a:rPr>
              <a:t>If operand is available in register file or reorder buffer</a:t>
            </a:r>
          </a:p>
          <a:p>
            <a:pPr lvl="2" eaLnBrk="1" hangingPunct="1">
              <a:lnSpc>
                <a:spcPct val="90000"/>
              </a:lnSpc>
            </a:pPr>
            <a:r>
              <a:rPr lang="en-US" altLang="zh-CN" smtClean="0">
                <a:ea typeface="宋体" panose="02010600030101010101" pitchFamily="2" charset="-122"/>
              </a:rPr>
              <a:t>Copied to reservation station</a:t>
            </a:r>
          </a:p>
          <a:p>
            <a:pPr lvl="2" eaLnBrk="1" hangingPunct="1">
              <a:lnSpc>
                <a:spcPct val="90000"/>
              </a:lnSpc>
            </a:pPr>
            <a:r>
              <a:rPr lang="en-US" altLang="zh-CN" smtClean="0">
                <a:ea typeface="宋体" panose="02010600030101010101" pitchFamily="2" charset="-122"/>
              </a:rPr>
              <a:t>No longer required in the register; can be overwritten</a:t>
            </a:r>
          </a:p>
          <a:p>
            <a:pPr lvl="1" eaLnBrk="1" hangingPunct="1">
              <a:lnSpc>
                <a:spcPct val="90000"/>
              </a:lnSpc>
            </a:pPr>
            <a:r>
              <a:rPr lang="en-US" altLang="zh-CN" smtClean="0">
                <a:ea typeface="宋体" panose="02010600030101010101" pitchFamily="2" charset="-122"/>
              </a:rPr>
              <a:t>If operand is not yet available</a:t>
            </a:r>
          </a:p>
          <a:p>
            <a:pPr lvl="2" eaLnBrk="1" hangingPunct="1">
              <a:lnSpc>
                <a:spcPct val="90000"/>
              </a:lnSpc>
            </a:pPr>
            <a:r>
              <a:rPr lang="en-US" altLang="zh-CN" smtClean="0">
                <a:ea typeface="宋体" panose="02010600030101010101" pitchFamily="2" charset="-122"/>
              </a:rPr>
              <a:t>It will be provided to the reservation station by a function unit</a:t>
            </a:r>
          </a:p>
          <a:p>
            <a:pPr lvl="2" eaLnBrk="1" hangingPunct="1">
              <a:lnSpc>
                <a:spcPct val="90000"/>
              </a:lnSpc>
            </a:pPr>
            <a:r>
              <a:rPr lang="en-US" altLang="zh-CN" smtClean="0">
                <a:ea typeface="宋体" panose="02010600030101010101" pitchFamily="2" charset="-122"/>
              </a:rPr>
              <a:t>Register update may not be required</a:t>
            </a:r>
            <a:endParaRPr lang="en-AU" altLang="zh-CN" smtClean="0">
              <a:ea typeface="宋体" panose="02010600030101010101" pitchFamily="2" charset="-122"/>
            </a:endParaRPr>
          </a:p>
        </p:txBody>
      </p:sp>
      <p:sp>
        <p:nvSpPr>
          <p:cNvPr id="24883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E495E71-CF4C-4090-B8F8-325EF2547BFF}" type="slidenum">
              <a:rPr lang="en-AU" altLang="zh-CN" sz="1400"/>
              <a:pPr>
                <a:spcBef>
                  <a:spcPct val="0"/>
                </a:spcBef>
                <a:buClrTx/>
                <a:buSzTx/>
                <a:buFontTx/>
                <a:buNone/>
              </a:pPr>
              <a:t>178</a:t>
            </a:fld>
            <a:endParaRPr lang="en-AU" altLang="zh-CN" sz="1400"/>
          </a:p>
        </p:txBody>
      </p:sp>
    </p:spTree>
    <p:extLst>
      <p:ext uri="{BB962C8B-B14F-4D97-AF65-F5344CB8AC3E}">
        <p14:creationId xmlns:p14="http://schemas.microsoft.com/office/powerpoint/2010/main" val="34974193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4"/>
          <p:cNvSpPr>
            <a:spLocks noGrp="1" noChangeArrowheads="1"/>
          </p:cNvSpPr>
          <p:nvPr>
            <p:ph type="title"/>
          </p:nvPr>
        </p:nvSpPr>
        <p:spPr/>
        <p:txBody>
          <a:bodyPr/>
          <a:lstStyle/>
          <a:p>
            <a:pPr eaLnBrk="1" hangingPunct="1"/>
            <a:r>
              <a:rPr lang="en-US" altLang="zh-CN" smtClean="0">
                <a:ea typeface="宋体" panose="02010600030101010101" pitchFamily="2" charset="-122"/>
              </a:rPr>
              <a:t>Speculation</a:t>
            </a:r>
            <a:endParaRPr lang="en-AU" altLang="zh-CN" smtClean="0">
              <a:ea typeface="宋体" panose="02010600030101010101" pitchFamily="2" charset="-122"/>
            </a:endParaRPr>
          </a:p>
        </p:txBody>
      </p:sp>
      <p:sp>
        <p:nvSpPr>
          <p:cNvPr id="250884" name="Rectangle 5"/>
          <p:cNvSpPr>
            <a:spLocks noGrp="1" noChangeArrowheads="1"/>
          </p:cNvSpPr>
          <p:nvPr>
            <p:ph idx="1"/>
          </p:nvPr>
        </p:nvSpPr>
        <p:spPr/>
        <p:txBody>
          <a:bodyPr/>
          <a:lstStyle/>
          <a:p>
            <a:pPr eaLnBrk="1" hangingPunct="1"/>
            <a:r>
              <a:rPr lang="en-US" altLang="zh-CN" smtClean="0">
                <a:ea typeface="宋体" panose="02010600030101010101" pitchFamily="2" charset="-122"/>
              </a:rPr>
              <a:t>Predict branch and continue issuing</a:t>
            </a:r>
          </a:p>
          <a:p>
            <a:pPr lvl="1" eaLnBrk="1" hangingPunct="1"/>
            <a:r>
              <a:rPr lang="en-US" altLang="zh-CN" smtClean="0">
                <a:ea typeface="宋体" panose="02010600030101010101" pitchFamily="2" charset="-122"/>
              </a:rPr>
              <a:t>Don’t commit until branch outcome determined</a:t>
            </a:r>
          </a:p>
          <a:p>
            <a:pPr eaLnBrk="1" hangingPunct="1"/>
            <a:r>
              <a:rPr lang="en-US" altLang="zh-CN" smtClean="0">
                <a:ea typeface="宋体" panose="02010600030101010101" pitchFamily="2" charset="-122"/>
              </a:rPr>
              <a:t>Load speculation</a:t>
            </a:r>
          </a:p>
          <a:p>
            <a:pPr lvl="1" eaLnBrk="1" hangingPunct="1"/>
            <a:r>
              <a:rPr lang="en-US" altLang="zh-CN" smtClean="0">
                <a:ea typeface="宋体" panose="02010600030101010101" pitchFamily="2" charset="-122"/>
              </a:rPr>
              <a:t>Avoid load and cache miss delay</a:t>
            </a:r>
          </a:p>
          <a:p>
            <a:pPr lvl="2" eaLnBrk="1" hangingPunct="1"/>
            <a:r>
              <a:rPr lang="en-US" altLang="zh-CN" smtClean="0">
                <a:ea typeface="宋体" panose="02010600030101010101" pitchFamily="2" charset="-122"/>
              </a:rPr>
              <a:t>Predict the effective address</a:t>
            </a:r>
          </a:p>
          <a:p>
            <a:pPr lvl="2" eaLnBrk="1" hangingPunct="1"/>
            <a:r>
              <a:rPr lang="en-US" altLang="zh-CN" smtClean="0">
                <a:ea typeface="宋体" panose="02010600030101010101" pitchFamily="2" charset="-122"/>
              </a:rPr>
              <a:t>Predict loaded value</a:t>
            </a:r>
          </a:p>
          <a:p>
            <a:pPr lvl="2" eaLnBrk="1" hangingPunct="1"/>
            <a:r>
              <a:rPr lang="en-US" altLang="zh-CN" smtClean="0">
                <a:ea typeface="宋体" panose="02010600030101010101" pitchFamily="2" charset="-122"/>
              </a:rPr>
              <a:t>Load before completing outstanding stores</a:t>
            </a:r>
          </a:p>
          <a:p>
            <a:pPr lvl="2" eaLnBrk="1" hangingPunct="1"/>
            <a:r>
              <a:rPr lang="en-US" altLang="zh-CN" smtClean="0">
                <a:ea typeface="宋体" panose="02010600030101010101" pitchFamily="2" charset="-122"/>
              </a:rPr>
              <a:t>Bypass stored values to load unit</a:t>
            </a:r>
          </a:p>
          <a:p>
            <a:pPr lvl="1" eaLnBrk="1" hangingPunct="1"/>
            <a:r>
              <a:rPr lang="en-US" altLang="zh-CN" smtClean="0">
                <a:ea typeface="宋体" panose="02010600030101010101" pitchFamily="2" charset="-122"/>
              </a:rPr>
              <a:t>Don’t commit load until speculation cleared</a:t>
            </a:r>
            <a:endParaRPr lang="en-AU" altLang="zh-CN" smtClean="0">
              <a:ea typeface="宋体" panose="02010600030101010101" pitchFamily="2" charset="-122"/>
            </a:endParaRPr>
          </a:p>
        </p:txBody>
      </p:sp>
      <p:sp>
        <p:nvSpPr>
          <p:cNvPr id="25088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66A577C-3451-4962-BA67-BE436395659F}" type="slidenum">
              <a:rPr lang="en-AU" altLang="zh-CN" sz="1400"/>
              <a:pPr>
                <a:spcBef>
                  <a:spcPct val="0"/>
                </a:spcBef>
                <a:buClrTx/>
                <a:buSzTx/>
                <a:buFontTx/>
                <a:buNone/>
              </a:pPr>
              <a:t>179</a:t>
            </a:fld>
            <a:endParaRPr lang="en-AU" altLang="zh-CN" sz="1400"/>
          </a:p>
        </p:txBody>
      </p:sp>
    </p:spTree>
    <p:extLst>
      <p:ext uri="{BB962C8B-B14F-4D97-AF65-F5344CB8AC3E}">
        <p14:creationId xmlns:p14="http://schemas.microsoft.com/office/powerpoint/2010/main" val="331392843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idx="1"/>
          </p:nvPr>
        </p:nvSpPr>
        <p:spPr>
          <a:xfrm>
            <a:off x="1415480" y="1357298"/>
            <a:ext cx="9577064" cy="4768865"/>
          </a:xfrm>
        </p:spPr>
        <p:txBody>
          <a:bodyPr/>
          <a:lstStyle/>
          <a:p>
            <a:pPr eaLnBrk="1" hangingPunct="1">
              <a:spcBef>
                <a:spcPts val="450"/>
              </a:spcBef>
              <a:buFont typeface="Wingdings" panose="05000000000000000000" pitchFamily="2" charset="2"/>
              <a:buChar char="u"/>
            </a:pPr>
            <a:r>
              <a:rPr lang="en-US" altLang="zh-CN" b="0" dirty="0">
                <a:cs typeface="Times New Roman" panose="02020603050405020304" pitchFamily="18" charset="0"/>
              </a:rPr>
              <a:t>Introduction &amp; Logic Design Conventions</a:t>
            </a:r>
          </a:p>
          <a:p>
            <a:pPr eaLnBrk="1" hangingPunct="1">
              <a:spcBef>
                <a:spcPts val="450"/>
              </a:spcBef>
              <a:buFont typeface="Wingdings" panose="05000000000000000000" pitchFamily="2" charset="2"/>
              <a:buChar char="u"/>
            </a:pPr>
            <a:r>
              <a:rPr lang="en-US" altLang="zh-CN" b="0" dirty="0" smtClean="0">
                <a:cs typeface="Times New Roman" panose="02020603050405020304" pitchFamily="18" charset="0"/>
              </a:rPr>
              <a:t>Building </a:t>
            </a:r>
            <a:r>
              <a:rPr lang="en-US" altLang="zh-CN" b="0" dirty="0">
                <a:cs typeface="Times New Roman" panose="02020603050405020304" pitchFamily="18" charset="0"/>
              </a:rPr>
              <a:t>a </a:t>
            </a:r>
            <a:r>
              <a:rPr lang="en-US" altLang="zh-CN" b="0" dirty="0" err="1">
                <a:cs typeface="Times New Roman" panose="02020603050405020304" pitchFamily="18" charset="0"/>
              </a:rPr>
              <a:t>datapath</a:t>
            </a:r>
            <a:endParaRPr lang="en-US" altLang="zh-CN" b="0" dirty="0">
              <a:cs typeface="Times New Roman" panose="02020603050405020304" pitchFamily="18" charset="0"/>
            </a:endParaRPr>
          </a:p>
          <a:p>
            <a:pPr eaLnBrk="1" hangingPunct="1">
              <a:spcBef>
                <a:spcPts val="450"/>
              </a:spcBef>
              <a:buFont typeface="Wingdings" panose="05000000000000000000" pitchFamily="2" charset="2"/>
              <a:buChar char="u"/>
            </a:pPr>
            <a:r>
              <a:rPr lang="en-US" altLang="zh-CN" b="0" dirty="0" smtClean="0">
                <a:cs typeface="Times New Roman" panose="02020603050405020304" pitchFamily="18" charset="0"/>
              </a:rPr>
              <a:t>A </a:t>
            </a:r>
            <a:r>
              <a:rPr lang="en-US" altLang="zh-CN" b="0" dirty="0">
                <a:cs typeface="Times New Roman" panose="02020603050405020304" pitchFamily="18" charset="0"/>
              </a:rPr>
              <a:t>Simple </a:t>
            </a:r>
            <a:r>
              <a:rPr lang="en-US" altLang="zh-CN" b="0" dirty="0" smtClean="0">
                <a:cs typeface="Times New Roman" panose="02020603050405020304" pitchFamily="18" charset="0"/>
              </a:rPr>
              <a:t>Implementation </a:t>
            </a:r>
            <a:r>
              <a:rPr lang="en-US" altLang="zh-CN" b="0" dirty="0">
                <a:cs typeface="Times New Roman" panose="02020603050405020304" pitchFamily="18" charset="0"/>
              </a:rPr>
              <a:t>Scheme</a:t>
            </a:r>
          </a:p>
          <a:p>
            <a:pPr eaLnBrk="1" hangingPunct="1">
              <a:spcBef>
                <a:spcPts val="450"/>
              </a:spcBef>
              <a:buFont typeface="Wingdings" panose="05000000000000000000" pitchFamily="2" charset="2"/>
              <a:buChar char="u"/>
            </a:pPr>
            <a:r>
              <a:rPr lang="en-US" altLang="zh-CN" b="0" dirty="0" smtClean="0">
                <a:solidFill>
                  <a:srgbClr val="FF0000"/>
                </a:solidFill>
                <a:cs typeface="Times New Roman" panose="02020603050405020304" pitchFamily="18" charset="0"/>
              </a:rPr>
              <a:t>Pipelining</a:t>
            </a:r>
          </a:p>
          <a:p>
            <a:pPr lvl="1" eaLnBrk="1" hangingPunct="1">
              <a:spcBef>
                <a:spcPts val="450"/>
              </a:spcBef>
              <a:buFont typeface="Wingdings" panose="05000000000000000000" pitchFamily="2" charset="2"/>
              <a:buChar char="u"/>
            </a:pPr>
            <a:r>
              <a:rPr lang="en-US" altLang="zh-CN" dirty="0" smtClean="0">
                <a:solidFill>
                  <a:srgbClr val="FF0000"/>
                </a:solidFill>
                <a:cs typeface="Times New Roman" panose="02020603050405020304" pitchFamily="18" charset="0"/>
              </a:rPr>
              <a:t>Why pipelining</a:t>
            </a:r>
          </a:p>
          <a:p>
            <a:pPr lvl="1" eaLnBrk="1" hangingPunct="1">
              <a:spcBef>
                <a:spcPts val="450"/>
              </a:spcBef>
              <a:buFont typeface="Wingdings" panose="05000000000000000000" pitchFamily="2" charset="2"/>
              <a:buChar char="u"/>
            </a:pPr>
            <a:r>
              <a:rPr lang="en-US" altLang="zh-CN" b="0" dirty="0" smtClean="0">
                <a:solidFill>
                  <a:srgbClr val="FF0000"/>
                </a:solidFill>
                <a:cs typeface="Times New Roman" panose="02020603050405020304" pitchFamily="18" charset="0"/>
              </a:rPr>
              <a:t>Pipelined </a:t>
            </a:r>
            <a:r>
              <a:rPr lang="en-US" altLang="zh-CN" b="0" dirty="0" err="1" smtClean="0">
                <a:solidFill>
                  <a:srgbClr val="FF0000"/>
                </a:solidFill>
                <a:cs typeface="Times New Roman" panose="02020603050405020304" pitchFamily="18" charset="0"/>
              </a:rPr>
              <a:t>datapath</a:t>
            </a:r>
            <a:r>
              <a:rPr lang="en-US" altLang="zh-CN" b="0" dirty="0" smtClean="0">
                <a:solidFill>
                  <a:srgbClr val="FF0000"/>
                </a:solidFill>
                <a:cs typeface="Times New Roman" panose="02020603050405020304" pitchFamily="18" charset="0"/>
              </a:rPr>
              <a:t> and control</a:t>
            </a:r>
            <a:endParaRPr lang="en-US" altLang="zh-CN" b="0" dirty="0">
              <a:cs typeface="Times New Roman" panose="02020603050405020304" pitchFamily="18" charset="0"/>
            </a:endParaRPr>
          </a:p>
          <a:p>
            <a:pPr eaLnBrk="1" hangingPunct="1">
              <a:spcBef>
                <a:spcPts val="450"/>
              </a:spcBef>
              <a:buFont typeface="Wingdings" panose="05000000000000000000" pitchFamily="2" charset="2"/>
              <a:buChar char="u"/>
            </a:pPr>
            <a:r>
              <a:rPr lang="en-US" altLang="zh-CN" b="0" dirty="0" smtClean="0">
                <a:cs typeface="Times New Roman" panose="02020603050405020304" pitchFamily="18" charset="0"/>
              </a:rPr>
              <a:t>Pipeline Hazards</a:t>
            </a:r>
          </a:p>
          <a:p>
            <a:pPr eaLnBrk="1" hangingPunct="1">
              <a:spcBef>
                <a:spcPts val="450"/>
              </a:spcBef>
              <a:buFont typeface="Wingdings" panose="05000000000000000000" pitchFamily="2" charset="2"/>
              <a:buChar char="u"/>
            </a:pPr>
            <a:r>
              <a:rPr lang="en-US" altLang="zh-CN" b="0" dirty="0" smtClean="0">
                <a:cs typeface="Times New Roman" panose="02020603050405020304" pitchFamily="18" charset="0"/>
              </a:rPr>
              <a:t>Exceptions</a:t>
            </a:r>
            <a:endParaRPr lang="en-US" altLang="zh-CN" b="0" dirty="0">
              <a:cs typeface="Times New Roman" panose="02020603050405020304" pitchFamily="18" charset="0"/>
            </a:endParaRPr>
          </a:p>
        </p:txBody>
      </p:sp>
    </p:spTree>
    <p:extLst>
      <p:ext uri="{BB962C8B-B14F-4D97-AF65-F5344CB8AC3E}">
        <p14:creationId xmlns:p14="http://schemas.microsoft.com/office/powerpoint/2010/main" val="2068593199"/>
      </p:ext>
    </p:extLst>
  </p:cSld>
  <p:clrMapOvr>
    <a:masterClrMapping/>
  </p:clrMapOvr>
  <p:transition spd="med">
    <p:random/>
    <p:sndAc>
      <p:stSnd>
        <p:snd r:embed="rId2" name="chimes.wav"/>
      </p:stSnd>
    </p:sndAc>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Why Do Dynamic Scheduling?</a:t>
            </a:r>
            <a:endParaRPr lang="en-AU" altLang="zh-CN" smtClean="0">
              <a:ea typeface="宋体" panose="02010600030101010101" pitchFamily="2" charset="-122"/>
            </a:endParaRPr>
          </a:p>
        </p:txBody>
      </p:sp>
      <p:sp>
        <p:nvSpPr>
          <p:cNvPr id="252932" name="Rectangle 3"/>
          <p:cNvSpPr>
            <a:spLocks noGrp="1" noChangeArrowheads="1"/>
          </p:cNvSpPr>
          <p:nvPr>
            <p:ph idx="1"/>
          </p:nvPr>
        </p:nvSpPr>
        <p:spPr/>
        <p:txBody>
          <a:bodyPr/>
          <a:lstStyle/>
          <a:p>
            <a:pPr eaLnBrk="1" hangingPunct="1"/>
            <a:r>
              <a:rPr lang="en-US" altLang="zh-CN" smtClean="0">
                <a:ea typeface="宋体" panose="02010600030101010101" pitchFamily="2" charset="-122"/>
              </a:rPr>
              <a:t>Why not just let the compiler schedule code?</a:t>
            </a:r>
          </a:p>
          <a:p>
            <a:pPr eaLnBrk="1" hangingPunct="1"/>
            <a:r>
              <a:rPr lang="en-US" altLang="zh-CN" smtClean="0">
                <a:ea typeface="宋体" panose="02010600030101010101" pitchFamily="2" charset="-122"/>
              </a:rPr>
              <a:t>Not all stalls are predicable</a:t>
            </a:r>
          </a:p>
          <a:p>
            <a:pPr lvl="1" eaLnBrk="1" hangingPunct="1"/>
            <a:r>
              <a:rPr lang="en-US" altLang="zh-CN" smtClean="0">
                <a:ea typeface="宋体" panose="02010600030101010101" pitchFamily="2" charset="-122"/>
              </a:rPr>
              <a:t>e.g., cache misses</a:t>
            </a:r>
          </a:p>
          <a:p>
            <a:pPr eaLnBrk="1" hangingPunct="1"/>
            <a:r>
              <a:rPr lang="en-US" altLang="zh-CN" smtClean="0">
                <a:ea typeface="宋体" panose="02010600030101010101" pitchFamily="2" charset="-122"/>
              </a:rPr>
              <a:t>Can’t always schedule around branches</a:t>
            </a:r>
          </a:p>
          <a:p>
            <a:pPr lvl="1" eaLnBrk="1" hangingPunct="1"/>
            <a:r>
              <a:rPr lang="en-US" altLang="zh-CN" smtClean="0">
                <a:ea typeface="宋体" panose="02010600030101010101" pitchFamily="2" charset="-122"/>
              </a:rPr>
              <a:t>Branch outcome is dynamically determined</a:t>
            </a:r>
          </a:p>
          <a:p>
            <a:pPr eaLnBrk="1" hangingPunct="1"/>
            <a:r>
              <a:rPr lang="en-US" altLang="zh-CN" smtClean="0">
                <a:ea typeface="宋体" panose="02010600030101010101" pitchFamily="2" charset="-122"/>
              </a:rPr>
              <a:t>Different implementations of an ISA have different latencies and hazards</a:t>
            </a:r>
          </a:p>
        </p:txBody>
      </p:sp>
      <p:sp>
        <p:nvSpPr>
          <p:cNvPr id="25293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605810F-FEA5-49E5-AA75-F98636E7AC2E}" type="slidenum">
              <a:rPr lang="en-AU" altLang="zh-CN" sz="1400"/>
              <a:pPr>
                <a:spcBef>
                  <a:spcPct val="0"/>
                </a:spcBef>
                <a:buClrTx/>
                <a:buSzTx/>
                <a:buFontTx/>
                <a:buNone/>
              </a:pPr>
              <a:t>180</a:t>
            </a:fld>
            <a:endParaRPr lang="en-AU" altLang="zh-CN" sz="1400"/>
          </a:p>
        </p:txBody>
      </p:sp>
    </p:spTree>
    <p:extLst>
      <p:ext uri="{BB962C8B-B14F-4D97-AF65-F5344CB8AC3E}">
        <p14:creationId xmlns:p14="http://schemas.microsoft.com/office/powerpoint/2010/main" val="3807284532"/>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Does Multiple Issue Work?</a:t>
            </a:r>
            <a:endParaRPr lang="en-AU" altLang="zh-CN" smtClean="0">
              <a:ea typeface="宋体" panose="02010600030101010101" pitchFamily="2" charset="-122"/>
            </a:endParaRPr>
          </a:p>
        </p:txBody>
      </p:sp>
      <p:sp>
        <p:nvSpPr>
          <p:cNvPr id="254980" name="Rectangle 3"/>
          <p:cNvSpPr>
            <a:spLocks noGrp="1" noChangeArrowheads="1"/>
          </p:cNvSpPr>
          <p:nvPr>
            <p:ph idx="1"/>
          </p:nvPr>
        </p:nvSpPr>
        <p:spPr/>
        <p:txBody>
          <a:bodyPr/>
          <a:lstStyle/>
          <a:p>
            <a:pPr eaLnBrk="1" hangingPunct="1"/>
            <a:r>
              <a:rPr lang="en-US" altLang="zh-CN" sz="2800">
                <a:ea typeface="宋体" panose="02010600030101010101" pitchFamily="2" charset="-122"/>
              </a:rPr>
              <a:t>Yes, but not as much as we’d like</a:t>
            </a:r>
          </a:p>
          <a:p>
            <a:pPr eaLnBrk="1" hangingPunct="1"/>
            <a:r>
              <a:rPr lang="en-US" altLang="zh-CN" sz="2800">
                <a:ea typeface="宋体" panose="02010600030101010101" pitchFamily="2" charset="-122"/>
              </a:rPr>
              <a:t>Programs have real dependencies that limit ILP</a:t>
            </a:r>
          </a:p>
          <a:p>
            <a:pPr eaLnBrk="1" hangingPunct="1"/>
            <a:r>
              <a:rPr lang="en-US" altLang="zh-CN" sz="2800">
                <a:ea typeface="宋体" panose="02010600030101010101" pitchFamily="2" charset="-122"/>
              </a:rPr>
              <a:t>Some dependencies are hard to eliminate</a:t>
            </a:r>
          </a:p>
          <a:p>
            <a:pPr lvl="1" eaLnBrk="1" hangingPunct="1"/>
            <a:r>
              <a:rPr lang="en-US" altLang="zh-CN" sz="2400">
                <a:ea typeface="宋体" panose="02010600030101010101" pitchFamily="2" charset="-122"/>
              </a:rPr>
              <a:t>e.g., pointer aliasing</a:t>
            </a:r>
          </a:p>
          <a:p>
            <a:pPr eaLnBrk="1" hangingPunct="1"/>
            <a:r>
              <a:rPr lang="en-US" altLang="zh-CN" sz="2800">
                <a:ea typeface="宋体" panose="02010600030101010101" pitchFamily="2" charset="-122"/>
              </a:rPr>
              <a:t>Some parallelism is hard to expose</a:t>
            </a:r>
          </a:p>
          <a:p>
            <a:pPr lvl="1" eaLnBrk="1" hangingPunct="1"/>
            <a:r>
              <a:rPr lang="en-US" altLang="zh-CN" sz="2400">
                <a:ea typeface="宋体" panose="02010600030101010101" pitchFamily="2" charset="-122"/>
              </a:rPr>
              <a:t>Limited window size during instruction issue</a:t>
            </a:r>
          </a:p>
          <a:p>
            <a:pPr eaLnBrk="1" hangingPunct="1"/>
            <a:r>
              <a:rPr lang="en-US" altLang="zh-CN" sz="2800">
                <a:ea typeface="宋体" panose="02010600030101010101" pitchFamily="2" charset="-122"/>
              </a:rPr>
              <a:t>Memory delays and limited bandwidth</a:t>
            </a:r>
          </a:p>
          <a:p>
            <a:pPr lvl="1" eaLnBrk="1" hangingPunct="1"/>
            <a:r>
              <a:rPr lang="en-US" altLang="zh-CN" sz="2400">
                <a:ea typeface="宋体" panose="02010600030101010101" pitchFamily="2" charset="-122"/>
              </a:rPr>
              <a:t>Hard to keep pipelines full</a:t>
            </a:r>
          </a:p>
          <a:p>
            <a:pPr eaLnBrk="1" hangingPunct="1"/>
            <a:r>
              <a:rPr lang="en-AU" altLang="zh-CN" sz="2800">
                <a:ea typeface="宋体" panose="02010600030101010101" pitchFamily="2" charset="-122"/>
              </a:rPr>
              <a:t>Speculation can help if done well</a:t>
            </a:r>
          </a:p>
        </p:txBody>
      </p:sp>
      <p:sp>
        <p:nvSpPr>
          <p:cNvPr id="254978" name="页脚占位符 3"/>
          <p:cNvSpPr>
            <a:spLocks noGrp="1"/>
          </p:cNvSpPr>
          <p:nvPr>
            <p:ph type="ftr" sz="quarter" idx="4294967295"/>
          </p:nvPr>
        </p:nvSpPr>
        <p:spPr>
          <a:xfrm>
            <a:off x="0" y="6245225"/>
            <a:ext cx="3860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06725D2-EFD8-47DC-A1BB-568CFF9FEC97}" type="slidenum">
              <a:rPr lang="en-AU" altLang="zh-CN" sz="1400"/>
              <a:pPr>
                <a:spcBef>
                  <a:spcPct val="0"/>
                </a:spcBef>
                <a:buClrTx/>
                <a:buSzTx/>
                <a:buFontTx/>
                <a:buNone/>
              </a:pPr>
              <a:t>181</a:t>
            </a:fld>
            <a:endParaRPr lang="en-AU" altLang="zh-CN" sz="1400"/>
          </a:p>
        </p:txBody>
      </p:sp>
      <p:sp>
        <p:nvSpPr>
          <p:cNvPr id="254981" name="Text Box 4"/>
          <p:cNvSpPr txBox="1">
            <a:spLocks noChangeArrowheads="1"/>
          </p:cNvSpPr>
          <p:nvPr/>
        </p:nvSpPr>
        <p:spPr bwMode="auto">
          <a:xfrm>
            <a:off x="2208213" y="1258889"/>
            <a:ext cx="2865272"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400">
                <a:solidFill>
                  <a:schemeClr val="folHlink"/>
                </a:solidFill>
                <a:latin typeface="Arial Black" panose="020B0A04020102020204" pitchFamily="34" charset="0"/>
              </a:rPr>
              <a:t>The BIG Picture</a:t>
            </a:r>
          </a:p>
        </p:txBody>
      </p:sp>
    </p:spTree>
    <p:extLst>
      <p:ext uri="{BB962C8B-B14F-4D97-AF65-F5344CB8AC3E}">
        <p14:creationId xmlns:p14="http://schemas.microsoft.com/office/powerpoint/2010/main" val="160267668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Power Efficiency</a:t>
            </a:r>
          </a:p>
        </p:txBody>
      </p:sp>
      <p:sp>
        <p:nvSpPr>
          <p:cNvPr id="257028" name="Rectangle 3"/>
          <p:cNvSpPr>
            <a:spLocks noGrp="1" noChangeArrowheads="1"/>
          </p:cNvSpPr>
          <p:nvPr>
            <p:ph idx="1"/>
          </p:nvPr>
        </p:nvSpPr>
        <p:spPr>
          <a:xfrm>
            <a:off x="2208214" y="1125538"/>
            <a:ext cx="8270875" cy="1727200"/>
          </a:xfrm>
        </p:spPr>
        <p:txBody>
          <a:bodyPr/>
          <a:lstStyle/>
          <a:p>
            <a:pPr eaLnBrk="1" hangingPunct="1"/>
            <a:r>
              <a:rPr lang="en-AU" altLang="zh-CN" smtClean="0">
                <a:ea typeface="宋体" panose="02010600030101010101" pitchFamily="2" charset="-122"/>
              </a:rPr>
              <a:t>Complexity of dynamic scheduling and speculations requires power</a:t>
            </a:r>
          </a:p>
          <a:p>
            <a:pPr eaLnBrk="1" hangingPunct="1"/>
            <a:r>
              <a:rPr lang="en-AU" altLang="zh-CN" smtClean="0">
                <a:ea typeface="宋体" panose="02010600030101010101" pitchFamily="2" charset="-122"/>
              </a:rPr>
              <a:t>Multiple simpler cores may be better</a:t>
            </a:r>
          </a:p>
        </p:txBody>
      </p:sp>
      <p:sp>
        <p:nvSpPr>
          <p:cNvPr id="25702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72E63AA-5E4A-4990-B065-24294558B79E}" type="slidenum">
              <a:rPr lang="en-AU" altLang="zh-CN" sz="1400"/>
              <a:pPr>
                <a:spcBef>
                  <a:spcPct val="0"/>
                </a:spcBef>
                <a:buClrTx/>
                <a:buSzTx/>
                <a:buFontTx/>
                <a:buNone/>
              </a:pPr>
              <a:t>182</a:t>
            </a:fld>
            <a:endParaRPr lang="en-AU" altLang="zh-CN" sz="1400"/>
          </a:p>
        </p:txBody>
      </p:sp>
      <p:graphicFrame>
        <p:nvGraphicFramePr>
          <p:cNvPr id="522391" name="Group 151"/>
          <p:cNvGraphicFramePr>
            <a:graphicFrameLocks noGrp="1"/>
          </p:cNvGraphicFramePr>
          <p:nvPr/>
        </p:nvGraphicFramePr>
        <p:xfrm>
          <a:off x="2208213" y="2924176"/>
          <a:ext cx="8208962" cy="3109911"/>
        </p:xfrm>
        <a:graphic>
          <a:graphicData uri="http://schemas.openxmlformats.org/drawingml/2006/table">
            <a:tbl>
              <a:tblPr/>
              <a:tblGrid>
                <a:gridCol w="1422400">
                  <a:extLst>
                    <a:ext uri="{9D8B030D-6E8A-4147-A177-3AD203B41FA5}">
                      <a16:colId xmlns="" xmlns:a16="http://schemas.microsoft.com/office/drawing/2014/main" val="20000"/>
                    </a:ext>
                  </a:extLst>
                </a:gridCol>
                <a:gridCol w="881062">
                  <a:extLst>
                    <a:ext uri="{9D8B030D-6E8A-4147-A177-3AD203B41FA5}">
                      <a16:colId xmlns="" xmlns:a16="http://schemas.microsoft.com/office/drawing/2014/main" val="20001"/>
                    </a:ext>
                  </a:extLst>
                </a:gridCol>
                <a:gridCol w="1058863">
                  <a:extLst>
                    <a:ext uri="{9D8B030D-6E8A-4147-A177-3AD203B41FA5}">
                      <a16:colId xmlns="" xmlns:a16="http://schemas.microsoft.com/office/drawing/2014/main" val="20002"/>
                    </a:ext>
                  </a:extLst>
                </a:gridCol>
                <a:gridCol w="968375">
                  <a:extLst>
                    <a:ext uri="{9D8B030D-6E8A-4147-A177-3AD203B41FA5}">
                      <a16:colId xmlns="" xmlns:a16="http://schemas.microsoft.com/office/drawing/2014/main" val="20003"/>
                    </a:ext>
                  </a:extLst>
                </a:gridCol>
                <a:gridCol w="863600">
                  <a:extLst>
                    <a:ext uri="{9D8B030D-6E8A-4147-A177-3AD203B41FA5}">
                      <a16:colId xmlns="" xmlns:a16="http://schemas.microsoft.com/office/drawing/2014/main" val="20004"/>
                    </a:ext>
                  </a:extLst>
                </a:gridCol>
                <a:gridCol w="1209675">
                  <a:extLst>
                    <a:ext uri="{9D8B030D-6E8A-4147-A177-3AD203B41FA5}">
                      <a16:colId xmlns="" xmlns:a16="http://schemas.microsoft.com/office/drawing/2014/main" val="20005"/>
                    </a:ext>
                  </a:extLst>
                </a:gridCol>
                <a:gridCol w="835025">
                  <a:extLst>
                    <a:ext uri="{9D8B030D-6E8A-4147-A177-3AD203B41FA5}">
                      <a16:colId xmlns="" xmlns:a16="http://schemas.microsoft.com/office/drawing/2014/main" val="20006"/>
                    </a:ext>
                  </a:extLst>
                </a:gridCol>
                <a:gridCol w="969962">
                  <a:extLst>
                    <a:ext uri="{9D8B030D-6E8A-4147-A177-3AD203B41FA5}">
                      <a16:colId xmlns="" xmlns:a16="http://schemas.microsoft.com/office/drawing/2014/main" val="20007"/>
                    </a:ext>
                  </a:extLst>
                </a:gridCol>
              </a:tblGrid>
              <a:tr h="518140">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Microprocessor</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Year</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Clock Rate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Pipeline Stages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Issue width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Out-of-order/ Speculation</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Cores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Power</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25360">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i486</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1989</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25MHz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Pentium</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1993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66MHz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25360">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Pentium Pro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1997</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29W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22186">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P4 Willamette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P4 Prescott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3600MHz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103W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2930MHz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UltraSparc III</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1950MHz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UltraSparc T1</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91581045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43472" y="260648"/>
            <a:ext cx="10728325" cy="485982"/>
          </a:xfrm>
        </p:spPr>
        <p:txBody>
          <a:bodyPr>
            <a:normAutofit fontScale="90000"/>
          </a:bodyPr>
          <a:lstStyle/>
          <a:p>
            <a:r>
              <a:rPr lang="en-US" altLang="zh-CN" dirty="0" smtClean="0"/>
              <a:t>ARM</a:t>
            </a:r>
            <a:r>
              <a:rPr lang="zh-CN" altLang="en-US" dirty="0"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dirty="0" smtClean="0"/>
              <a:t>ARM</a:t>
            </a:r>
            <a:r>
              <a:rPr lang="zh-CN" altLang="en-US" dirty="0" smtClean="0"/>
              <a:t>内核工作模式：　　</a:t>
            </a:r>
            <a:endParaRPr lang="en-US" altLang="zh-CN" dirty="0" smtClean="0"/>
          </a:p>
          <a:p>
            <a:pPr lvl="1"/>
            <a:r>
              <a:rPr lang="zh-CN" altLang="en-US" dirty="0" smtClean="0"/>
              <a:t>用户模式（</a:t>
            </a:r>
            <a:r>
              <a:rPr lang="en-US" altLang="zh-CN" dirty="0" smtClean="0"/>
              <a:t>user</a:t>
            </a:r>
            <a:r>
              <a:rPr lang="zh-CN" altLang="en-US" dirty="0" smtClean="0"/>
              <a:t>）：正常程序执行模式；　　</a:t>
            </a:r>
            <a:endParaRPr lang="en-US" altLang="zh-CN" dirty="0" smtClean="0"/>
          </a:p>
          <a:p>
            <a:pPr lvl="1"/>
            <a:r>
              <a:rPr lang="zh-CN" altLang="en-US" dirty="0" smtClean="0"/>
              <a:t>快速中断模式（</a:t>
            </a:r>
            <a:r>
              <a:rPr lang="en-US" altLang="zh-CN" dirty="0" smtClean="0"/>
              <a:t>FIQ</a:t>
            </a:r>
            <a:r>
              <a:rPr lang="zh-CN" altLang="en-US" dirty="0" smtClean="0"/>
              <a:t>）：高优先级的中断产生会进入该种模式，用于高速通道传输；　　</a:t>
            </a:r>
            <a:endParaRPr lang="en-US" altLang="zh-CN" dirty="0" smtClean="0"/>
          </a:p>
          <a:p>
            <a:pPr lvl="1"/>
            <a:r>
              <a:rPr lang="zh-CN" altLang="en-US" dirty="0" smtClean="0"/>
              <a:t>外部中断模式（</a:t>
            </a:r>
            <a:r>
              <a:rPr lang="en-US" altLang="zh-CN" dirty="0" smtClean="0"/>
              <a:t>IRQ</a:t>
            </a:r>
            <a:r>
              <a:rPr lang="zh-CN" altLang="en-US" dirty="0" smtClean="0"/>
              <a:t>）：低优先级中断产生会进入该模式，用于普通的中断处理；　　</a:t>
            </a:r>
            <a:endParaRPr lang="en-US" altLang="zh-CN" dirty="0" smtClean="0"/>
          </a:p>
          <a:p>
            <a:pPr lvl="1"/>
            <a:r>
              <a:rPr lang="zh-CN" altLang="en-US" dirty="0" smtClean="0"/>
              <a:t>特权模式（</a:t>
            </a:r>
            <a:r>
              <a:rPr lang="en-US" altLang="zh-CN" dirty="0" smtClean="0"/>
              <a:t>Supervisor</a:t>
            </a:r>
            <a:r>
              <a:rPr lang="zh-CN" altLang="en-US" dirty="0" smtClean="0"/>
              <a:t>）：复位和软中断指令会进入该模式；　　</a:t>
            </a:r>
            <a:endParaRPr lang="en-US" altLang="zh-CN" dirty="0" smtClean="0"/>
          </a:p>
          <a:p>
            <a:pPr lvl="1"/>
            <a:r>
              <a:rPr lang="zh-CN" altLang="en-US" dirty="0" smtClean="0"/>
              <a:t>数据访问中止模式（</a:t>
            </a:r>
            <a:r>
              <a:rPr lang="en-US" altLang="zh-CN" dirty="0" smtClean="0"/>
              <a:t>Abort</a:t>
            </a:r>
            <a:r>
              <a:rPr lang="zh-CN" altLang="en-US" dirty="0" smtClean="0"/>
              <a:t>）：当存储异常时会进入该模式；　　</a:t>
            </a:r>
            <a:endParaRPr lang="en-US" altLang="zh-CN" dirty="0" smtClean="0"/>
          </a:p>
          <a:p>
            <a:pPr lvl="1"/>
            <a:r>
              <a:rPr lang="zh-CN" altLang="en-US" dirty="0" smtClean="0"/>
              <a:t>未定义指令中止模式（</a:t>
            </a:r>
            <a:r>
              <a:rPr lang="en-US" altLang="zh-CN" dirty="0" smtClean="0"/>
              <a:t>Undefined</a:t>
            </a:r>
            <a:r>
              <a:rPr lang="zh-CN" altLang="en-US" dirty="0" smtClean="0"/>
              <a:t>）：执行未定义指令会进入该模式；　　</a:t>
            </a:r>
            <a:endParaRPr lang="en-US" altLang="zh-CN" dirty="0" smtClean="0"/>
          </a:p>
          <a:p>
            <a:pPr lvl="1"/>
            <a:r>
              <a:rPr lang="zh-CN" altLang="en-US" dirty="0" smtClean="0"/>
              <a:t>系统模式（</a:t>
            </a:r>
            <a:r>
              <a:rPr lang="en-US" altLang="zh-CN" dirty="0" smtClean="0"/>
              <a:t>System</a:t>
            </a:r>
            <a:r>
              <a:rPr lang="zh-CN" altLang="en-US" dirty="0" smtClean="0"/>
              <a:t>）：用于运行特权级操作系统任务；　　</a:t>
            </a:r>
            <a:endParaRPr lang="en-US" altLang="zh-CN" dirty="0" smtClean="0"/>
          </a:p>
          <a:p>
            <a:pPr lvl="1"/>
            <a:r>
              <a:rPr lang="zh-CN" altLang="en-US" dirty="0" smtClean="0"/>
              <a:t>监控模式（</a:t>
            </a:r>
            <a:r>
              <a:rPr lang="en-US" altLang="zh-CN" dirty="0" smtClean="0"/>
              <a:t>Monitor</a:t>
            </a:r>
            <a:r>
              <a:rPr lang="zh-CN" altLang="en-US" dirty="0" smtClean="0"/>
              <a:t>）：可以在安全模式和非安全模式之间切换；</a:t>
            </a:r>
            <a:endParaRPr lang="zh-CN" altLang="en-US" dirty="0"/>
          </a:p>
        </p:txBody>
      </p:sp>
    </p:spTree>
    <p:extLst>
      <p:ext uri="{BB962C8B-B14F-4D97-AF65-F5344CB8AC3E}">
        <p14:creationId xmlns:p14="http://schemas.microsoft.com/office/powerpoint/2010/main" val="200797126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43472" y="188640"/>
            <a:ext cx="10728325" cy="485982"/>
          </a:xfrm>
        </p:spPr>
        <p:txBody>
          <a:bodyPr>
            <a:normAutofit fontScale="90000"/>
          </a:bodyPr>
          <a:lstStyle/>
          <a:p>
            <a:r>
              <a:rPr lang="en-US" altLang="zh-CN" dirty="0" smtClean="0"/>
              <a:t>ARM</a:t>
            </a:r>
            <a:r>
              <a:rPr lang="zh-CN" altLang="en-US" dirty="0"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smtClean="0"/>
              <a:t>ARM</a:t>
            </a:r>
            <a:r>
              <a:rPr lang="zh-CN" altLang="zh-CN" smtClean="0"/>
              <a:t>体系结构的指令集（</a:t>
            </a:r>
            <a:r>
              <a:rPr lang="en-US" altLang="zh-CN" smtClean="0"/>
              <a:t>Instruction Set</a:t>
            </a:r>
            <a:r>
              <a:rPr lang="zh-CN" altLang="zh-CN" smtClean="0"/>
              <a:t>）</a:t>
            </a:r>
            <a:r>
              <a:rPr lang="zh-CN" altLang="en-US" smtClean="0"/>
              <a:t>：　　</a:t>
            </a:r>
            <a:endParaRPr lang="en-US" altLang="zh-CN" smtClean="0"/>
          </a:p>
          <a:p>
            <a:pPr lvl="1"/>
            <a:r>
              <a:rPr lang="en-US" altLang="zh-CN" smtClean="0"/>
              <a:t>ARM</a:t>
            </a:r>
            <a:r>
              <a:rPr lang="zh-CN" altLang="zh-CN" smtClean="0"/>
              <a:t>指令集</a:t>
            </a:r>
            <a:endParaRPr lang="en-US" altLang="zh-CN" smtClean="0"/>
          </a:p>
          <a:p>
            <a:pPr lvl="1"/>
            <a:r>
              <a:rPr lang="en-US" altLang="zh-CN" smtClean="0"/>
              <a:t>Thumb</a:t>
            </a:r>
            <a:r>
              <a:rPr lang="zh-CN" altLang="zh-CN" smtClean="0"/>
              <a:t>指令集</a:t>
            </a:r>
            <a:endParaRPr lang="en-US" altLang="zh-CN" smtClean="0"/>
          </a:p>
          <a:p>
            <a:pPr lvl="1"/>
            <a:r>
              <a:rPr lang="en-US" altLang="zh-CN" smtClean="0"/>
              <a:t>Thumb-2</a:t>
            </a:r>
            <a:r>
              <a:rPr lang="zh-CN" altLang="zh-CN" smtClean="0"/>
              <a:t>指令集</a:t>
            </a:r>
            <a:endParaRPr lang="zh-CN" altLang="en-US" dirty="0"/>
          </a:p>
        </p:txBody>
      </p:sp>
    </p:spTree>
    <p:extLst>
      <p:ext uri="{BB962C8B-B14F-4D97-AF65-F5344CB8AC3E}">
        <p14:creationId xmlns:p14="http://schemas.microsoft.com/office/powerpoint/2010/main" val="261285924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40681" y="260648"/>
            <a:ext cx="10728325" cy="485982"/>
          </a:xfrm>
        </p:spPr>
        <p:txBody>
          <a:bodyPr>
            <a:normAutofit fontScale="90000"/>
          </a:bodyPr>
          <a:lstStyle/>
          <a:p>
            <a:r>
              <a:rPr lang="en-US" altLang="zh-CN" dirty="0" smtClean="0"/>
              <a:t>ARM</a:t>
            </a:r>
            <a:r>
              <a:rPr lang="zh-CN" altLang="en-US" dirty="0"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smtClean="0"/>
              <a:t>ARM</a:t>
            </a:r>
            <a:r>
              <a:rPr lang="zh-CN" altLang="zh-CN" smtClean="0"/>
              <a:t>的微体系结构（</a:t>
            </a:r>
            <a:r>
              <a:rPr lang="en-US" altLang="zh-CN" smtClean="0"/>
              <a:t>Micro-architecture</a:t>
            </a:r>
            <a:r>
              <a:rPr lang="zh-CN" altLang="zh-CN" smtClean="0"/>
              <a:t>）</a:t>
            </a:r>
            <a:r>
              <a:rPr lang="zh-CN" altLang="en-US" smtClean="0"/>
              <a:t>：　　</a:t>
            </a:r>
            <a:endParaRPr lang="en-US" altLang="zh-CN" smtClean="0"/>
          </a:p>
          <a:p>
            <a:pPr lvl="1"/>
            <a:r>
              <a:rPr lang="en-US" altLang="zh-CN" smtClean="0"/>
              <a:t>ARM</a:t>
            </a:r>
            <a:r>
              <a:rPr lang="zh-CN" altLang="zh-CN" smtClean="0"/>
              <a:t>处理器内核（</a:t>
            </a:r>
            <a:r>
              <a:rPr lang="en-US" altLang="zh-CN" smtClean="0"/>
              <a:t>Processor Core</a:t>
            </a:r>
            <a:r>
              <a:rPr lang="zh-CN" altLang="zh-CN" smtClean="0"/>
              <a:t>）</a:t>
            </a:r>
            <a:endParaRPr lang="en-US" altLang="zh-CN" smtClean="0"/>
          </a:p>
          <a:p>
            <a:pPr lvl="1"/>
            <a:r>
              <a:rPr lang="en-US" altLang="zh-CN" smtClean="0"/>
              <a:t>ARM</a:t>
            </a:r>
            <a:r>
              <a:rPr lang="zh-CN" altLang="zh-CN" smtClean="0"/>
              <a:t>处理器（</a:t>
            </a:r>
            <a:r>
              <a:rPr lang="en-US" altLang="zh-CN" smtClean="0"/>
              <a:t>Processor</a:t>
            </a:r>
            <a:r>
              <a:rPr lang="zh-CN" altLang="zh-CN" smtClean="0"/>
              <a:t>）</a:t>
            </a:r>
            <a:endParaRPr lang="en-US" altLang="zh-CN" smtClean="0"/>
          </a:p>
          <a:p>
            <a:pPr lvl="1"/>
            <a:r>
              <a:rPr lang="zh-CN" altLang="zh-CN" smtClean="0"/>
              <a:t>基于</a:t>
            </a:r>
            <a:r>
              <a:rPr lang="en-US" altLang="zh-CN" smtClean="0"/>
              <a:t>ARM</a:t>
            </a:r>
            <a:r>
              <a:rPr lang="zh-CN" altLang="zh-CN" smtClean="0"/>
              <a:t>架构处理器的片上系统（</a:t>
            </a:r>
            <a:r>
              <a:rPr lang="en-US" altLang="zh-CN" smtClean="0"/>
              <a:t>SoC</a:t>
            </a:r>
            <a:r>
              <a:rPr lang="zh-CN" altLang="zh-CN" smtClean="0"/>
              <a:t>）</a:t>
            </a:r>
            <a:endParaRPr lang="zh-CN" altLang="en-US" dirty="0"/>
          </a:p>
        </p:txBody>
      </p:sp>
    </p:spTree>
    <p:extLst>
      <p:ext uri="{BB962C8B-B14F-4D97-AF65-F5344CB8AC3E}">
        <p14:creationId xmlns:p14="http://schemas.microsoft.com/office/powerpoint/2010/main" val="211086843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1457251" y="300927"/>
            <a:ext cx="10728325" cy="485982"/>
          </a:xfrm>
        </p:spPr>
        <p:txBody>
          <a:bodyPr>
            <a:normAutofit fontScale="90000"/>
          </a:bodyPr>
          <a:lstStyle/>
          <a:p>
            <a:r>
              <a:rPr lang="en-US" altLang="zh-CN" dirty="0" smtClean="0"/>
              <a:t>ARM</a:t>
            </a:r>
            <a:r>
              <a:rPr lang="zh-CN" altLang="en-US" dirty="0" smtClean="0"/>
              <a:t>公司授权体系</a:t>
            </a:r>
          </a:p>
        </p:txBody>
      </p:sp>
      <p:sp>
        <p:nvSpPr>
          <p:cNvPr id="3" name="文本占位符 2"/>
          <p:cNvSpPr>
            <a:spLocks noGrp="1"/>
          </p:cNvSpPr>
          <p:nvPr>
            <p:ph type="body" sz="quarter" idx="10"/>
          </p:nvPr>
        </p:nvSpPr>
        <p:spPr/>
        <p:txBody>
          <a:bodyPr/>
          <a:lstStyle/>
          <a:p>
            <a:r>
              <a:rPr lang="en-US" altLang="zh-CN" smtClean="0"/>
              <a:t>ARM</a:t>
            </a:r>
            <a:r>
              <a:rPr lang="zh-CN" altLang="en-US" smtClean="0"/>
              <a:t>目前在全球拥有大约</a:t>
            </a:r>
            <a:r>
              <a:rPr lang="en-US" altLang="zh-CN" smtClean="0"/>
              <a:t>1000</a:t>
            </a:r>
            <a:r>
              <a:rPr lang="zh-CN" altLang="en-US" smtClean="0"/>
              <a:t>个授权合作商、</a:t>
            </a:r>
            <a:r>
              <a:rPr lang="en-US" altLang="zh-CN" smtClean="0"/>
              <a:t>320</a:t>
            </a:r>
            <a:r>
              <a:rPr lang="zh-CN" altLang="en-US" smtClean="0"/>
              <a:t>家伙伴，但是购买架构授权的厂家不超过</a:t>
            </a:r>
            <a:r>
              <a:rPr lang="en-US" altLang="zh-CN" smtClean="0"/>
              <a:t>20</a:t>
            </a:r>
            <a:r>
              <a:rPr lang="zh-CN" altLang="en-US" smtClean="0"/>
              <a:t>家，中国有华为、飞腾获得了架构授权。</a:t>
            </a:r>
          </a:p>
          <a:p>
            <a:endParaRPr lang="zh-CN" altLang="en-US" dirty="0"/>
          </a:p>
        </p:txBody>
      </p:sp>
      <p:sp>
        <p:nvSpPr>
          <p:cNvPr id="4" name="Rectangle 3"/>
          <p:cNvSpPr/>
          <p:nvPr/>
        </p:nvSpPr>
        <p:spPr>
          <a:xfrm>
            <a:off x="1828800" y="2781954"/>
            <a:ext cx="2555224" cy="2879294"/>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
                <a:srgbClr val="009999"/>
              </a:buClr>
            </a:pPr>
            <a:endParaRPr lang="zh-CN" altLang="en-US" sz="2400">
              <a:solidFill>
                <a:prstClr val="white"/>
              </a:solidFill>
            </a:endParaRPr>
          </a:p>
        </p:txBody>
      </p:sp>
      <p:sp>
        <p:nvSpPr>
          <p:cNvPr id="5" name="TextBox 4"/>
          <p:cNvSpPr txBox="1"/>
          <p:nvPr/>
        </p:nvSpPr>
        <p:spPr>
          <a:xfrm>
            <a:off x="5350283" y="4768694"/>
            <a:ext cx="5102201" cy="923330"/>
          </a:xfrm>
          <a:prstGeom prst="rect">
            <a:avLst/>
          </a:prstGeom>
          <a:noFill/>
          <a:ln>
            <a:solidFill>
              <a:schemeClr val="bg1">
                <a:lumMod val="65000"/>
              </a:schemeClr>
            </a:solidFill>
          </a:ln>
        </p:spPr>
        <p:txBody>
          <a:bodyPr wrap="square" rtlCol="0">
            <a:spAutoFit/>
          </a:bodyPr>
          <a:lstStyle/>
          <a:p>
            <a:pPr marL="285750" indent="-285750" fontAlgn="base">
              <a:lnSpc>
                <a:spcPct val="150000"/>
              </a:lnSpc>
              <a:spcBef>
                <a:spcPct val="0"/>
              </a:spcBef>
              <a:spcAft>
                <a:spcPct val="0"/>
              </a:spcAft>
              <a:buClr>
                <a:prstClr val="white">
                  <a:lumMod val="50000"/>
                </a:prstClr>
              </a:buClr>
              <a:buSzPct val="60000"/>
              <a:buFont typeface="Wingdings" panose="05000000000000000000" pitchFamily="2" charset="2"/>
              <a:buChar char="l"/>
            </a:pPr>
            <a:r>
              <a:rPr lang="zh-CN" altLang="en-US" sz="1400" dirty="0">
                <a:solidFill>
                  <a:prstClr val="black"/>
                </a:solidFill>
                <a:latin typeface="Arial" pitchFamily="34" charset="0"/>
              </a:rPr>
              <a:t>只能按照</a:t>
            </a:r>
            <a:r>
              <a:rPr lang="en-US" altLang="zh-CN" sz="1400" dirty="0">
                <a:solidFill>
                  <a:prstClr val="black"/>
                </a:solidFill>
                <a:latin typeface="Arial" pitchFamily="34" charset="0"/>
              </a:rPr>
              <a:t>ARM</a:t>
            </a:r>
            <a:r>
              <a:rPr lang="zh-CN" altLang="en-US" sz="1400" dirty="0">
                <a:solidFill>
                  <a:prstClr val="black"/>
                </a:solidFill>
                <a:latin typeface="Arial" pitchFamily="34" charset="0"/>
              </a:rPr>
              <a:t>设计好的处理器类型、在指定的代</a:t>
            </a:r>
            <a:r>
              <a:rPr lang="zh-CN" altLang="en-US" sz="1400" dirty="0" smtClean="0">
                <a:solidFill>
                  <a:prstClr val="black"/>
                </a:solidFill>
                <a:latin typeface="Arial" pitchFamily="34" charset="0"/>
              </a:rPr>
              <a:t>工厂进行生产。</a:t>
            </a:r>
            <a:endParaRPr lang="en-US" altLang="zh-CN" sz="1400" dirty="0">
              <a:solidFill>
                <a:prstClr val="black"/>
              </a:solidFill>
              <a:latin typeface="Arial" pitchFamily="34" charset="0"/>
            </a:endParaRPr>
          </a:p>
        </p:txBody>
      </p:sp>
      <p:cxnSp>
        <p:nvCxnSpPr>
          <p:cNvPr id="6" name="Straight Connector 5"/>
          <p:cNvCxnSpPr/>
          <p:nvPr/>
        </p:nvCxnSpPr>
        <p:spPr>
          <a:xfrm flipV="1">
            <a:off x="1828800" y="4617132"/>
            <a:ext cx="2555224"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828800" y="3716338"/>
            <a:ext cx="255522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95016" y="4687907"/>
            <a:ext cx="2222791" cy="707886"/>
          </a:xfrm>
          <a:prstGeom prst="rect">
            <a:avLst/>
          </a:prstGeom>
          <a:noFill/>
        </p:spPr>
        <p:txBody>
          <a:bodyPr wrap="square" rtlCol="0">
            <a:spAutoFit/>
          </a:bodyPr>
          <a:lstStyle/>
          <a:p>
            <a:pPr algn="ctr" fontAlgn="base">
              <a:spcBef>
                <a:spcPct val="0"/>
              </a:spcBef>
              <a:spcAft>
                <a:spcPct val="0"/>
              </a:spcAft>
              <a:buClr>
                <a:srgbClr val="009999"/>
              </a:buClr>
            </a:pPr>
            <a:r>
              <a:rPr lang="zh-CN" altLang="en-US" sz="2000" dirty="0">
                <a:solidFill>
                  <a:prstClr val="black"/>
                </a:solidFill>
                <a:latin typeface="Arial" pitchFamily="34" charset="0"/>
              </a:rPr>
              <a:t>处理器优化包</a:t>
            </a:r>
            <a:r>
              <a:rPr lang="en-US" altLang="zh-CN" sz="2000" dirty="0">
                <a:solidFill>
                  <a:prstClr val="black"/>
                </a:solidFill>
                <a:latin typeface="Arial" pitchFamily="34" charset="0"/>
              </a:rPr>
              <a:t>/</a:t>
            </a:r>
            <a:r>
              <a:rPr lang="zh-CN" altLang="en-US" sz="2000" dirty="0">
                <a:solidFill>
                  <a:prstClr val="black"/>
                </a:solidFill>
                <a:latin typeface="Arial" pitchFamily="34" charset="0"/>
              </a:rPr>
              <a:t>物理</a:t>
            </a:r>
            <a:r>
              <a:rPr lang="en-US" altLang="zh-CN" sz="2000" dirty="0">
                <a:solidFill>
                  <a:prstClr val="black"/>
                </a:solidFill>
                <a:latin typeface="Arial" pitchFamily="34" charset="0"/>
              </a:rPr>
              <a:t>IP</a:t>
            </a:r>
            <a:r>
              <a:rPr lang="zh-CN" altLang="en-US" sz="2000" dirty="0">
                <a:solidFill>
                  <a:prstClr val="black"/>
                </a:solidFill>
                <a:latin typeface="Arial" pitchFamily="34" charset="0"/>
              </a:rPr>
              <a:t>包授</a:t>
            </a:r>
            <a:r>
              <a:rPr lang="zh-CN" altLang="en-US" sz="2000" dirty="0" smtClean="0">
                <a:solidFill>
                  <a:prstClr val="black"/>
                </a:solidFill>
                <a:latin typeface="Arial" pitchFamily="34" charset="0"/>
              </a:rPr>
              <a:t>权（</a:t>
            </a:r>
            <a:r>
              <a:rPr lang="en-US" altLang="zh-CN" sz="2000" dirty="0" smtClean="0">
                <a:solidFill>
                  <a:prstClr val="black"/>
                </a:solidFill>
                <a:latin typeface="Arial" pitchFamily="34" charset="0"/>
              </a:rPr>
              <a:t>POP</a:t>
            </a:r>
            <a:r>
              <a:rPr lang="zh-CN" altLang="en-US" sz="2000" dirty="0" smtClean="0">
                <a:solidFill>
                  <a:prstClr val="black"/>
                </a:solidFill>
                <a:latin typeface="Arial" pitchFamily="34" charset="0"/>
              </a:rPr>
              <a:t>）</a:t>
            </a:r>
            <a:endParaRPr lang="zh-CN" altLang="en-US" sz="2000" dirty="0">
              <a:solidFill>
                <a:prstClr val="black"/>
              </a:solidFill>
              <a:latin typeface="Arial" pitchFamily="34" charset="0"/>
            </a:endParaRPr>
          </a:p>
        </p:txBody>
      </p:sp>
      <p:sp>
        <p:nvSpPr>
          <p:cNvPr id="9" name="TextBox 8"/>
          <p:cNvSpPr txBox="1"/>
          <p:nvPr/>
        </p:nvSpPr>
        <p:spPr>
          <a:xfrm>
            <a:off x="1950045" y="3926846"/>
            <a:ext cx="2222791" cy="400110"/>
          </a:xfrm>
          <a:prstGeom prst="rect">
            <a:avLst/>
          </a:prstGeom>
          <a:noFill/>
        </p:spPr>
        <p:txBody>
          <a:bodyPr wrap="square" rtlCol="0">
            <a:spAutoFit/>
          </a:bodyPr>
          <a:lstStyle/>
          <a:p>
            <a:pPr algn="ctr" fontAlgn="base">
              <a:spcBef>
                <a:spcPct val="0"/>
              </a:spcBef>
              <a:spcAft>
                <a:spcPct val="0"/>
              </a:spcAft>
              <a:buClr>
                <a:srgbClr val="009999"/>
              </a:buClr>
            </a:pPr>
            <a:r>
              <a:rPr lang="zh-CN" altLang="en-US" sz="2000" dirty="0">
                <a:solidFill>
                  <a:prstClr val="black"/>
                </a:solidFill>
                <a:latin typeface="Arial" pitchFamily="34" charset="0"/>
              </a:rPr>
              <a:t>处理器授</a:t>
            </a:r>
            <a:r>
              <a:rPr lang="zh-CN" altLang="en-US" sz="2000" dirty="0" smtClean="0">
                <a:solidFill>
                  <a:prstClr val="black"/>
                </a:solidFill>
                <a:latin typeface="Arial" pitchFamily="34" charset="0"/>
              </a:rPr>
              <a:t>权</a:t>
            </a:r>
            <a:endParaRPr lang="en-US" altLang="zh-CN" sz="2000" dirty="0">
              <a:solidFill>
                <a:prstClr val="black"/>
              </a:solidFill>
              <a:latin typeface="Arial" pitchFamily="34" charset="0"/>
            </a:endParaRPr>
          </a:p>
        </p:txBody>
      </p:sp>
      <p:sp>
        <p:nvSpPr>
          <p:cNvPr id="10" name="TextBox 9"/>
          <p:cNvSpPr txBox="1"/>
          <p:nvPr/>
        </p:nvSpPr>
        <p:spPr>
          <a:xfrm>
            <a:off x="1950045" y="3066390"/>
            <a:ext cx="2222791" cy="400110"/>
          </a:xfrm>
          <a:prstGeom prst="rect">
            <a:avLst/>
          </a:prstGeom>
          <a:noFill/>
        </p:spPr>
        <p:txBody>
          <a:bodyPr wrap="square" rtlCol="0">
            <a:spAutoFit/>
          </a:bodyPr>
          <a:lstStyle/>
          <a:p>
            <a:pPr algn="ctr" fontAlgn="base">
              <a:spcBef>
                <a:spcPct val="0"/>
              </a:spcBef>
              <a:spcAft>
                <a:spcPct val="0"/>
              </a:spcAft>
              <a:buClr>
                <a:srgbClr val="009999"/>
              </a:buClr>
            </a:pPr>
            <a:r>
              <a:rPr lang="zh-CN" altLang="en-US" sz="2000" dirty="0">
                <a:solidFill>
                  <a:prstClr val="black"/>
                </a:solidFill>
                <a:latin typeface="Arial" pitchFamily="34" charset="0"/>
              </a:rPr>
              <a:t>架构</a:t>
            </a:r>
            <a:r>
              <a:rPr lang="en-US" altLang="zh-CN" sz="2000" dirty="0">
                <a:solidFill>
                  <a:prstClr val="black"/>
                </a:solidFill>
                <a:latin typeface="Arial" pitchFamily="34" charset="0"/>
              </a:rPr>
              <a:t>/</a:t>
            </a:r>
            <a:r>
              <a:rPr lang="zh-CN" altLang="en-US" sz="2000" dirty="0">
                <a:solidFill>
                  <a:prstClr val="black"/>
                </a:solidFill>
                <a:latin typeface="Arial" pitchFamily="34" charset="0"/>
              </a:rPr>
              <a:t>指令集授</a:t>
            </a:r>
            <a:r>
              <a:rPr lang="zh-CN" altLang="en-US" sz="2000" dirty="0" smtClean="0">
                <a:solidFill>
                  <a:prstClr val="black"/>
                </a:solidFill>
                <a:latin typeface="Arial" pitchFamily="34" charset="0"/>
              </a:rPr>
              <a:t>权</a:t>
            </a:r>
            <a:endParaRPr lang="zh-CN" altLang="en-US" sz="2000" dirty="0">
              <a:solidFill>
                <a:prstClr val="black"/>
              </a:solidFill>
              <a:latin typeface="Arial" pitchFamily="34" charset="0"/>
            </a:endParaRPr>
          </a:p>
        </p:txBody>
      </p:sp>
      <p:sp>
        <p:nvSpPr>
          <p:cNvPr id="11" name="TextBox 10"/>
          <p:cNvSpPr txBox="1"/>
          <p:nvPr/>
        </p:nvSpPr>
        <p:spPr>
          <a:xfrm>
            <a:off x="5350283" y="3764577"/>
            <a:ext cx="5102201" cy="923330"/>
          </a:xfrm>
          <a:prstGeom prst="rect">
            <a:avLst/>
          </a:prstGeom>
          <a:noFill/>
          <a:ln>
            <a:solidFill>
              <a:schemeClr val="bg1">
                <a:lumMod val="65000"/>
              </a:schemeClr>
            </a:solidFill>
          </a:ln>
        </p:spPr>
        <p:txBody>
          <a:bodyPr wrap="square" rtlCol="0">
            <a:spAutoFit/>
          </a:bodyPr>
          <a:lstStyle/>
          <a:p>
            <a:pPr marL="285750" indent="-285750" fontAlgn="base">
              <a:lnSpc>
                <a:spcPct val="150000"/>
              </a:lnSpc>
              <a:spcBef>
                <a:spcPct val="0"/>
              </a:spcBef>
              <a:spcAft>
                <a:spcPct val="0"/>
              </a:spcAft>
              <a:buClr>
                <a:prstClr val="white">
                  <a:lumMod val="50000"/>
                </a:prstClr>
              </a:buClr>
              <a:buSzPct val="60000"/>
              <a:buFont typeface="Wingdings" panose="05000000000000000000" pitchFamily="2" charset="2"/>
              <a:buChar char="l"/>
            </a:pPr>
            <a:r>
              <a:rPr lang="zh-CN" altLang="en-US" sz="1400" dirty="0">
                <a:solidFill>
                  <a:prstClr val="black"/>
                </a:solidFill>
                <a:latin typeface="Arial" pitchFamily="34" charset="0"/>
              </a:rPr>
              <a:t>提供</a:t>
            </a:r>
            <a:r>
              <a:rPr lang="en-US" altLang="zh-CN" sz="1400" dirty="0">
                <a:solidFill>
                  <a:prstClr val="black"/>
                </a:solidFill>
                <a:latin typeface="Arial" pitchFamily="34" charset="0"/>
              </a:rPr>
              <a:t>RTL</a:t>
            </a:r>
            <a:r>
              <a:rPr lang="zh-CN" altLang="en-US" sz="1400" dirty="0">
                <a:solidFill>
                  <a:prstClr val="black"/>
                </a:solidFill>
                <a:latin typeface="Arial" pitchFamily="34" charset="0"/>
              </a:rPr>
              <a:t>代码，处理器的核数、缓存</a:t>
            </a:r>
            <a:r>
              <a:rPr lang="zh-CN" altLang="en-US" sz="1400" dirty="0" smtClean="0">
                <a:solidFill>
                  <a:prstClr val="black"/>
                </a:solidFill>
                <a:latin typeface="Arial" pitchFamily="34" charset="0"/>
              </a:rPr>
              <a:t>可以自己配置。自主设计主频</a:t>
            </a:r>
            <a:r>
              <a:rPr lang="zh-CN" altLang="en-US" sz="1400" dirty="0">
                <a:solidFill>
                  <a:prstClr val="black"/>
                </a:solidFill>
                <a:latin typeface="Arial" pitchFamily="34" charset="0"/>
              </a:rPr>
              <a:t>、工艺、代工厂</a:t>
            </a:r>
            <a:r>
              <a:rPr lang="zh-CN" altLang="en-US" sz="1400" dirty="0" smtClean="0">
                <a:solidFill>
                  <a:prstClr val="black"/>
                </a:solidFill>
                <a:latin typeface="Arial" pitchFamily="34" charset="0"/>
              </a:rPr>
              <a:t>等。</a:t>
            </a:r>
            <a:endParaRPr lang="en-US" altLang="zh-CN" sz="1400" dirty="0">
              <a:solidFill>
                <a:prstClr val="black"/>
              </a:solidFill>
              <a:latin typeface="Arial" pitchFamily="34" charset="0"/>
            </a:endParaRPr>
          </a:p>
        </p:txBody>
      </p:sp>
      <p:sp>
        <p:nvSpPr>
          <p:cNvPr id="12" name="TextBox 11"/>
          <p:cNvSpPr txBox="1"/>
          <p:nvPr/>
        </p:nvSpPr>
        <p:spPr>
          <a:xfrm>
            <a:off x="5350283" y="2781954"/>
            <a:ext cx="5102201" cy="923330"/>
          </a:xfrm>
          <a:prstGeom prst="rect">
            <a:avLst/>
          </a:prstGeom>
          <a:solidFill>
            <a:schemeClr val="bg1"/>
          </a:solidFill>
          <a:ln>
            <a:solidFill>
              <a:schemeClr val="bg1">
                <a:lumMod val="65000"/>
              </a:schemeClr>
            </a:solidFill>
          </a:ln>
        </p:spPr>
        <p:txBody>
          <a:bodyPr wrap="square" rtlCol="0">
            <a:spAutoFit/>
          </a:bodyPr>
          <a:lstStyle/>
          <a:p>
            <a:pPr marL="285750" indent="-285750" fontAlgn="base">
              <a:lnSpc>
                <a:spcPct val="150000"/>
              </a:lnSpc>
              <a:spcBef>
                <a:spcPct val="0"/>
              </a:spcBef>
              <a:spcAft>
                <a:spcPct val="0"/>
              </a:spcAft>
              <a:buClr>
                <a:prstClr val="white">
                  <a:lumMod val="50000"/>
                </a:prstClr>
              </a:buClr>
              <a:buSzPct val="60000"/>
              <a:buFont typeface="Wingdings" panose="05000000000000000000" pitchFamily="2" charset="2"/>
              <a:buChar char="l"/>
            </a:pPr>
            <a:r>
              <a:rPr lang="zh-CN" altLang="en-US" sz="1400" dirty="0">
                <a:solidFill>
                  <a:prstClr val="black"/>
                </a:solidFill>
                <a:latin typeface="Arial" pitchFamily="34" charset="0"/>
              </a:rPr>
              <a:t>按照所授权的架构和指令集（如</a:t>
            </a:r>
            <a:r>
              <a:rPr lang="en-US" altLang="zh-CN" sz="1400" dirty="0">
                <a:solidFill>
                  <a:prstClr val="black"/>
                </a:solidFill>
                <a:latin typeface="Arial" pitchFamily="34" charset="0"/>
              </a:rPr>
              <a:t>ARMv8</a:t>
            </a:r>
            <a:r>
              <a:rPr lang="zh-CN" altLang="en-US" sz="1400" dirty="0">
                <a:solidFill>
                  <a:prstClr val="black"/>
                </a:solidFill>
                <a:latin typeface="Arial" pitchFamily="34" charset="0"/>
              </a:rPr>
              <a:t>）自行编写代码、设计</a:t>
            </a:r>
            <a:r>
              <a:rPr lang="zh-CN" altLang="en-US" sz="1400" dirty="0" smtClean="0">
                <a:solidFill>
                  <a:prstClr val="black"/>
                </a:solidFill>
                <a:latin typeface="Arial" pitchFamily="34" charset="0"/>
              </a:rPr>
              <a:t>芯片。</a:t>
            </a:r>
            <a:endParaRPr lang="en-US" altLang="zh-CN" sz="1400" dirty="0">
              <a:solidFill>
                <a:prstClr val="black"/>
              </a:solidFill>
              <a:latin typeface="Arial" pitchFamily="34" charset="0"/>
            </a:endParaRPr>
          </a:p>
        </p:txBody>
      </p:sp>
      <p:sp>
        <p:nvSpPr>
          <p:cNvPr id="13" name="Right Arrow 12"/>
          <p:cNvSpPr/>
          <p:nvPr/>
        </p:nvSpPr>
        <p:spPr>
          <a:xfrm>
            <a:off x="4492659" y="3151275"/>
            <a:ext cx="680985" cy="22156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
                <a:srgbClr val="009999"/>
              </a:buClr>
            </a:pPr>
            <a:endParaRPr lang="zh-CN" altLang="en-US" sz="2400">
              <a:solidFill>
                <a:prstClr val="white"/>
              </a:solidFill>
            </a:endParaRPr>
          </a:p>
        </p:txBody>
      </p:sp>
      <p:sp>
        <p:nvSpPr>
          <p:cNvPr id="14" name="Right Arrow 13"/>
          <p:cNvSpPr/>
          <p:nvPr/>
        </p:nvSpPr>
        <p:spPr>
          <a:xfrm>
            <a:off x="4490661" y="4126901"/>
            <a:ext cx="680985" cy="22156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
                <a:srgbClr val="009999"/>
              </a:buClr>
            </a:pPr>
            <a:endParaRPr lang="zh-CN" altLang="en-US" sz="2400">
              <a:solidFill>
                <a:prstClr val="white"/>
              </a:solidFill>
            </a:endParaRPr>
          </a:p>
        </p:txBody>
      </p:sp>
      <p:sp>
        <p:nvSpPr>
          <p:cNvPr id="15" name="Right Arrow 14"/>
          <p:cNvSpPr/>
          <p:nvPr/>
        </p:nvSpPr>
        <p:spPr>
          <a:xfrm>
            <a:off x="4489516" y="4999557"/>
            <a:ext cx="680985" cy="22156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
                <a:srgbClr val="009999"/>
              </a:buClr>
            </a:pPr>
            <a:endParaRPr lang="zh-CN" altLang="en-US" sz="2400">
              <a:solidFill>
                <a:prstClr val="white"/>
              </a:solidFill>
            </a:endParaRPr>
          </a:p>
        </p:txBody>
      </p:sp>
    </p:spTree>
    <p:extLst>
      <p:ext uri="{BB962C8B-B14F-4D97-AF65-F5344CB8AC3E}">
        <p14:creationId xmlns:p14="http://schemas.microsoft.com/office/powerpoint/2010/main" val="123851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36117" y="260648"/>
            <a:ext cx="10728325" cy="485982"/>
          </a:xfrm>
        </p:spPr>
        <p:txBody>
          <a:bodyPr>
            <a:normAutofit fontScale="90000"/>
          </a:bodyPr>
          <a:lstStyle/>
          <a:p>
            <a:r>
              <a:rPr lang="en-US" altLang="zh-CN" dirty="0" smtClean="0"/>
              <a:t>ARM</a:t>
            </a:r>
            <a:r>
              <a:rPr lang="zh-CN" altLang="en-US" dirty="0"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smtClean="0"/>
              <a:t>ARM</a:t>
            </a:r>
            <a:r>
              <a:rPr lang="zh-CN" altLang="en-US" smtClean="0"/>
              <a:t>流水线的执行顺序：</a:t>
            </a:r>
            <a:endParaRPr lang="en-US" altLang="zh-CN" smtClean="0"/>
          </a:p>
          <a:p>
            <a:pPr lvl="1"/>
            <a:r>
              <a:rPr lang="zh-CN" altLang="en-US" smtClean="0"/>
              <a:t>取指令（</a:t>
            </a:r>
            <a:r>
              <a:rPr lang="en-US" altLang="zh-CN" smtClean="0"/>
              <a:t>Fetch</a:t>
            </a:r>
            <a:r>
              <a:rPr lang="zh-CN" altLang="en-US" smtClean="0"/>
              <a:t>）：从存储器读取指令；</a:t>
            </a:r>
            <a:endParaRPr lang="en-US" altLang="zh-CN" smtClean="0"/>
          </a:p>
          <a:p>
            <a:pPr lvl="1"/>
            <a:r>
              <a:rPr lang="zh-CN" altLang="en-US" smtClean="0"/>
              <a:t>译码（</a:t>
            </a:r>
            <a:r>
              <a:rPr lang="en-US" altLang="zh-CN" smtClean="0"/>
              <a:t>Decode</a:t>
            </a:r>
            <a:r>
              <a:rPr lang="zh-CN" altLang="en-US" smtClean="0"/>
              <a:t>）：译码以鉴别它是属于哪一条指令；</a:t>
            </a:r>
            <a:endParaRPr lang="en-US" altLang="zh-CN" smtClean="0"/>
          </a:p>
          <a:p>
            <a:pPr lvl="1"/>
            <a:r>
              <a:rPr lang="zh-CN" altLang="en-US" smtClean="0"/>
              <a:t>执行（</a:t>
            </a:r>
            <a:r>
              <a:rPr lang="en-US" altLang="zh-CN" smtClean="0"/>
              <a:t>Execute</a:t>
            </a:r>
            <a:r>
              <a:rPr lang="zh-CN" altLang="en-US" smtClean="0"/>
              <a:t>）：将操作数进行组合以得到结果或存储器地址；</a:t>
            </a:r>
            <a:endParaRPr lang="en-US" altLang="zh-CN" smtClean="0"/>
          </a:p>
          <a:p>
            <a:pPr lvl="1"/>
            <a:r>
              <a:rPr lang="zh-CN" altLang="en-US" smtClean="0"/>
              <a:t>缓冲</a:t>
            </a:r>
            <a:r>
              <a:rPr lang="en-US" altLang="zh-CN" smtClean="0"/>
              <a:t>/</a:t>
            </a:r>
            <a:r>
              <a:rPr lang="zh-CN" altLang="en-US" smtClean="0"/>
              <a:t>数据（</a:t>
            </a:r>
            <a:r>
              <a:rPr lang="en-US" altLang="zh-CN" smtClean="0"/>
              <a:t>Buffer/data</a:t>
            </a:r>
            <a:r>
              <a:rPr lang="zh-CN" altLang="en-US" smtClean="0"/>
              <a:t>）：如果需要，则访问存储器以存储数据；</a:t>
            </a:r>
            <a:endParaRPr lang="en-US" altLang="zh-CN" smtClean="0"/>
          </a:p>
          <a:p>
            <a:pPr lvl="1"/>
            <a:r>
              <a:rPr lang="zh-CN" altLang="en-US" smtClean="0"/>
              <a:t>回写：（</a:t>
            </a:r>
            <a:r>
              <a:rPr lang="en-US" altLang="zh-CN" smtClean="0"/>
              <a:t>Write-back</a:t>
            </a:r>
            <a:r>
              <a:rPr lang="zh-CN" altLang="en-US" smtClean="0"/>
              <a:t>）：将结果写回到寄存器组中；</a:t>
            </a:r>
            <a:endParaRPr lang="zh-CN" altLang="en-US" dirty="0"/>
          </a:p>
        </p:txBody>
      </p:sp>
    </p:spTree>
    <p:extLst>
      <p:ext uri="{BB962C8B-B14F-4D97-AF65-F5344CB8AC3E}">
        <p14:creationId xmlns:p14="http://schemas.microsoft.com/office/powerpoint/2010/main" val="2871751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731838" y="3923721"/>
            <a:ext cx="10909433" cy="2307298"/>
          </a:xfrm>
          <a:prstGeom prst="rect">
            <a:avLst/>
          </a:prstGeom>
          <a:noFill/>
        </p:spPr>
        <p:txBody>
          <a:bodyPr wrap="square" rtlCol="0">
            <a:spAutoFit/>
          </a:bodyPr>
          <a:lstStyle>
            <a:defPPr>
              <a:defRPr lang="zh-CN"/>
            </a:defPPr>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a:defRPr>
                <a:solidFill>
                  <a:schemeClr val="tx1"/>
                </a:solidFill>
                <a:latin typeface="Calibri" pitchFamily="34" charset="0"/>
                <a:ea typeface="宋体" pitchFamily="2" charset="-122"/>
              </a:defRPr>
            </a:lvl6pPr>
            <a:lvl7pPr>
              <a:defRPr>
                <a:solidFill>
                  <a:schemeClr val="tx1"/>
                </a:solidFill>
                <a:latin typeface="Calibri" pitchFamily="34" charset="0"/>
                <a:ea typeface="宋体" pitchFamily="2" charset="-122"/>
              </a:defRPr>
            </a:lvl7pPr>
            <a:lvl8pPr>
              <a:defRPr>
                <a:solidFill>
                  <a:schemeClr val="tx1"/>
                </a:solidFill>
                <a:latin typeface="Calibri" pitchFamily="34" charset="0"/>
                <a:ea typeface="宋体" pitchFamily="2" charset="-122"/>
              </a:defRPr>
            </a:lvl8pPr>
            <a:lvl9pPr>
              <a:defRPr>
                <a:solidFill>
                  <a:schemeClr val="tx1"/>
                </a:solidFill>
                <a:latin typeface="Calibri" pitchFamily="34" charset="0"/>
                <a:ea typeface="宋体" pitchFamily="2" charset="-122"/>
              </a:defRPr>
            </a:lvl9pPr>
          </a:lstStyle>
          <a:p>
            <a:pPr marL="285664" indent="-285664" fontAlgn="base">
              <a:spcBef>
                <a:spcPct val="0"/>
              </a:spcBef>
              <a:spcAft>
                <a:spcPct val="0"/>
              </a:spcAft>
              <a:buClr>
                <a:srgbClr val="009999"/>
              </a:buClr>
              <a:buFont typeface="Arial" panose="020B0604020202020204" pitchFamily="34" charset="0"/>
              <a:buChar char="•"/>
            </a:pPr>
            <a:r>
              <a:rPr lang="en-US" altLang="zh-CN" sz="1799" dirty="0">
                <a:solidFill>
                  <a:prstClr val="black"/>
                </a:solidFill>
                <a:latin typeface="Huawei Sans" panose="020C0503030203020204" pitchFamily="34" charset="0"/>
                <a:ea typeface="方正兰亭黑简体" panose="02000000000000000000" pitchFamily="2" charset="-122"/>
              </a:rPr>
              <a:t>Branch</a:t>
            </a:r>
            <a:r>
              <a:rPr lang="zh-CN" altLang="en-US" sz="1799" dirty="0">
                <a:solidFill>
                  <a:prstClr val="black"/>
                </a:solidFill>
                <a:latin typeface="Huawei Sans" panose="020C0503030203020204" pitchFamily="34" charset="0"/>
                <a:ea typeface="方正兰亭黑简体" panose="02000000000000000000" pitchFamily="2" charset="-122"/>
              </a:rPr>
              <a:t>预测和取指流水线解耦设计，取指流水线每拍最多可提供</a:t>
            </a:r>
            <a:r>
              <a:rPr lang="en-US" altLang="zh-CN" sz="1799" dirty="0">
                <a:solidFill>
                  <a:prstClr val="black"/>
                </a:solidFill>
                <a:latin typeface="Huawei Sans" panose="020C0503030203020204" pitchFamily="34" charset="0"/>
                <a:ea typeface="方正兰亭黑简体" panose="02000000000000000000" pitchFamily="2" charset="-122"/>
              </a:rPr>
              <a:t>32Bytes</a:t>
            </a:r>
            <a:r>
              <a:rPr lang="zh-CN" altLang="en-US" sz="1799" dirty="0">
                <a:solidFill>
                  <a:prstClr val="black"/>
                </a:solidFill>
                <a:latin typeface="Huawei Sans" panose="020C0503030203020204" pitchFamily="34" charset="0"/>
                <a:ea typeface="方正兰亭黑简体" panose="02000000000000000000" pitchFamily="2" charset="-122"/>
              </a:rPr>
              <a:t>指令供译码，分支预测流水线可以不受取指流水停顿影响，超前进行预测处理；</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fontAlgn="base">
              <a:spcBef>
                <a:spcPct val="0"/>
              </a:spcBef>
              <a:spcAft>
                <a:spcPct val="0"/>
              </a:spcAft>
              <a:buClr>
                <a:srgbClr val="009999"/>
              </a:buClr>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定浮点流水线分开设计，解除定浮点相互反压，每拍可为后端执行部件提供</a:t>
            </a:r>
            <a:r>
              <a:rPr lang="en-US" altLang="zh-CN" sz="1799" dirty="0">
                <a:solidFill>
                  <a:prstClr val="black"/>
                </a:solidFill>
                <a:latin typeface="Huawei Sans" panose="020C0503030203020204" pitchFamily="34" charset="0"/>
                <a:ea typeface="方正兰亭黑简体" panose="02000000000000000000" pitchFamily="2" charset="-122"/>
              </a:rPr>
              <a:t>4</a:t>
            </a:r>
            <a:r>
              <a:rPr lang="zh-CN" altLang="en-US" sz="1799" dirty="0">
                <a:solidFill>
                  <a:prstClr val="black"/>
                </a:solidFill>
                <a:latin typeface="Huawei Sans" panose="020C0503030203020204" pitchFamily="34" charset="0"/>
                <a:ea typeface="方正兰亭黑简体" panose="02000000000000000000" pitchFamily="2" charset="-122"/>
              </a:rPr>
              <a:t>条整型微指令及</a:t>
            </a:r>
            <a:r>
              <a:rPr lang="en-US" altLang="zh-CN" sz="1799" dirty="0">
                <a:solidFill>
                  <a:prstClr val="black"/>
                </a:solidFill>
                <a:latin typeface="Huawei Sans" panose="020C0503030203020204" pitchFamily="34" charset="0"/>
                <a:ea typeface="方正兰亭黑简体" panose="02000000000000000000" pitchFamily="2" charset="-122"/>
              </a:rPr>
              <a:t>3</a:t>
            </a:r>
            <a:r>
              <a:rPr lang="zh-CN" altLang="en-US" sz="1799" dirty="0">
                <a:solidFill>
                  <a:prstClr val="black"/>
                </a:solidFill>
                <a:latin typeface="Huawei Sans" panose="020C0503030203020204" pitchFamily="34" charset="0"/>
                <a:ea typeface="方正兰亭黑简体" panose="02000000000000000000" pitchFamily="2" charset="-122"/>
              </a:rPr>
              <a:t>条浮点微指令；</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fontAlgn="base">
              <a:spcBef>
                <a:spcPct val="0"/>
              </a:spcBef>
              <a:spcAft>
                <a:spcPct val="0"/>
              </a:spcAft>
              <a:buClr>
                <a:srgbClr val="009999"/>
              </a:buClr>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整型运算单元支持每拍</a:t>
            </a:r>
            <a:r>
              <a:rPr lang="en-US" altLang="zh-CN" sz="1799" dirty="0">
                <a:solidFill>
                  <a:prstClr val="black"/>
                </a:solidFill>
                <a:latin typeface="Huawei Sans" panose="020C0503030203020204" pitchFamily="34" charset="0"/>
                <a:ea typeface="方正兰亭黑简体" panose="02000000000000000000" pitchFamily="2" charset="-122"/>
              </a:rPr>
              <a:t>4</a:t>
            </a:r>
            <a:r>
              <a:rPr lang="zh-CN" altLang="en-US" sz="1799" dirty="0">
                <a:solidFill>
                  <a:prstClr val="black"/>
                </a:solidFill>
                <a:latin typeface="Huawei Sans" panose="020C0503030203020204" pitchFamily="34" charset="0"/>
                <a:ea typeface="方正兰亭黑简体" panose="02000000000000000000" pitchFamily="2" charset="-122"/>
              </a:rPr>
              <a:t>条</a:t>
            </a:r>
            <a:r>
              <a:rPr lang="en-US" altLang="zh-CN" sz="1799" dirty="0">
                <a:solidFill>
                  <a:prstClr val="black"/>
                </a:solidFill>
                <a:latin typeface="Huawei Sans" panose="020C0503030203020204" pitchFamily="34" charset="0"/>
                <a:ea typeface="方正兰亭黑简体" panose="02000000000000000000" pitchFamily="2" charset="-122"/>
              </a:rPr>
              <a:t>ALU</a:t>
            </a:r>
            <a:r>
              <a:rPr lang="zh-CN" altLang="en-US" sz="1799" dirty="0">
                <a:solidFill>
                  <a:prstClr val="black"/>
                </a:solidFill>
                <a:latin typeface="Huawei Sans" panose="020C0503030203020204" pitchFamily="34" charset="0"/>
                <a:ea typeface="方正兰亭黑简体" panose="02000000000000000000" pitchFamily="2" charset="-122"/>
              </a:rPr>
              <a:t>运算（含</a:t>
            </a:r>
            <a:r>
              <a:rPr lang="en-US" altLang="zh-CN" sz="1799" dirty="0">
                <a:solidFill>
                  <a:prstClr val="black"/>
                </a:solidFill>
                <a:latin typeface="Huawei Sans" panose="020C0503030203020204" pitchFamily="34" charset="0"/>
                <a:ea typeface="方正兰亭黑简体" panose="02000000000000000000" pitchFamily="2" charset="-122"/>
              </a:rPr>
              <a:t>2</a:t>
            </a:r>
            <a:r>
              <a:rPr lang="zh-CN" altLang="en-US" sz="1799" dirty="0">
                <a:solidFill>
                  <a:prstClr val="black"/>
                </a:solidFill>
                <a:latin typeface="Huawei Sans" panose="020C0503030203020204" pitchFamily="34" charset="0"/>
                <a:ea typeface="方正兰亭黑简体" panose="02000000000000000000" pitchFamily="2" charset="-122"/>
              </a:rPr>
              <a:t>条跳转）及</a:t>
            </a:r>
            <a:r>
              <a:rPr lang="en-US" altLang="zh-CN" sz="1799" dirty="0">
                <a:solidFill>
                  <a:prstClr val="black"/>
                </a:solidFill>
                <a:latin typeface="Huawei Sans" panose="020C0503030203020204" pitchFamily="34" charset="0"/>
                <a:ea typeface="方正兰亭黑简体" panose="02000000000000000000" pitchFamily="2" charset="-122"/>
              </a:rPr>
              <a:t>1</a:t>
            </a:r>
            <a:r>
              <a:rPr lang="zh-CN" altLang="en-US" sz="1799" dirty="0">
                <a:solidFill>
                  <a:prstClr val="black"/>
                </a:solidFill>
                <a:latin typeface="Huawei Sans" panose="020C0503030203020204" pitchFamily="34" charset="0"/>
                <a:ea typeface="方正兰亭黑简体" panose="02000000000000000000" pitchFamily="2" charset="-122"/>
              </a:rPr>
              <a:t>条乘除运算；</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fontAlgn="base">
              <a:spcBef>
                <a:spcPct val="0"/>
              </a:spcBef>
              <a:spcAft>
                <a:spcPct val="0"/>
              </a:spcAft>
              <a:buClr>
                <a:srgbClr val="009999"/>
              </a:buClr>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浮点及</a:t>
            </a:r>
            <a:r>
              <a:rPr lang="en-US" altLang="zh-CN" sz="1799" dirty="0">
                <a:solidFill>
                  <a:prstClr val="black"/>
                </a:solidFill>
                <a:latin typeface="Huawei Sans" panose="020C0503030203020204" pitchFamily="34" charset="0"/>
                <a:ea typeface="方正兰亭黑简体" panose="02000000000000000000" pitchFamily="2" charset="-122"/>
              </a:rPr>
              <a:t>SIMD</a:t>
            </a:r>
            <a:r>
              <a:rPr lang="zh-CN" altLang="en-US" sz="1799" dirty="0">
                <a:solidFill>
                  <a:prstClr val="black"/>
                </a:solidFill>
                <a:latin typeface="Huawei Sans" panose="020C0503030203020204" pitchFamily="34" charset="0"/>
                <a:ea typeface="方正兰亭黑简体" panose="02000000000000000000" pitchFamily="2" charset="-122"/>
              </a:rPr>
              <a:t>运算单元支持每拍</a:t>
            </a:r>
            <a:r>
              <a:rPr lang="en-US" altLang="zh-CN" sz="1799" dirty="0">
                <a:solidFill>
                  <a:prstClr val="black"/>
                </a:solidFill>
                <a:latin typeface="Huawei Sans" panose="020C0503030203020204" pitchFamily="34" charset="0"/>
                <a:ea typeface="方正兰亭黑简体" panose="02000000000000000000" pitchFamily="2" charset="-122"/>
              </a:rPr>
              <a:t>2</a:t>
            </a:r>
            <a:r>
              <a:rPr lang="zh-CN" altLang="en-US" sz="1799" dirty="0">
                <a:solidFill>
                  <a:prstClr val="black"/>
                </a:solidFill>
                <a:latin typeface="Huawei Sans" panose="020C0503030203020204" pitchFamily="34" charset="0"/>
                <a:ea typeface="方正兰亭黑简体" panose="02000000000000000000" pitchFamily="2" charset="-122"/>
              </a:rPr>
              <a:t>条</a:t>
            </a:r>
            <a:r>
              <a:rPr lang="en-US" altLang="zh-CN" sz="1799" dirty="0">
                <a:solidFill>
                  <a:prstClr val="black"/>
                </a:solidFill>
                <a:latin typeface="Huawei Sans" panose="020C0503030203020204" pitchFamily="34" charset="0"/>
                <a:ea typeface="方正兰亭黑简体" panose="02000000000000000000" pitchFamily="2" charset="-122"/>
              </a:rPr>
              <a:t>ARM Neon 128bits </a:t>
            </a:r>
            <a:r>
              <a:rPr lang="zh-CN" altLang="en-US" sz="1799" dirty="0">
                <a:solidFill>
                  <a:prstClr val="black"/>
                </a:solidFill>
                <a:latin typeface="Huawei Sans" panose="020C0503030203020204" pitchFamily="34" charset="0"/>
                <a:ea typeface="方正兰亭黑简体" panose="02000000000000000000" pitchFamily="2" charset="-122"/>
              </a:rPr>
              <a:t>浮点及</a:t>
            </a:r>
            <a:r>
              <a:rPr lang="en-US" altLang="zh-CN" sz="1799" dirty="0">
                <a:solidFill>
                  <a:prstClr val="black"/>
                </a:solidFill>
                <a:latin typeface="Huawei Sans" panose="020C0503030203020204" pitchFamily="34" charset="0"/>
                <a:ea typeface="方正兰亭黑简体" panose="02000000000000000000" pitchFamily="2" charset="-122"/>
              </a:rPr>
              <a:t>SIMD</a:t>
            </a:r>
            <a:r>
              <a:rPr lang="zh-CN" altLang="en-US" sz="1799" dirty="0">
                <a:solidFill>
                  <a:prstClr val="black"/>
                </a:solidFill>
                <a:latin typeface="Huawei Sans" panose="020C0503030203020204" pitchFamily="34" charset="0"/>
                <a:ea typeface="方正兰亭黑简体" panose="02000000000000000000" pitchFamily="2" charset="-122"/>
              </a:rPr>
              <a:t>运算；</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fontAlgn="base">
              <a:spcBef>
                <a:spcPct val="0"/>
              </a:spcBef>
              <a:spcAft>
                <a:spcPct val="0"/>
              </a:spcAft>
              <a:buClr>
                <a:srgbClr val="009999"/>
              </a:buClr>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访存单元支持每拍</a:t>
            </a:r>
            <a:r>
              <a:rPr lang="en-US" altLang="zh-CN" sz="1799" dirty="0">
                <a:solidFill>
                  <a:prstClr val="black"/>
                </a:solidFill>
                <a:latin typeface="Huawei Sans" panose="020C0503030203020204" pitchFamily="34" charset="0"/>
                <a:ea typeface="方正兰亭黑简体" panose="02000000000000000000" pitchFamily="2" charset="-122"/>
              </a:rPr>
              <a:t>2</a:t>
            </a:r>
            <a:r>
              <a:rPr lang="zh-CN" altLang="en-US" sz="1799" dirty="0">
                <a:solidFill>
                  <a:prstClr val="black"/>
                </a:solidFill>
                <a:latin typeface="Huawei Sans" panose="020C0503030203020204" pitchFamily="34" charset="0"/>
                <a:ea typeface="方正兰亭黑简体" panose="02000000000000000000" pitchFamily="2" charset="-122"/>
              </a:rPr>
              <a:t>条读或写访存操作，读操作最快</a:t>
            </a:r>
            <a:r>
              <a:rPr lang="en-US" altLang="zh-CN" sz="1799" dirty="0">
                <a:solidFill>
                  <a:prstClr val="black"/>
                </a:solidFill>
                <a:latin typeface="Huawei Sans" panose="020C0503030203020204" pitchFamily="34" charset="0"/>
                <a:ea typeface="方正兰亭黑简体" panose="02000000000000000000" pitchFamily="2" charset="-122"/>
              </a:rPr>
              <a:t>4</a:t>
            </a:r>
            <a:r>
              <a:rPr lang="zh-CN" altLang="en-US" sz="1799" dirty="0">
                <a:solidFill>
                  <a:prstClr val="black"/>
                </a:solidFill>
                <a:latin typeface="Huawei Sans" panose="020C0503030203020204" pitchFamily="34" charset="0"/>
                <a:ea typeface="方正兰亭黑简体" panose="02000000000000000000" pitchFamily="2" charset="-122"/>
              </a:rPr>
              <a:t>拍完成，每拍访存带宽为</a:t>
            </a:r>
            <a:r>
              <a:rPr lang="en-US" altLang="zh-CN" sz="1799" dirty="0">
                <a:solidFill>
                  <a:prstClr val="black"/>
                </a:solidFill>
                <a:latin typeface="Huawei Sans" panose="020C0503030203020204" pitchFamily="34" charset="0"/>
                <a:ea typeface="方正兰亭黑简体" panose="02000000000000000000" pitchFamily="2" charset="-122"/>
              </a:rPr>
              <a:t>2x128bits</a:t>
            </a:r>
            <a:r>
              <a:rPr lang="zh-CN" altLang="en-US" sz="1799" dirty="0">
                <a:solidFill>
                  <a:prstClr val="black"/>
                </a:solidFill>
                <a:latin typeface="Huawei Sans" panose="020C0503030203020204" pitchFamily="34" charset="0"/>
                <a:ea typeface="方正兰亭黑简体" panose="02000000000000000000" pitchFamily="2" charset="-122"/>
              </a:rPr>
              <a:t>读及</a:t>
            </a:r>
            <a:r>
              <a:rPr lang="en-US" altLang="zh-CN" sz="1799" dirty="0">
                <a:solidFill>
                  <a:prstClr val="black"/>
                </a:solidFill>
                <a:latin typeface="Huawei Sans" panose="020C0503030203020204" pitchFamily="34" charset="0"/>
                <a:ea typeface="方正兰亭黑简体" panose="02000000000000000000" pitchFamily="2" charset="-122"/>
              </a:rPr>
              <a:t>1x128bits</a:t>
            </a:r>
            <a:r>
              <a:rPr lang="zh-CN" altLang="en-US" sz="1799" dirty="0">
                <a:solidFill>
                  <a:prstClr val="black"/>
                </a:solidFill>
                <a:latin typeface="Huawei Sans" panose="020C0503030203020204" pitchFamily="34" charset="0"/>
                <a:ea typeface="方正兰亭黑简体" panose="02000000000000000000" pitchFamily="2" charset="-122"/>
              </a:rPr>
              <a:t>写；</a:t>
            </a:r>
            <a:endParaRPr lang="en-US" altLang="zh-CN" sz="1799" dirty="0">
              <a:solidFill>
                <a:prstClr val="black"/>
              </a:solidFill>
              <a:latin typeface="Huawei Sans" panose="020C0503030203020204" pitchFamily="34" charset="0"/>
              <a:ea typeface="方正兰亭黑简体" panose="02000000000000000000" pitchFamily="2" charset="-122"/>
            </a:endParaRPr>
          </a:p>
        </p:txBody>
      </p:sp>
      <p:pic>
        <p:nvPicPr>
          <p:cNvPr id="5" name="Picture 2"/>
          <p:cNvPicPr>
            <a:picLocks noChangeAspect="1" noChangeArrowheads="1"/>
          </p:cNvPicPr>
          <p:nvPr/>
        </p:nvPicPr>
        <p:blipFill>
          <a:blip r:embed="rId2" cstate="print"/>
          <a:srcRect/>
          <a:stretch>
            <a:fillRect/>
          </a:stretch>
        </p:blipFill>
        <p:spPr bwMode="auto">
          <a:xfrm>
            <a:off x="2411587" y="944563"/>
            <a:ext cx="7071280" cy="2968045"/>
          </a:xfrm>
          <a:prstGeom prst="rect">
            <a:avLst/>
          </a:prstGeom>
          <a:noFill/>
          <a:ln w="9525">
            <a:noFill/>
            <a:miter lim="800000"/>
            <a:headEnd/>
            <a:tailEnd/>
          </a:ln>
          <a:effectLst/>
        </p:spPr>
      </p:pic>
      <p:sp>
        <p:nvSpPr>
          <p:cNvPr id="3" name="标题 2"/>
          <p:cNvSpPr>
            <a:spLocks noGrp="1"/>
          </p:cNvSpPr>
          <p:nvPr>
            <p:ph type="title"/>
          </p:nvPr>
        </p:nvSpPr>
        <p:spPr>
          <a:xfrm>
            <a:off x="1343472" y="214648"/>
            <a:ext cx="10728325" cy="485982"/>
          </a:xfrm>
        </p:spPr>
        <p:txBody>
          <a:bodyPr>
            <a:normAutofit fontScale="90000"/>
          </a:bodyPr>
          <a:lstStyle/>
          <a:p>
            <a:r>
              <a:rPr lang="zh-CN" altLang="en-US" dirty="0" smtClean="0"/>
              <a:t>基于</a:t>
            </a:r>
            <a:r>
              <a:rPr lang="en-US" altLang="zh-CN" dirty="0" smtClean="0"/>
              <a:t>ARMv8</a:t>
            </a:r>
            <a:r>
              <a:rPr lang="zh-CN" altLang="en-US" dirty="0" smtClean="0"/>
              <a:t>的鲲鹏流水线技术</a:t>
            </a:r>
            <a:endParaRPr lang="zh-CN" altLang="en-US" dirty="0"/>
          </a:p>
        </p:txBody>
      </p:sp>
    </p:spTree>
    <p:extLst>
      <p:ext uri="{BB962C8B-B14F-4D97-AF65-F5344CB8AC3E}">
        <p14:creationId xmlns:p14="http://schemas.microsoft.com/office/powerpoint/2010/main" val="48377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43472" y="260648"/>
            <a:ext cx="10728325" cy="485982"/>
          </a:xfrm>
        </p:spPr>
        <p:txBody>
          <a:bodyPr>
            <a:normAutofit fontScale="90000"/>
          </a:bodyPr>
          <a:lstStyle/>
          <a:p>
            <a:r>
              <a:rPr lang="en-US" altLang="zh-CN" dirty="0" smtClean="0"/>
              <a:t>ARM</a:t>
            </a:r>
            <a:r>
              <a:rPr lang="zh-CN" altLang="en-US" dirty="0" smtClean="0"/>
              <a:t>处理器体系结构</a:t>
            </a:r>
            <a:endParaRPr lang="zh-CN" altLang="en-US" dirty="0"/>
          </a:p>
        </p:txBody>
      </p:sp>
      <p:sp>
        <p:nvSpPr>
          <p:cNvPr id="4" name="文本占位符 3"/>
          <p:cNvSpPr>
            <a:spLocks noGrp="1"/>
          </p:cNvSpPr>
          <p:nvPr>
            <p:ph type="body" sz="quarter" idx="10"/>
          </p:nvPr>
        </p:nvSpPr>
        <p:spPr/>
        <p:txBody>
          <a:bodyPr/>
          <a:lstStyle/>
          <a:p>
            <a:r>
              <a:rPr lang="en-US" altLang="zh-CN" smtClean="0"/>
              <a:t>ARM</a:t>
            </a:r>
            <a:r>
              <a:rPr lang="zh-CN" altLang="zh-CN" smtClean="0"/>
              <a:t>处理器的分类</a:t>
            </a:r>
            <a:r>
              <a:rPr lang="zh-CN" altLang="en-US" smtClean="0"/>
              <a:t>：</a:t>
            </a:r>
            <a:endParaRPr lang="en-US" altLang="zh-CN" smtClean="0"/>
          </a:p>
          <a:p>
            <a:pPr lvl="1"/>
            <a:r>
              <a:rPr lang="en-US" altLang="zh-CN" smtClean="0"/>
              <a:t>ARM</a:t>
            </a:r>
            <a:r>
              <a:rPr lang="zh-CN" altLang="zh-CN" smtClean="0"/>
              <a:t>经典处理器（</a:t>
            </a:r>
            <a:r>
              <a:rPr lang="en-US" altLang="zh-CN" smtClean="0"/>
              <a:t>Classic Processors</a:t>
            </a:r>
            <a:r>
              <a:rPr lang="zh-CN" altLang="zh-CN" smtClean="0"/>
              <a:t>）</a:t>
            </a:r>
            <a:r>
              <a:rPr lang="zh-CN" altLang="en-US" smtClean="0"/>
              <a:t>；</a:t>
            </a:r>
            <a:endParaRPr lang="en-US" altLang="zh-CN" smtClean="0"/>
          </a:p>
          <a:p>
            <a:pPr lvl="1"/>
            <a:r>
              <a:rPr lang="en-US" altLang="zh-CN" smtClean="0"/>
              <a:t>ARM Cortex</a:t>
            </a:r>
            <a:r>
              <a:rPr lang="zh-CN" altLang="zh-CN" smtClean="0"/>
              <a:t>应用处理器</a:t>
            </a:r>
            <a:r>
              <a:rPr lang="zh-CN" altLang="en-US" smtClean="0"/>
              <a:t>；</a:t>
            </a:r>
            <a:endParaRPr lang="en-US" altLang="zh-CN" smtClean="0"/>
          </a:p>
          <a:p>
            <a:pPr lvl="2"/>
            <a:r>
              <a:rPr lang="zh-CN" altLang="en-US" smtClean="0"/>
              <a:t>面向复杂操作系统和用户应用的</a:t>
            </a:r>
            <a:r>
              <a:rPr lang="en-US" altLang="zh-CN" smtClean="0"/>
              <a:t>Cortex-A</a:t>
            </a:r>
            <a:r>
              <a:rPr lang="zh-CN" altLang="en-US" smtClean="0"/>
              <a:t>（</a:t>
            </a:r>
            <a:r>
              <a:rPr lang="en-US" altLang="zh-CN" smtClean="0"/>
              <a:t>Applications</a:t>
            </a:r>
            <a:r>
              <a:rPr lang="zh-CN" altLang="en-US" smtClean="0"/>
              <a:t>，应用）系列</a:t>
            </a:r>
          </a:p>
          <a:p>
            <a:pPr lvl="2"/>
            <a:r>
              <a:rPr lang="zh-CN" altLang="en-US" smtClean="0"/>
              <a:t>针对实时处理和控制应用的</a:t>
            </a:r>
            <a:r>
              <a:rPr lang="en-US" altLang="zh-CN" smtClean="0"/>
              <a:t>Cortex-R</a:t>
            </a:r>
            <a:r>
              <a:rPr lang="zh-CN" altLang="en-US" smtClean="0"/>
              <a:t>（</a:t>
            </a:r>
            <a:r>
              <a:rPr lang="en-US" altLang="zh-CN" smtClean="0"/>
              <a:t>Real-time</a:t>
            </a:r>
            <a:r>
              <a:rPr lang="zh-CN" altLang="en-US" smtClean="0"/>
              <a:t>，实时）系列</a:t>
            </a:r>
          </a:p>
          <a:p>
            <a:pPr lvl="2"/>
            <a:r>
              <a:rPr lang="zh-CN" altLang="en-US" smtClean="0"/>
              <a:t>针对微控制器与低功耗应用优化的</a:t>
            </a:r>
            <a:r>
              <a:rPr lang="en-US" altLang="zh-CN" smtClean="0"/>
              <a:t>Cortex-M</a:t>
            </a:r>
            <a:r>
              <a:rPr lang="zh-CN" altLang="en-US" smtClean="0"/>
              <a:t>（</a:t>
            </a:r>
            <a:r>
              <a:rPr lang="en-US" altLang="zh-CN" smtClean="0"/>
              <a:t>Microcontroller</a:t>
            </a:r>
            <a:r>
              <a:rPr lang="zh-CN" altLang="en-US" smtClean="0"/>
              <a:t>）系列</a:t>
            </a:r>
            <a:endParaRPr lang="en-US" altLang="zh-CN" smtClean="0"/>
          </a:p>
          <a:p>
            <a:pPr lvl="1"/>
            <a:r>
              <a:rPr lang="en-US" altLang="zh-CN" smtClean="0"/>
              <a:t>ARM Cortex</a:t>
            </a:r>
            <a:r>
              <a:rPr lang="zh-CN" altLang="zh-CN" smtClean="0"/>
              <a:t>嵌入式处理器</a:t>
            </a:r>
            <a:r>
              <a:rPr lang="zh-CN" altLang="en-US" smtClean="0"/>
              <a:t>；</a:t>
            </a:r>
            <a:endParaRPr lang="en-US" altLang="zh-CN" smtClean="0"/>
          </a:p>
          <a:p>
            <a:pPr lvl="1"/>
            <a:r>
              <a:rPr lang="en-US" altLang="zh-CN" smtClean="0"/>
              <a:t>ARM</a:t>
            </a:r>
            <a:r>
              <a:rPr lang="zh-CN" altLang="zh-CN" smtClean="0"/>
              <a:t>专业处理器</a:t>
            </a:r>
            <a:endParaRPr lang="zh-CN" altLang="en-US" dirty="0"/>
          </a:p>
        </p:txBody>
      </p:sp>
    </p:spTree>
    <p:extLst>
      <p:ext uri="{BB962C8B-B14F-4D97-AF65-F5344CB8AC3E}">
        <p14:creationId xmlns:p14="http://schemas.microsoft.com/office/powerpoint/2010/main" val="3188180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a:xfrm>
            <a:off x="3935760" y="147985"/>
            <a:ext cx="7752184" cy="936625"/>
          </a:xfrm>
        </p:spPr>
        <p:txBody>
          <a:bodyPr/>
          <a:lstStyle/>
          <a:p>
            <a:pPr eaLnBrk="1" hangingPunct="1"/>
            <a:r>
              <a:rPr lang="en-US" altLang="zh-CN" dirty="0" smtClean="0"/>
              <a:t>4.6 An Overview of </a:t>
            </a:r>
            <a:r>
              <a:rPr lang="en-US" altLang="zh-CN" dirty="0" smtClean="0"/>
              <a:t>Pipelining</a:t>
            </a:r>
            <a:endParaRPr lang="en-US" altLang="zh-CN" dirty="0" smtClean="0"/>
          </a:p>
        </p:txBody>
      </p:sp>
      <p:sp>
        <p:nvSpPr>
          <p:cNvPr id="5123" name="Rectangle 3"/>
          <p:cNvSpPr>
            <a:spLocks noGrp="1" noRot="1" noChangeArrowheads="1"/>
          </p:cNvSpPr>
          <p:nvPr>
            <p:ph idx="1"/>
          </p:nvPr>
        </p:nvSpPr>
        <p:spPr>
          <a:xfrm>
            <a:off x="1343472" y="1071547"/>
            <a:ext cx="10344472" cy="4683125"/>
          </a:xfrm>
        </p:spPr>
        <p:txBody>
          <a:bodyPr>
            <a:noAutofit/>
          </a:bodyPr>
          <a:lstStyle/>
          <a:p>
            <a:pPr marL="800100" indent="-457200" eaLnBrk="1" hangingPunct="1">
              <a:buFont typeface="Wingdings" panose="05000000000000000000" pitchFamily="2" charset="2"/>
              <a:buChar char="n"/>
            </a:pPr>
            <a:r>
              <a:rPr lang="en-US" altLang="zh-CN" sz="3200" dirty="0" smtClean="0"/>
              <a:t>What is Pipelining:</a:t>
            </a:r>
          </a:p>
          <a:p>
            <a:pPr lvl="2" eaLnBrk="1" hangingPunct="1"/>
            <a:r>
              <a:rPr lang="en-US" altLang="zh-CN" dirty="0" smtClean="0"/>
              <a:t>“</a:t>
            </a:r>
            <a:r>
              <a:rPr lang="en-US" altLang="zh-CN" i="1" dirty="0" smtClean="0">
                <a:latin typeface="宋体" pitchFamily="2" charset="-122"/>
              </a:rPr>
              <a:t>A technique designed into some computers to increase speed by starting the execution of one instruction before completing the previous one.</a:t>
            </a:r>
            <a:r>
              <a:rPr lang="en-US" altLang="zh-CN" i="1" dirty="0" smtClean="0"/>
              <a:t>”</a:t>
            </a:r>
            <a:endParaRPr lang="en-US" altLang="zh-CN" dirty="0" smtClean="0">
              <a:latin typeface="宋体" pitchFamily="2" charset="-122"/>
            </a:endParaRPr>
          </a:p>
          <a:p>
            <a:pPr lvl="1" eaLnBrk="1" hangingPunct="1">
              <a:buFont typeface="Wingdings" pitchFamily="2" charset="2"/>
              <a:buNone/>
            </a:pPr>
            <a:r>
              <a:rPr lang="en-US" altLang="zh-CN" sz="2800" dirty="0" smtClean="0">
                <a:latin typeface="宋体" pitchFamily="2" charset="-122"/>
              </a:rPr>
              <a:t>      ----</a:t>
            </a:r>
            <a:r>
              <a:rPr lang="en-US" altLang="zh-CN" sz="2800" i="1" dirty="0" smtClean="0">
                <a:latin typeface="宋体" pitchFamily="2" charset="-122"/>
              </a:rPr>
              <a:t>Modern English-Chinese Dictionary</a:t>
            </a:r>
            <a:endParaRPr lang="en-US" altLang="zh-CN" sz="3600" dirty="0" smtClean="0"/>
          </a:p>
          <a:p>
            <a:pPr lvl="1" indent="-385763" eaLnBrk="1" hangingPunct="1"/>
            <a:r>
              <a:rPr lang="en-US" altLang="zh-CN" sz="3600" dirty="0" smtClean="0"/>
              <a:t>implementation </a:t>
            </a:r>
            <a:r>
              <a:rPr lang="en-US" altLang="zh-CN" sz="3600" dirty="0"/>
              <a:t>technique whereby different instructions are </a:t>
            </a:r>
            <a:r>
              <a:rPr lang="en-US" altLang="zh-CN" sz="3600" dirty="0">
                <a:solidFill>
                  <a:srgbClr val="FF3300"/>
                </a:solidFill>
              </a:rPr>
              <a:t>overlapped</a:t>
            </a:r>
            <a:r>
              <a:rPr lang="en-US" altLang="zh-CN" sz="3600" dirty="0"/>
              <a:t> in execution at the same time.</a:t>
            </a:r>
          </a:p>
          <a:p>
            <a:pPr lvl="1" indent="-385763" eaLnBrk="1" hangingPunct="1"/>
            <a:r>
              <a:rPr lang="en-US" altLang="zh-CN" sz="3600" dirty="0"/>
              <a:t>implementation technique to make </a:t>
            </a:r>
            <a:r>
              <a:rPr lang="en-US" altLang="zh-CN" sz="3600" dirty="0">
                <a:solidFill>
                  <a:srgbClr val="FF3300"/>
                </a:solidFill>
              </a:rPr>
              <a:t>fast</a:t>
            </a:r>
            <a:r>
              <a:rPr lang="en-US" altLang="zh-CN" sz="3600" dirty="0"/>
              <a:t> CPUs</a:t>
            </a:r>
          </a:p>
        </p:txBody>
      </p:sp>
    </p:spTree>
    <p:extLst>
      <p:ext uri="{BB962C8B-B14F-4D97-AF65-F5344CB8AC3E}">
        <p14:creationId xmlns:p14="http://schemas.microsoft.com/office/powerpoint/2010/main" val="1731436511"/>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28105" y="332656"/>
            <a:ext cx="10728325" cy="485982"/>
          </a:xfrm>
        </p:spPr>
        <p:txBody>
          <a:bodyPr>
            <a:normAutofit fontScale="90000"/>
          </a:bodyPr>
          <a:lstStyle/>
          <a:p>
            <a:r>
              <a:rPr lang="en-US" altLang="zh-CN" dirty="0" smtClean="0"/>
              <a:t>ARM </a:t>
            </a:r>
            <a:r>
              <a:rPr lang="zh-CN" altLang="en-US" dirty="0" smtClean="0"/>
              <a:t>处理器系列命名规则</a:t>
            </a:r>
            <a:endParaRPr lang="zh-CN" altLang="en-US" dirty="0"/>
          </a:p>
        </p:txBody>
      </p:sp>
      <p:sp>
        <p:nvSpPr>
          <p:cNvPr id="4" name="文本占位符 3"/>
          <p:cNvSpPr>
            <a:spLocks noGrp="1"/>
          </p:cNvSpPr>
          <p:nvPr>
            <p:ph type="body" sz="quarter" idx="10"/>
          </p:nvPr>
        </p:nvSpPr>
        <p:spPr/>
        <p:txBody>
          <a:bodyPr/>
          <a:lstStyle/>
          <a:p>
            <a:r>
              <a:rPr lang="zh-CN" altLang="en-US" smtClean="0"/>
              <a:t>命名格式：</a:t>
            </a:r>
            <a:r>
              <a:rPr lang="en-US" altLang="zh-CN" smtClean="0"/>
              <a:t>ARM {x} {y} {z} {T} {D} {M} {I} </a:t>
            </a:r>
          </a:p>
          <a:p>
            <a:pPr lvl="1"/>
            <a:r>
              <a:rPr lang="en-US" altLang="zh-CN" smtClean="0"/>
              <a:t>x</a:t>
            </a:r>
            <a:r>
              <a:rPr lang="zh-CN" altLang="en-US" smtClean="0"/>
              <a:t>：处理器系列，是共享相同硬件特性的一组处理器，如：</a:t>
            </a:r>
            <a:r>
              <a:rPr lang="en-US" altLang="zh-CN" smtClean="0"/>
              <a:t>ARM7TDMI</a:t>
            </a:r>
            <a:r>
              <a:rPr lang="zh-CN" altLang="en-US" smtClean="0"/>
              <a:t>、</a:t>
            </a:r>
            <a:r>
              <a:rPr lang="en-US" altLang="zh-CN" smtClean="0"/>
              <a:t>ARM740T </a:t>
            </a:r>
            <a:r>
              <a:rPr lang="zh-CN" altLang="en-US" smtClean="0"/>
              <a:t>都属于 </a:t>
            </a:r>
            <a:r>
              <a:rPr lang="en-US" altLang="zh-CN" smtClean="0"/>
              <a:t>ARM7 </a:t>
            </a:r>
            <a:r>
              <a:rPr lang="zh-CN" altLang="en-US" smtClean="0"/>
              <a:t>系列</a:t>
            </a:r>
            <a:endParaRPr lang="en-US" altLang="zh-CN" smtClean="0"/>
          </a:p>
          <a:p>
            <a:pPr lvl="1"/>
            <a:r>
              <a:rPr lang="en-US" altLang="zh-CN" smtClean="0"/>
              <a:t>y</a:t>
            </a:r>
            <a:r>
              <a:rPr lang="zh-CN" altLang="en-US" smtClean="0"/>
              <a:t>：存储管理 </a:t>
            </a:r>
            <a:r>
              <a:rPr lang="en-US" altLang="zh-CN" smtClean="0"/>
              <a:t>/ </a:t>
            </a:r>
            <a:r>
              <a:rPr lang="zh-CN" altLang="en-US" smtClean="0"/>
              <a:t>保护单元</a:t>
            </a:r>
            <a:endParaRPr lang="en-US" altLang="zh-CN" smtClean="0"/>
          </a:p>
          <a:p>
            <a:pPr lvl="1"/>
            <a:r>
              <a:rPr lang="en-US" altLang="zh-CN" smtClean="0"/>
              <a:t>z</a:t>
            </a:r>
            <a:r>
              <a:rPr lang="zh-CN" altLang="en-US" smtClean="0"/>
              <a:t>：</a:t>
            </a:r>
            <a:r>
              <a:rPr lang="en-US" altLang="zh-CN" smtClean="0"/>
              <a:t>Cache</a:t>
            </a:r>
          </a:p>
          <a:p>
            <a:pPr lvl="1"/>
            <a:r>
              <a:rPr lang="en-US" altLang="zh-CN" smtClean="0"/>
              <a:t>T</a:t>
            </a:r>
            <a:r>
              <a:rPr lang="zh-CN" altLang="en-US" smtClean="0"/>
              <a:t>：</a:t>
            </a:r>
            <a:r>
              <a:rPr lang="en-US" altLang="zh-CN" smtClean="0"/>
              <a:t>Thumb</a:t>
            </a:r>
            <a:r>
              <a:rPr lang="zh-CN" altLang="en-US" smtClean="0"/>
              <a:t>，</a:t>
            </a:r>
            <a:r>
              <a:rPr lang="en-US" altLang="zh-CN" smtClean="0"/>
              <a:t>Thumb16 </a:t>
            </a:r>
            <a:r>
              <a:rPr lang="zh-CN" altLang="en-US" smtClean="0"/>
              <a:t>位译码器</a:t>
            </a:r>
            <a:endParaRPr lang="en-US" altLang="zh-CN" smtClean="0"/>
          </a:p>
          <a:p>
            <a:pPr lvl="1"/>
            <a:r>
              <a:rPr lang="en-US" altLang="zh-CN" smtClean="0"/>
              <a:t>D</a:t>
            </a:r>
            <a:r>
              <a:rPr lang="zh-CN" altLang="en-US" smtClean="0"/>
              <a:t>：</a:t>
            </a:r>
            <a:r>
              <a:rPr lang="en-US" altLang="zh-CN" smtClean="0"/>
              <a:t>Debug</a:t>
            </a:r>
            <a:r>
              <a:rPr lang="zh-CN" altLang="en-US" smtClean="0"/>
              <a:t>，</a:t>
            </a:r>
            <a:r>
              <a:rPr lang="en-US" altLang="zh-CN" smtClean="0"/>
              <a:t>JTAG </a:t>
            </a:r>
            <a:r>
              <a:rPr lang="zh-CN" altLang="en-US" smtClean="0"/>
              <a:t>调试器</a:t>
            </a:r>
            <a:endParaRPr lang="en-US" altLang="zh-CN" smtClean="0"/>
          </a:p>
          <a:p>
            <a:pPr lvl="1"/>
            <a:r>
              <a:rPr lang="en-US" altLang="zh-CN" smtClean="0"/>
              <a:t>M</a:t>
            </a:r>
            <a:r>
              <a:rPr lang="zh-CN" altLang="en-US" smtClean="0"/>
              <a:t>：</a:t>
            </a:r>
            <a:r>
              <a:rPr lang="en-US" altLang="zh-CN" smtClean="0"/>
              <a:t>Multipler</a:t>
            </a:r>
            <a:r>
              <a:rPr lang="zh-CN" altLang="en-US" smtClean="0"/>
              <a:t>，快速乘法器</a:t>
            </a:r>
            <a:endParaRPr lang="en-US" altLang="zh-CN" smtClean="0"/>
          </a:p>
          <a:p>
            <a:pPr lvl="1"/>
            <a:r>
              <a:rPr lang="en-US" altLang="zh-CN" smtClean="0"/>
              <a:t>I</a:t>
            </a:r>
            <a:r>
              <a:rPr lang="zh-CN" altLang="en-US" smtClean="0"/>
              <a:t>：</a:t>
            </a:r>
            <a:r>
              <a:rPr lang="en-US" altLang="zh-CN" smtClean="0"/>
              <a:t>Embedded ICE Logic</a:t>
            </a:r>
            <a:r>
              <a:rPr lang="zh-CN" altLang="en-US" smtClean="0"/>
              <a:t>，嵌入式跟踪宏单元</a:t>
            </a:r>
            <a:endParaRPr lang="en-US" altLang="zh-CN" dirty="0" smtClean="0"/>
          </a:p>
        </p:txBody>
      </p:sp>
    </p:spTree>
    <p:extLst>
      <p:ext uri="{BB962C8B-B14F-4D97-AF65-F5344CB8AC3E}">
        <p14:creationId xmlns:p14="http://schemas.microsoft.com/office/powerpoint/2010/main" val="159036357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39081" y="260648"/>
            <a:ext cx="10728325" cy="485982"/>
          </a:xfrm>
        </p:spPr>
        <p:txBody>
          <a:bodyPr>
            <a:normAutofit fontScale="90000"/>
          </a:bodyPr>
          <a:lstStyle/>
          <a:p>
            <a:r>
              <a:rPr lang="en-US" altLang="zh-CN" dirty="0"/>
              <a:t>ARM</a:t>
            </a:r>
            <a:r>
              <a:rPr lang="zh-CN" altLang="en-US" dirty="0"/>
              <a:t>架构</a:t>
            </a:r>
            <a:r>
              <a:rPr lang="zh-CN" altLang="en-US" dirty="0" smtClean="0"/>
              <a:t>发展史 </a:t>
            </a:r>
            <a:r>
              <a:rPr lang="en-US" altLang="zh-CN" dirty="0" smtClean="0"/>
              <a:t>(1)</a:t>
            </a:r>
            <a:endParaRPr lang="zh-CN" altLang="en-US" dirty="0"/>
          </a:p>
        </p:txBody>
      </p:sp>
      <p:grpSp>
        <p:nvGrpSpPr>
          <p:cNvPr id="7" name="组合 6"/>
          <p:cNvGrpSpPr/>
          <p:nvPr/>
        </p:nvGrpSpPr>
        <p:grpSpPr>
          <a:xfrm>
            <a:off x="1066857" y="1052513"/>
            <a:ext cx="7468635" cy="5154253"/>
            <a:chOff x="442912" y="1233488"/>
            <a:chExt cx="7468635" cy="515425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2" y="1233488"/>
              <a:ext cx="7468635" cy="5154253"/>
            </a:xfrm>
            <a:prstGeom prst="rect">
              <a:avLst/>
            </a:prstGeom>
          </p:spPr>
        </p:pic>
        <p:sp>
          <p:nvSpPr>
            <p:cNvPr id="6" name="矩形 5"/>
            <p:cNvSpPr/>
            <p:nvPr/>
          </p:nvSpPr>
          <p:spPr>
            <a:xfrm>
              <a:off x="6179299" y="5810132"/>
              <a:ext cx="1681133" cy="51115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
                  <a:srgbClr val="009999"/>
                </a:buClr>
              </a:pPr>
              <a:endParaRPr lang="zh-CN" altLang="en-US" sz="1400">
                <a:solidFill>
                  <a:srgbClr val="FFFFFF"/>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45829163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23361" y="260648"/>
            <a:ext cx="10728325" cy="485982"/>
          </a:xfrm>
        </p:spPr>
        <p:txBody>
          <a:bodyPr>
            <a:normAutofit fontScale="90000"/>
          </a:bodyPr>
          <a:lstStyle/>
          <a:p>
            <a:r>
              <a:rPr lang="en-US" altLang="zh-CN" dirty="0"/>
              <a:t>ARM</a:t>
            </a:r>
            <a:r>
              <a:rPr lang="zh-CN" altLang="en-US" dirty="0"/>
              <a:t>架构</a:t>
            </a:r>
            <a:r>
              <a:rPr lang="zh-CN" altLang="en-US" dirty="0" smtClean="0"/>
              <a:t>发展史 </a:t>
            </a:r>
            <a:r>
              <a:rPr lang="en-US" altLang="zh-CN" dirty="0" smtClean="0"/>
              <a:t>(2)</a:t>
            </a:r>
            <a:endParaRPr lang="zh-CN" altLang="en-US" dirty="0"/>
          </a:p>
        </p:txBody>
      </p:sp>
      <p:grpSp>
        <p:nvGrpSpPr>
          <p:cNvPr id="3" name="组合 2"/>
          <p:cNvGrpSpPr/>
          <p:nvPr/>
        </p:nvGrpSpPr>
        <p:grpSpPr>
          <a:xfrm>
            <a:off x="1423361" y="1208096"/>
            <a:ext cx="8624281" cy="4875354"/>
            <a:chOff x="1385710" y="1369460"/>
            <a:chExt cx="8956665" cy="525789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710" y="1369460"/>
              <a:ext cx="8956665" cy="5257893"/>
            </a:xfrm>
            <a:prstGeom prst="rect">
              <a:avLst/>
            </a:prstGeom>
          </p:spPr>
        </p:pic>
        <p:sp>
          <p:nvSpPr>
            <p:cNvPr id="2" name="矩形 1"/>
            <p:cNvSpPr/>
            <p:nvPr/>
          </p:nvSpPr>
          <p:spPr>
            <a:xfrm>
              <a:off x="1828800" y="6196338"/>
              <a:ext cx="1499389" cy="283975"/>
            </a:xfrm>
            <a:prstGeom prst="rect">
              <a:avLst/>
            </a:prstGeom>
            <a:solidFill>
              <a:srgbClr val="E4E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
                  <a:srgbClr val="009999"/>
                </a:buClr>
              </a:pPr>
              <a:endParaRPr lang="zh-CN" altLang="en-US" sz="1400">
                <a:solidFill>
                  <a:srgbClr val="FFFFFF"/>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96394292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260648"/>
            <a:ext cx="10728325" cy="485982"/>
          </a:xfrm>
        </p:spPr>
        <p:txBody>
          <a:bodyPr>
            <a:normAutofit fontScale="90000"/>
          </a:bodyPr>
          <a:lstStyle/>
          <a:p>
            <a:r>
              <a:rPr lang="en-US" altLang="zh-CN" dirty="0" smtClean="0"/>
              <a:t>ARM</a:t>
            </a:r>
            <a:r>
              <a:rPr lang="zh-CN" altLang="en-US" dirty="0" smtClean="0"/>
              <a:t>架构发展史 </a:t>
            </a:r>
            <a:r>
              <a:rPr lang="en-US" altLang="zh-CN" dirty="0" smtClean="0"/>
              <a:t>(3)</a:t>
            </a:r>
            <a:endParaRPr lang="zh-CN" altLang="en-US" dirty="0"/>
          </a:p>
        </p:txBody>
      </p:sp>
      <p:sp>
        <p:nvSpPr>
          <p:cNvPr id="3" name="文本占位符 2"/>
          <p:cNvSpPr>
            <a:spLocks noGrp="1"/>
          </p:cNvSpPr>
          <p:nvPr>
            <p:ph type="body" sz="quarter" idx="10"/>
          </p:nvPr>
        </p:nvSpPr>
        <p:spPr/>
        <p:txBody>
          <a:bodyPr/>
          <a:lstStyle/>
          <a:p>
            <a:r>
              <a:rPr lang="zh-CN" altLang="en-US" smtClean="0"/>
              <a:t>从</a:t>
            </a:r>
            <a:r>
              <a:rPr lang="en-US" altLang="zh-CN" smtClean="0"/>
              <a:t>ARM v7</a:t>
            </a:r>
            <a:r>
              <a:rPr lang="zh-CN" altLang="en-US" smtClean="0"/>
              <a:t>开始，</a:t>
            </a:r>
            <a:r>
              <a:rPr lang="en-US" altLang="zh-CN" smtClean="0"/>
              <a:t>CPU</a:t>
            </a:r>
            <a:r>
              <a:rPr lang="zh-CN" altLang="en-US" smtClean="0"/>
              <a:t>命名为</a:t>
            </a:r>
            <a:r>
              <a:rPr lang="en-US" altLang="zh-CN" smtClean="0"/>
              <a:t>Cortex</a:t>
            </a:r>
            <a:r>
              <a:rPr lang="zh-CN" altLang="en-US" smtClean="0"/>
              <a:t>，并划分为</a:t>
            </a:r>
            <a:r>
              <a:rPr lang="en-US" altLang="zh-CN" smtClean="0"/>
              <a:t>A</a:t>
            </a:r>
            <a:r>
              <a:rPr lang="zh-CN" altLang="en-US" smtClean="0"/>
              <a:t>、</a:t>
            </a:r>
            <a:r>
              <a:rPr lang="en-US" altLang="zh-CN" smtClean="0"/>
              <a:t>R</a:t>
            </a:r>
            <a:r>
              <a:rPr lang="zh-CN" altLang="en-US" smtClean="0"/>
              <a:t>、</a:t>
            </a:r>
            <a:r>
              <a:rPr lang="en-US" altLang="zh-CN" smtClean="0"/>
              <a:t>M</a:t>
            </a:r>
            <a:r>
              <a:rPr lang="zh-CN" altLang="en-US" smtClean="0"/>
              <a:t>三大系列，分别为不同的市场提供服务；</a:t>
            </a:r>
            <a:endParaRPr lang="en-US" altLang="zh-CN" smtClean="0"/>
          </a:p>
          <a:p>
            <a:pPr lvl="1"/>
            <a:r>
              <a:rPr lang="en-US" altLang="zh-CN" smtClean="0"/>
              <a:t>A (Application)</a:t>
            </a:r>
            <a:r>
              <a:rPr lang="zh-CN" altLang="en-US" smtClean="0"/>
              <a:t>系列：应用型处理器，面向具有复杂软件操作系统的面向用户的应用，为手机、平板、</a:t>
            </a:r>
            <a:r>
              <a:rPr lang="en-US" altLang="zh-CN" smtClean="0"/>
              <a:t>AP</a:t>
            </a:r>
            <a:r>
              <a:rPr lang="zh-CN" altLang="en-US" smtClean="0"/>
              <a:t>等终端设备提供全方位的解决方案；</a:t>
            </a:r>
            <a:endParaRPr lang="en-US" altLang="zh-CN" smtClean="0"/>
          </a:p>
          <a:p>
            <a:pPr lvl="1"/>
            <a:r>
              <a:rPr lang="en-US" altLang="zh-CN" smtClean="0"/>
              <a:t>R (Real-Time)</a:t>
            </a:r>
            <a:r>
              <a:rPr lang="zh-CN" altLang="en-US" smtClean="0"/>
              <a:t>系列：实时高性能处理器，为要求可靠性、高可用性、容错功能、可维护性和实时响应的嵌入式系统提供高性能计算解决方案；</a:t>
            </a:r>
            <a:endParaRPr lang="en-US" altLang="zh-CN" smtClean="0"/>
          </a:p>
          <a:p>
            <a:pPr lvl="1"/>
            <a:r>
              <a:rPr lang="en-US" altLang="zh-CN" smtClean="0"/>
              <a:t>M (Microcontroller)</a:t>
            </a:r>
            <a:r>
              <a:rPr lang="zh-CN" altLang="en-US" smtClean="0"/>
              <a:t>系列：高能效、易于使用的处理器，主要用于通用低端，工业，消费电子领域微控制器。</a:t>
            </a:r>
            <a:endParaRPr lang="zh-CN" altLang="en-US" dirty="0"/>
          </a:p>
        </p:txBody>
      </p:sp>
    </p:spTree>
    <p:extLst>
      <p:ext uri="{BB962C8B-B14F-4D97-AF65-F5344CB8AC3E}">
        <p14:creationId xmlns:p14="http://schemas.microsoft.com/office/powerpoint/2010/main" val="55727443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2687" y="332656"/>
            <a:ext cx="10728325" cy="485982"/>
          </a:xfrm>
        </p:spPr>
        <p:txBody>
          <a:bodyPr>
            <a:normAutofit fontScale="90000"/>
          </a:bodyPr>
          <a:lstStyle/>
          <a:p>
            <a:r>
              <a:rPr lang="en-US" altLang="zh-CN" dirty="0" smtClean="0"/>
              <a:t>ARM</a:t>
            </a:r>
            <a:r>
              <a:rPr lang="zh-CN" altLang="en-US" dirty="0" smtClean="0"/>
              <a:t>架构发展史 </a:t>
            </a:r>
            <a:r>
              <a:rPr lang="en-US" altLang="zh-CN" dirty="0" smtClean="0"/>
              <a:t>(4)</a:t>
            </a:r>
            <a:endParaRPr lang="zh-CN" altLang="en-US" dirty="0"/>
          </a:p>
        </p:txBody>
      </p:sp>
      <p:pic>
        <p:nvPicPr>
          <p:cNvPr id="4" name="图片 3"/>
          <p:cNvPicPr>
            <a:picLocks noChangeAspect="1"/>
          </p:cNvPicPr>
          <p:nvPr/>
        </p:nvPicPr>
        <p:blipFill>
          <a:blip r:embed="rId2"/>
          <a:stretch>
            <a:fillRect/>
          </a:stretch>
        </p:blipFill>
        <p:spPr>
          <a:xfrm>
            <a:off x="6125925" y="1785372"/>
            <a:ext cx="5415448" cy="3437465"/>
          </a:xfrm>
          <a:prstGeom prst="rect">
            <a:avLst/>
          </a:prstGeom>
        </p:spPr>
      </p:pic>
      <p:pic>
        <p:nvPicPr>
          <p:cNvPr id="5" name="图片 4"/>
          <p:cNvPicPr>
            <a:picLocks noChangeAspect="1"/>
          </p:cNvPicPr>
          <p:nvPr/>
        </p:nvPicPr>
        <p:blipFill rotWithShape="1">
          <a:blip r:embed="rId3"/>
          <a:srcRect l="14763" t="3557" r="16054" b="12477"/>
          <a:stretch/>
        </p:blipFill>
        <p:spPr>
          <a:xfrm>
            <a:off x="731838" y="1742738"/>
            <a:ext cx="5245099" cy="3683225"/>
          </a:xfrm>
          <a:prstGeom prst="rect">
            <a:avLst/>
          </a:prstGeom>
        </p:spPr>
      </p:pic>
    </p:spTree>
    <p:extLst>
      <p:ext uri="{BB962C8B-B14F-4D97-AF65-F5344CB8AC3E}">
        <p14:creationId xmlns:p14="http://schemas.microsoft.com/office/powerpoint/2010/main" val="186670392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63675" y="260648"/>
            <a:ext cx="10728325" cy="485982"/>
          </a:xfrm>
        </p:spPr>
        <p:txBody>
          <a:bodyPr>
            <a:normAutofit fontScale="90000"/>
          </a:bodyPr>
          <a:lstStyle/>
          <a:p>
            <a:r>
              <a:rPr lang="en-US" altLang="zh-CN" dirty="0" smtClean="0"/>
              <a:t>ARM</a:t>
            </a:r>
            <a:r>
              <a:rPr lang="zh-CN" altLang="en-US" dirty="0" smtClean="0"/>
              <a:t>服务器处理器的优势</a:t>
            </a:r>
            <a:endParaRPr lang="zh-CN" altLang="en-US" dirty="0"/>
          </a:p>
        </p:txBody>
      </p:sp>
      <p:sp>
        <p:nvSpPr>
          <p:cNvPr id="4" name="文本占位符 3"/>
          <p:cNvSpPr>
            <a:spLocks noGrp="1"/>
          </p:cNvSpPr>
          <p:nvPr>
            <p:ph type="body" sz="quarter" idx="10"/>
          </p:nvPr>
        </p:nvSpPr>
        <p:spPr/>
        <p:txBody>
          <a:bodyPr/>
          <a:lstStyle/>
          <a:p>
            <a:r>
              <a:rPr lang="zh-CN" altLang="en-US" smtClean="0"/>
              <a:t>低功耗一直以来都是</a:t>
            </a:r>
            <a:r>
              <a:rPr lang="en-US" altLang="zh-CN" smtClean="0"/>
              <a:t>ARM</a:t>
            </a:r>
            <a:r>
              <a:rPr lang="zh-CN" altLang="en-US" smtClean="0"/>
              <a:t>架构芯片最大的优势；</a:t>
            </a:r>
            <a:endParaRPr lang="en-US" altLang="zh-CN" smtClean="0"/>
          </a:p>
          <a:p>
            <a:r>
              <a:rPr lang="en-US" altLang="zh-CN" smtClean="0"/>
              <a:t>ARM</a:t>
            </a:r>
            <a:r>
              <a:rPr lang="zh-CN" altLang="en-US" smtClean="0"/>
              <a:t>架构的芯片在成本、集成度方面也有较大的优势；</a:t>
            </a:r>
            <a:endParaRPr lang="en-US" altLang="zh-CN" smtClean="0"/>
          </a:p>
          <a:p>
            <a:r>
              <a:rPr lang="zh-CN" altLang="en-US" smtClean="0"/>
              <a:t>端、边、云全场景同构互联与协同；</a:t>
            </a:r>
            <a:endParaRPr lang="en-US" altLang="zh-CN" smtClean="0"/>
          </a:p>
          <a:p>
            <a:r>
              <a:rPr lang="zh-CN" altLang="en-US" smtClean="0"/>
              <a:t>更高的并发处理效率；</a:t>
            </a:r>
            <a:endParaRPr lang="en-US" altLang="zh-CN" smtClean="0"/>
          </a:p>
          <a:p>
            <a:r>
              <a:rPr lang="zh-CN" altLang="en-US" smtClean="0"/>
              <a:t>多元化的市场供应</a:t>
            </a:r>
            <a:endParaRPr lang="en-US" altLang="zh-CN" smtClean="0"/>
          </a:p>
          <a:p>
            <a:endParaRPr lang="zh-CN" altLang="en-US" dirty="0"/>
          </a:p>
        </p:txBody>
      </p:sp>
    </p:spTree>
    <p:extLst>
      <p:ext uri="{BB962C8B-B14F-4D97-AF65-F5344CB8AC3E}">
        <p14:creationId xmlns:p14="http://schemas.microsoft.com/office/powerpoint/2010/main" val="228889817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4.15 Concluding Remarks</a:t>
            </a:r>
            <a:endParaRPr lang="en-AU" altLang="zh-CN" dirty="0" smtClean="0">
              <a:ea typeface="宋体" panose="02010600030101010101" pitchFamily="2" charset="-122"/>
            </a:endParaRPr>
          </a:p>
        </p:txBody>
      </p:sp>
      <p:sp>
        <p:nvSpPr>
          <p:cNvPr id="259076" name="Rectangle 3"/>
          <p:cNvSpPr>
            <a:spLocks noGrp="1" noChangeArrowheads="1"/>
          </p:cNvSpPr>
          <p:nvPr>
            <p:ph idx="1"/>
          </p:nvPr>
        </p:nvSpPr>
        <p:spPr/>
        <p:txBody>
          <a:bodyPr/>
          <a:lstStyle/>
          <a:p>
            <a:pPr eaLnBrk="1" hangingPunct="1"/>
            <a:r>
              <a:rPr lang="en-US" altLang="zh-CN" sz="2800">
                <a:ea typeface="宋体" panose="02010600030101010101" pitchFamily="2" charset="-122"/>
              </a:rPr>
              <a:t>ISA influences design of datapath and control</a:t>
            </a:r>
          </a:p>
          <a:p>
            <a:pPr eaLnBrk="1" hangingPunct="1"/>
            <a:r>
              <a:rPr lang="en-US" altLang="zh-CN" sz="2800">
                <a:ea typeface="宋体" panose="02010600030101010101" pitchFamily="2" charset="-122"/>
              </a:rPr>
              <a:t>Datapath and control influence design of ISA</a:t>
            </a:r>
          </a:p>
          <a:p>
            <a:pPr eaLnBrk="1" hangingPunct="1"/>
            <a:r>
              <a:rPr lang="en-US" altLang="zh-CN" sz="2800">
                <a:ea typeface="宋体" panose="02010600030101010101" pitchFamily="2" charset="-122"/>
              </a:rPr>
              <a:t>Pipelining improves instruction throughput</a:t>
            </a:r>
            <a:br>
              <a:rPr lang="en-US" altLang="zh-CN" sz="2800">
                <a:ea typeface="宋体" panose="02010600030101010101" pitchFamily="2" charset="-122"/>
              </a:rPr>
            </a:br>
            <a:r>
              <a:rPr lang="en-US" altLang="zh-CN" sz="2800">
                <a:ea typeface="宋体" panose="02010600030101010101" pitchFamily="2" charset="-122"/>
              </a:rPr>
              <a:t>using parallelism</a:t>
            </a:r>
          </a:p>
          <a:p>
            <a:pPr lvl="1" eaLnBrk="1" hangingPunct="1"/>
            <a:r>
              <a:rPr lang="en-US" altLang="zh-CN" sz="2400">
                <a:ea typeface="宋体" panose="02010600030101010101" pitchFamily="2" charset="-122"/>
              </a:rPr>
              <a:t>More instructions completed per second</a:t>
            </a:r>
          </a:p>
          <a:p>
            <a:pPr lvl="1" eaLnBrk="1" hangingPunct="1"/>
            <a:r>
              <a:rPr lang="en-US" altLang="zh-CN" sz="2400">
                <a:ea typeface="宋体" panose="02010600030101010101" pitchFamily="2" charset="-122"/>
              </a:rPr>
              <a:t>Latency for each instruction not reduced</a:t>
            </a:r>
          </a:p>
          <a:p>
            <a:pPr eaLnBrk="1" hangingPunct="1"/>
            <a:r>
              <a:rPr lang="en-US" altLang="zh-CN" sz="2800">
                <a:ea typeface="宋体" panose="02010600030101010101" pitchFamily="2" charset="-122"/>
              </a:rPr>
              <a:t>Hazards: structural, data, control</a:t>
            </a:r>
          </a:p>
          <a:p>
            <a:pPr eaLnBrk="1" hangingPunct="1"/>
            <a:r>
              <a:rPr lang="en-US" altLang="zh-CN" sz="2800">
                <a:ea typeface="宋体" panose="02010600030101010101" pitchFamily="2" charset="-122"/>
              </a:rPr>
              <a:t>Multiple issue and dynamic scheduling (ILP)</a:t>
            </a:r>
          </a:p>
          <a:p>
            <a:pPr lvl="1" eaLnBrk="1" hangingPunct="1"/>
            <a:r>
              <a:rPr lang="en-US" altLang="zh-CN" sz="2400">
                <a:ea typeface="宋体" panose="02010600030101010101" pitchFamily="2" charset="-122"/>
              </a:rPr>
              <a:t>Dependencies limit achievable parallelism</a:t>
            </a:r>
          </a:p>
          <a:p>
            <a:pPr lvl="1" eaLnBrk="1" hangingPunct="1"/>
            <a:r>
              <a:rPr lang="en-US" altLang="zh-CN" sz="2400">
                <a:ea typeface="宋体" panose="02010600030101010101" pitchFamily="2" charset="-122"/>
              </a:rPr>
              <a:t>Complexity leads to the power wall</a:t>
            </a:r>
          </a:p>
        </p:txBody>
      </p:sp>
      <p:sp>
        <p:nvSpPr>
          <p:cNvPr id="259074" name="页脚占位符 3"/>
          <p:cNvSpPr>
            <a:spLocks noGrp="1"/>
          </p:cNvSpPr>
          <p:nvPr>
            <p:ph type="ftr" sz="quarter" idx="11"/>
          </p:nvPr>
        </p:nvSpPr>
        <p:spPr>
          <a:xfrm>
            <a:off x="8472264" y="6215406"/>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BCD28C1-ACE8-4E79-AB7A-C12094F13710}" type="slidenum">
              <a:rPr lang="en-AU" altLang="zh-CN" sz="1400"/>
              <a:pPr>
                <a:spcBef>
                  <a:spcPct val="0"/>
                </a:spcBef>
                <a:buClrTx/>
                <a:buSzTx/>
                <a:buFontTx/>
                <a:buNone/>
              </a:pPr>
              <a:t>196</a:t>
            </a:fld>
            <a:endParaRPr lang="en-AU" altLang="zh-CN" sz="1400" dirty="0"/>
          </a:p>
        </p:txBody>
      </p:sp>
      <p:sp>
        <p:nvSpPr>
          <p:cNvPr id="259077" name="Text Box 4"/>
          <p:cNvSpPr txBox="1">
            <a:spLocks noChangeArrowheads="1"/>
          </p:cNvSpPr>
          <p:nvPr/>
        </p:nvSpPr>
        <p:spPr bwMode="auto">
          <a:xfrm rot="5400000">
            <a:off x="8948808" y="1285359"/>
            <a:ext cx="3071675"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chemeClr val="folHlink"/>
                </a:solidFill>
              </a:rPr>
              <a:t>§4.15 Concluding </a:t>
            </a:r>
            <a:r>
              <a:rPr lang="en-US" altLang="zh-CN" sz="1800" dirty="0" err="1" smtClean="0">
                <a:solidFill>
                  <a:schemeClr val="folHlink"/>
                </a:solidFill>
              </a:rPr>
              <a:t>emarks</a:t>
            </a:r>
            <a:endParaRPr lang="en-US" altLang="zh-CN" sz="1800" dirty="0">
              <a:solidFill>
                <a:schemeClr val="folHlink"/>
              </a:solidFill>
            </a:endParaRPr>
          </a:p>
        </p:txBody>
      </p:sp>
    </p:spTree>
    <p:extLst>
      <p:ext uri="{BB962C8B-B14F-4D97-AF65-F5344CB8AC3E}">
        <p14:creationId xmlns:p14="http://schemas.microsoft.com/office/powerpoint/2010/main" val="3741747821"/>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ctr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CN" smtClean="0"/>
              <a:t>END</a:t>
            </a:r>
          </a:p>
        </p:txBody>
      </p:sp>
      <p:sp>
        <p:nvSpPr>
          <p:cNvPr id="133123" name="Rectangle 5"/>
          <p:cNvSpPr>
            <a:spLocks noGrp="1" noChangeArrowheads="1"/>
          </p:cNvSpPr>
          <p:nvPr>
            <p:ph type="subTitle" idx="1"/>
          </p:nvPr>
        </p:nvSpPr>
        <p:spPr/>
        <p:txBody>
          <a:bodyPr/>
          <a:lstStyle/>
          <a:p>
            <a:pPr eaLnBrk="1" hangingPunct="1"/>
            <a:endParaRPr lang="zh-CN" altLang="zh-CN" smtClean="0"/>
          </a:p>
        </p:txBody>
      </p:sp>
    </p:spTree>
  </p:cSld>
  <p:clrMapOvr>
    <a:masterClrMapping/>
  </p:clrMapOvr>
  <p:transition spd="med">
    <p:random/>
    <p:sndAc>
      <p:stSnd>
        <p:snd r:embed="rId3" name="chimes.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Instruction format</a:t>
            </a:r>
            <a:endParaRPr lang="zh-CN" altLang="en-US" dirty="0"/>
          </a:p>
        </p:txBody>
      </p:sp>
      <p:sp>
        <p:nvSpPr>
          <p:cNvPr id="3" name="内容占位符 2"/>
          <p:cNvSpPr>
            <a:spLocks noGrp="1"/>
          </p:cNvSpPr>
          <p:nvPr>
            <p:ph idx="1"/>
          </p:nvPr>
        </p:nvSpPr>
        <p:spPr>
          <a:xfrm>
            <a:off x="709302" y="3455901"/>
            <a:ext cx="10972800" cy="2553147"/>
          </a:xfrm>
        </p:spPr>
        <p:txBody>
          <a:bodyPr/>
          <a:lstStyle/>
          <a:p>
            <a:r>
              <a:rPr lang="en-US" altLang="zh-CN" sz="2400" dirty="0" smtClean="0"/>
              <a:t>R-type:   ALU  </a:t>
            </a:r>
            <a:r>
              <a:rPr lang="en-US" altLang="zh-CN" sz="2400" dirty="0" err="1" smtClean="0"/>
              <a:t>rd</a:t>
            </a:r>
            <a:r>
              <a:rPr lang="en-US" altLang="zh-CN" sz="2400" dirty="0" smtClean="0"/>
              <a:t>, rs1, rs2</a:t>
            </a:r>
          </a:p>
          <a:p>
            <a:r>
              <a:rPr lang="en-US" altLang="zh-CN" sz="2400" dirty="0" smtClean="0"/>
              <a:t>I-type:</a:t>
            </a:r>
            <a:r>
              <a:rPr lang="zh-CN" altLang="en-US" sz="2400" dirty="0" smtClean="0"/>
              <a:t>　 </a:t>
            </a:r>
            <a:r>
              <a:rPr lang="en-US" altLang="zh-CN" sz="2400" dirty="0" smtClean="0"/>
              <a:t>ALU  </a:t>
            </a:r>
            <a:r>
              <a:rPr lang="en-US" altLang="zh-CN" sz="2400" dirty="0" err="1" smtClean="0"/>
              <a:t>rd</a:t>
            </a:r>
            <a:r>
              <a:rPr lang="en-US" altLang="zh-CN" sz="2400" dirty="0" smtClean="0"/>
              <a:t>, rs1, </a:t>
            </a:r>
            <a:r>
              <a:rPr lang="en-US" altLang="zh-CN" sz="2400" dirty="0" err="1" smtClean="0"/>
              <a:t>imm</a:t>
            </a:r>
            <a:r>
              <a:rPr lang="zh-CN" altLang="en-US" sz="2400" dirty="0" smtClean="0"/>
              <a:t>，</a:t>
            </a:r>
            <a:r>
              <a:rPr lang="en-US" altLang="zh-CN" sz="2400" dirty="0" smtClean="0"/>
              <a:t>LW  </a:t>
            </a:r>
            <a:r>
              <a:rPr lang="en-US" altLang="zh-CN" sz="2400" dirty="0" err="1" smtClean="0"/>
              <a:t>rd</a:t>
            </a:r>
            <a:r>
              <a:rPr lang="en-US" altLang="zh-CN" sz="2400" dirty="0" smtClean="0"/>
              <a:t>,  </a:t>
            </a:r>
            <a:r>
              <a:rPr lang="en-US" altLang="zh-CN" sz="2400" dirty="0" err="1" smtClean="0"/>
              <a:t>imm</a:t>
            </a:r>
            <a:r>
              <a:rPr lang="en-US" altLang="zh-CN" sz="2400" dirty="0" smtClean="0"/>
              <a:t>(rs1)</a:t>
            </a:r>
          </a:p>
          <a:p>
            <a:r>
              <a:rPr lang="en-US" altLang="zh-CN" sz="2400" dirty="0" smtClean="0"/>
              <a:t>S-type:   SW   rs2, </a:t>
            </a:r>
            <a:r>
              <a:rPr lang="en-US" altLang="zh-CN" sz="2400" dirty="0" err="1" smtClean="0"/>
              <a:t>imm</a:t>
            </a:r>
            <a:r>
              <a:rPr lang="en-US" altLang="zh-CN" sz="2400" dirty="0" smtClean="0"/>
              <a:t>(rs1)</a:t>
            </a:r>
          </a:p>
          <a:p>
            <a:r>
              <a:rPr lang="en-US" altLang="zh-CN" sz="2400" dirty="0" smtClean="0"/>
              <a:t>B-type:   if  rs1 op rs2  then </a:t>
            </a:r>
            <a:r>
              <a:rPr lang="en-US" altLang="zh-CN" sz="2400" dirty="0" err="1" smtClean="0"/>
              <a:t>pc</a:t>
            </a:r>
            <a:r>
              <a:rPr lang="en-US" altLang="zh-CN" sz="2400" dirty="0" err="1" smtClean="0">
                <a:sym typeface="Wingdings" panose="05000000000000000000" pitchFamily="2" charset="2"/>
              </a:rPr>
              <a:t>pc</a:t>
            </a:r>
            <a:r>
              <a:rPr lang="en-US" altLang="zh-CN" sz="2400" dirty="0">
                <a:sym typeface="Wingdings" panose="05000000000000000000" pitchFamily="2" charset="2"/>
              </a:rPr>
              <a:t> </a:t>
            </a:r>
            <a:r>
              <a:rPr lang="en-US" altLang="zh-CN" sz="2400" dirty="0" smtClean="0">
                <a:sym typeface="Wingdings" panose="05000000000000000000" pitchFamily="2" charset="2"/>
              </a:rPr>
              <a:t>+ </a:t>
            </a:r>
            <a:r>
              <a:rPr lang="en-US" altLang="zh-CN" sz="2400" dirty="0" err="1" smtClean="0">
                <a:sym typeface="Wingdings" panose="05000000000000000000" pitchFamily="2" charset="2"/>
              </a:rPr>
              <a:t>imm</a:t>
            </a:r>
            <a:r>
              <a:rPr lang="en-US" altLang="zh-CN" sz="2400" dirty="0">
                <a:sym typeface="Wingdings" panose="05000000000000000000" pitchFamily="2" charset="2"/>
              </a:rPr>
              <a:t> </a:t>
            </a:r>
            <a:r>
              <a:rPr lang="en-US" altLang="zh-CN" sz="2400" dirty="0" smtClean="0">
                <a:sym typeface="Wingdings" panose="05000000000000000000" pitchFamily="2" charset="2"/>
              </a:rPr>
              <a:t> else  pcpc+4</a:t>
            </a:r>
          </a:p>
          <a:p>
            <a:r>
              <a:rPr lang="en-US" altLang="zh-CN" sz="2400" dirty="0" smtClean="0">
                <a:sym typeface="Wingdings" panose="05000000000000000000" pitchFamily="2" charset="2"/>
              </a:rPr>
              <a:t>U-type:</a:t>
            </a:r>
            <a:r>
              <a:rPr lang="zh-CN" altLang="en-US" sz="2400" dirty="0" smtClean="0">
                <a:sym typeface="Wingdings" panose="05000000000000000000" pitchFamily="2" charset="2"/>
              </a:rPr>
              <a:t>　</a:t>
            </a:r>
            <a:r>
              <a:rPr lang="en-US" altLang="zh-CN" sz="2400" dirty="0" smtClean="0">
                <a:sym typeface="Wingdings" panose="05000000000000000000" pitchFamily="2" charset="2"/>
              </a:rPr>
              <a:t>LUI  </a:t>
            </a:r>
            <a:r>
              <a:rPr lang="en-US" altLang="zh-CN" sz="2400" dirty="0" err="1" smtClean="0">
                <a:sym typeface="Wingdings" panose="05000000000000000000" pitchFamily="2" charset="2"/>
              </a:rPr>
              <a:t>rd</a:t>
            </a:r>
            <a:r>
              <a:rPr lang="en-US" altLang="zh-CN" sz="2400" dirty="0" smtClean="0">
                <a:sym typeface="Wingdings" panose="05000000000000000000" pitchFamily="2" charset="2"/>
              </a:rPr>
              <a:t>, </a:t>
            </a:r>
            <a:r>
              <a:rPr lang="en-US" altLang="zh-CN" sz="2400" dirty="0" err="1" smtClean="0">
                <a:sym typeface="Wingdings" panose="05000000000000000000" pitchFamily="2" charset="2"/>
              </a:rPr>
              <a:t>imm</a:t>
            </a:r>
            <a:endParaRPr lang="en-US" altLang="zh-CN" sz="2400" dirty="0" smtClean="0">
              <a:sym typeface="Wingdings" panose="05000000000000000000" pitchFamily="2" charset="2"/>
            </a:endParaRPr>
          </a:p>
          <a:p>
            <a:r>
              <a:rPr lang="en-US" altLang="zh-CN" sz="2400" dirty="0" smtClean="0">
                <a:sym typeface="Wingdings" panose="05000000000000000000" pitchFamily="2" charset="2"/>
              </a:rPr>
              <a:t>J-type:    JAL  </a:t>
            </a:r>
            <a:r>
              <a:rPr lang="en-US" altLang="zh-CN" sz="2400" dirty="0" err="1" smtClean="0">
                <a:sym typeface="Wingdings" panose="05000000000000000000" pitchFamily="2" charset="2"/>
              </a:rPr>
              <a:t>lable</a:t>
            </a:r>
            <a:r>
              <a:rPr lang="en-US" altLang="zh-CN" sz="2400" dirty="0" smtClean="0">
                <a:sym typeface="Wingdings" panose="05000000000000000000" pitchFamily="2" charset="2"/>
              </a:rPr>
              <a:t>  </a:t>
            </a:r>
            <a:endParaRPr lang="en-US" altLang="zh-CN" sz="2400" dirty="0" smtClean="0"/>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788206" y="1213468"/>
            <a:ext cx="10814992" cy="2232248"/>
          </a:xfrm>
          <a:prstGeom prst="rect">
            <a:avLst/>
          </a:prstGeom>
        </p:spPr>
      </p:pic>
    </p:spTree>
    <p:extLst>
      <p:ext uri="{BB962C8B-B14F-4D97-AF65-F5344CB8AC3E}">
        <p14:creationId xmlns:p14="http://schemas.microsoft.com/office/powerpoint/2010/main" val="1407755560"/>
      </p:ext>
    </p:extLst>
  </p:cSld>
  <p:clrMapOvr>
    <a:masterClrMapping/>
  </p:clrMapOvr>
  <p:transition spd="med">
    <p:random/>
    <p:sndAc>
      <p:stSnd>
        <p:snd r:embed="rId2" name="chimes.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Pipeline Analogy</a:t>
            </a:r>
            <a:endParaRPr lang="en-AU" altLang="zh-CN" dirty="0" smtClean="0">
              <a:ea typeface="宋体" panose="02010600030101010101" pitchFamily="2" charset="-122"/>
            </a:endParaRPr>
          </a:p>
        </p:txBody>
      </p:sp>
      <p:sp>
        <p:nvSpPr>
          <p:cNvPr id="62469" name="Rectangle 3"/>
          <p:cNvSpPr>
            <a:spLocks noGrp="1" noChangeArrowheads="1"/>
          </p:cNvSpPr>
          <p:nvPr>
            <p:ph idx="1"/>
          </p:nvPr>
        </p:nvSpPr>
        <p:spPr>
          <a:xfrm>
            <a:off x="332387" y="1070992"/>
            <a:ext cx="11352584" cy="1228725"/>
          </a:xfrm>
        </p:spPr>
        <p:txBody>
          <a:bodyPr/>
          <a:lstStyle/>
          <a:p>
            <a:pPr eaLnBrk="1" hangingPunct="1"/>
            <a:r>
              <a:rPr lang="en-US" altLang="zh-CN" dirty="0" smtClean="0">
                <a:ea typeface="宋体" panose="02010600030101010101" pitchFamily="2" charset="-122"/>
              </a:rPr>
              <a:t>pipelined laundry: overlapping execution</a:t>
            </a:r>
          </a:p>
          <a:p>
            <a:pPr lvl="1" eaLnBrk="1" hangingPunct="1"/>
            <a:r>
              <a:rPr lang="en-US" altLang="zh-CN" dirty="0" smtClean="0">
                <a:ea typeface="宋体" panose="02010600030101010101" pitchFamily="2" charset="-122"/>
              </a:rPr>
              <a:t>Parallelism improves performance</a:t>
            </a:r>
          </a:p>
        </p:txBody>
      </p:sp>
      <p:pic>
        <p:nvPicPr>
          <p:cNvPr id="62467" name="Picture 8" descr="f04-25-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5189" y="2420938"/>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Rectangle 6"/>
          <p:cNvSpPr>
            <a:spLocks noChangeArrowheads="1"/>
          </p:cNvSpPr>
          <p:nvPr/>
        </p:nvSpPr>
        <p:spPr bwMode="auto">
          <a:xfrm>
            <a:off x="6816725" y="2708275"/>
            <a:ext cx="3735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sz="2800" dirty="0"/>
              <a:t>Four loads:</a:t>
            </a:r>
          </a:p>
          <a:p>
            <a:pPr lvl="1" eaLnBrk="1" hangingPunct="1"/>
            <a:r>
              <a:rPr lang="en-US" altLang="zh-CN" sz="2400" dirty="0"/>
              <a:t>Speedup</a:t>
            </a:r>
            <a:br>
              <a:rPr lang="en-US" altLang="zh-CN" sz="2400" dirty="0"/>
            </a:br>
            <a:r>
              <a:rPr lang="en-US" altLang="zh-CN" sz="2400" dirty="0"/>
              <a:t>= 8/3.5 = 2.3</a:t>
            </a:r>
          </a:p>
          <a:p>
            <a:pPr eaLnBrk="1" hangingPunct="1"/>
            <a:r>
              <a:rPr lang="en-US" altLang="zh-CN" sz="2800" dirty="0"/>
              <a:t>Non-stop:</a:t>
            </a:r>
          </a:p>
          <a:p>
            <a:pPr lvl="1" eaLnBrk="1" hangingPunct="1"/>
            <a:r>
              <a:rPr lang="en-US" altLang="zh-CN" sz="2400" dirty="0"/>
              <a:t>Speedup</a:t>
            </a:r>
            <a:br>
              <a:rPr lang="en-US" altLang="zh-CN" sz="2400" dirty="0"/>
            </a:br>
            <a:r>
              <a:rPr lang="en-US" altLang="zh-CN" sz="2400" dirty="0"/>
              <a:t>= 2n/(0.5n + 1.5) ≈ 4</a:t>
            </a:r>
            <a:br>
              <a:rPr lang="en-US" altLang="zh-CN" sz="2400" dirty="0"/>
            </a:br>
            <a:r>
              <a:rPr lang="en-US" altLang="zh-CN" sz="2400" dirty="0"/>
              <a:t>= number of stages</a:t>
            </a:r>
          </a:p>
        </p:txBody>
      </p:sp>
    </p:spTree>
    <p:extLst>
      <p:ext uri="{BB962C8B-B14F-4D97-AF65-F5344CB8AC3E}">
        <p14:creationId xmlns:p14="http://schemas.microsoft.com/office/powerpoint/2010/main" val="90206924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4.6.1 Why </a:t>
            </a:r>
            <a:r>
              <a:rPr lang="en-US" altLang="zh-CN" dirty="0"/>
              <a:t>pipelining :  </a:t>
            </a:r>
            <a:r>
              <a:rPr lang="en-US" altLang="zh-CN" dirty="0" smtClean="0"/>
              <a:t>overlapped, more faster</a:t>
            </a:r>
            <a:endParaRPr lang="zh-CN" altLang="en-US" dirty="0"/>
          </a:p>
        </p:txBody>
      </p:sp>
      <p:sp>
        <p:nvSpPr>
          <p:cNvPr id="4" name="Rectangle 12"/>
          <p:cNvSpPr>
            <a:spLocks noGrp="1" noRot="1" noChangeArrowheads="1"/>
          </p:cNvSpPr>
          <p:nvPr>
            <p:ph idx="1"/>
          </p:nvPr>
        </p:nvSpPr>
        <p:spPr>
          <a:xfrm>
            <a:off x="6311900" y="2838323"/>
            <a:ext cx="5427936" cy="3044825"/>
          </a:xfrm>
        </p:spPr>
        <p:txBody>
          <a:bodyPr>
            <a:normAutofit/>
          </a:bodyPr>
          <a:lstStyle/>
          <a:p>
            <a:pPr eaLnBrk="1" hangingPunct="1">
              <a:buFont typeface="Arial" panose="020B0604020202020204" pitchFamily="34" charset="0"/>
              <a:buChar char="•"/>
            </a:pPr>
            <a:r>
              <a:rPr lang="en-US" altLang="zh-CN" sz="2400" b="0" dirty="0" smtClean="0">
                <a:solidFill>
                  <a:srgbClr val="FD0128"/>
                </a:solidFill>
                <a:cs typeface="Times New Roman" panose="02020603050405020304" pitchFamily="18" charset="0"/>
              </a:rPr>
              <a:t>Latches, called pipeline registers’ break up computation into 5 stages</a:t>
            </a:r>
            <a:endParaRPr lang="en-US" altLang="zh-CN" sz="2400" b="0" dirty="0" smtClean="0">
              <a:cs typeface="Times New Roman" panose="02020603050405020304" pitchFamily="18" charset="0"/>
            </a:endParaRPr>
          </a:p>
          <a:p>
            <a:pPr eaLnBrk="1" hangingPunct="1">
              <a:buFont typeface="Arial" panose="020B0604020202020204" pitchFamily="34" charset="0"/>
              <a:buChar char="•"/>
            </a:pPr>
            <a:r>
              <a:rPr lang="en-US" altLang="zh-CN" sz="2400" b="0" dirty="0" smtClean="0">
                <a:solidFill>
                  <a:schemeClr val="tx1"/>
                </a:solidFill>
                <a:cs typeface="Times New Roman" panose="02020603050405020304" pitchFamily="18" charset="0"/>
              </a:rPr>
              <a:t>Deal </a:t>
            </a:r>
            <a:r>
              <a:rPr lang="en-US" altLang="zh-CN" sz="2400" b="0" dirty="0" smtClean="0">
                <a:solidFill>
                  <a:srgbClr val="FF0000"/>
                </a:solidFill>
                <a:cs typeface="Times New Roman" panose="02020603050405020304" pitchFamily="18" charset="0"/>
              </a:rPr>
              <a:t>5 tasks </a:t>
            </a:r>
            <a:r>
              <a:rPr lang="en-US" altLang="zh-CN" sz="2400" b="0" dirty="0" smtClean="0">
                <a:solidFill>
                  <a:schemeClr val="tx1"/>
                </a:solidFill>
                <a:cs typeface="Times New Roman" panose="02020603050405020304" pitchFamily="18" charset="0"/>
              </a:rPr>
              <a:t>at the same time</a:t>
            </a:r>
            <a:r>
              <a:rPr lang="en-US" altLang="zh-CN" sz="2400" b="0" dirty="0" smtClean="0">
                <a:cs typeface="Times New Roman" panose="02020603050405020304" pitchFamily="18" charset="0"/>
              </a:rPr>
              <a:t>.</a:t>
            </a:r>
          </a:p>
          <a:p>
            <a:pPr eaLnBrk="1" hangingPunct="1">
              <a:buFont typeface="Arial" panose="020B0604020202020204" pitchFamily="34" charset="0"/>
              <a:buChar char="•"/>
            </a:pPr>
            <a:r>
              <a:rPr lang="en-US" altLang="zh-CN" sz="2400" b="0" dirty="0">
                <a:solidFill>
                  <a:srgbClr val="000000"/>
                </a:solidFill>
                <a:cs typeface="Times New Roman" panose="02020603050405020304" pitchFamily="18" charset="0"/>
              </a:rPr>
              <a:t>Can launch a new computation every </a:t>
            </a:r>
            <a:r>
              <a:rPr lang="en-US" altLang="zh-CN" sz="2400" b="0" dirty="0">
                <a:solidFill>
                  <a:srgbClr val="FD0128"/>
                </a:solidFill>
                <a:cs typeface="Times New Roman" panose="02020603050405020304" pitchFamily="18" charset="0"/>
              </a:rPr>
              <a:t>20ns </a:t>
            </a:r>
            <a:r>
              <a:rPr lang="en-US" altLang="zh-CN" sz="2400" b="0" dirty="0">
                <a:solidFill>
                  <a:srgbClr val="000000"/>
                </a:solidFill>
                <a:cs typeface="Times New Roman" panose="02020603050405020304" pitchFamily="18" charset="0"/>
              </a:rPr>
              <a:t>in pipelined structure</a:t>
            </a:r>
          </a:p>
          <a:p>
            <a:pPr eaLnBrk="1" hangingPunct="1">
              <a:buFont typeface="Arial" panose="020B0604020202020204" pitchFamily="34" charset="0"/>
              <a:buChar char="•"/>
            </a:pPr>
            <a:r>
              <a:rPr lang="en-US" altLang="zh-CN" sz="2400" b="0" dirty="0">
                <a:solidFill>
                  <a:srgbClr val="000000"/>
                </a:solidFill>
                <a:cs typeface="Times New Roman" panose="02020603050405020304" pitchFamily="18" charset="0"/>
              </a:rPr>
              <a:t>Can finish 5×10</a:t>
            </a:r>
            <a:r>
              <a:rPr lang="en-US" altLang="zh-CN" sz="2400" b="0" baseline="30000" dirty="0">
                <a:solidFill>
                  <a:srgbClr val="000000"/>
                </a:solidFill>
                <a:cs typeface="Times New Roman" panose="02020603050405020304" pitchFamily="18" charset="0"/>
              </a:rPr>
              <a:t>7</a:t>
            </a:r>
            <a:r>
              <a:rPr lang="en-US" altLang="zh-CN" sz="2400" b="0" dirty="0">
                <a:solidFill>
                  <a:srgbClr val="000000"/>
                </a:solidFill>
                <a:cs typeface="Times New Roman" panose="02020603050405020304" pitchFamily="18" charset="0"/>
              </a:rPr>
              <a:t> computations per second</a:t>
            </a:r>
          </a:p>
          <a:p>
            <a:pPr eaLnBrk="1" hangingPunct="1"/>
            <a:endParaRPr lang="en-US" altLang="zh-CN" sz="2800" dirty="0" smtClean="0">
              <a:latin typeface="Comic Sans MS" pitchFamily="66" charset="0"/>
            </a:endParaRPr>
          </a:p>
        </p:txBody>
      </p:sp>
      <p:sp>
        <p:nvSpPr>
          <p:cNvPr id="5" name="Rectangle 13"/>
          <p:cNvSpPr txBox="1">
            <a:spLocks noRot="1" noChangeArrowheads="1"/>
          </p:cNvSpPr>
          <p:nvPr/>
        </p:nvSpPr>
        <p:spPr>
          <a:xfrm>
            <a:off x="1199456" y="2904455"/>
            <a:ext cx="4839395" cy="297338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SzTx/>
            </a:pPr>
            <a:r>
              <a:rPr kumimoji="0" lang="en-US" altLang="zh-CN" sz="2400" b="0" dirty="0" smtClean="0">
                <a:latin typeface="Times New Roman" panose="02020603050405020304" pitchFamily="18" charset="0"/>
                <a:cs typeface="Times New Roman" panose="02020603050405020304" pitchFamily="18" charset="0"/>
              </a:rPr>
              <a:t>Only deal one task each time.</a:t>
            </a:r>
          </a:p>
          <a:p>
            <a:pPr eaLnBrk="1" hangingPunct="1">
              <a:buSzTx/>
            </a:pPr>
            <a:r>
              <a:rPr kumimoji="0" lang="en-US" altLang="zh-CN" sz="2400" b="0" dirty="0" smtClean="0">
                <a:latin typeface="Times New Roman" panose="02020603050405020304" pitchFamily="18" charset="0"/>
                <a:cs typeface="Times New Roman" panose="02020603050405020304" pitchFamily="18" charset="0"/>
              </a:rPr>
              <a:t>This  task takes  “ such a long time”</a:t>
            </a:r>
            <a:endParaRPr kumimoji="0" lang="en-US" altLang="zh-CN" sz="2400" b="0" dirty="0">
              <a:latin typeface="Times New Roman" panose="02020603050405020304" pitchFamily="18" charset="0"/>
              <a:cs typeface="Times New Roman" panose="02020603050405020304" pitchFamily="18" charset="0"/>
            </a:endParaRPr>
          </a:p>
          <a:p>
            <a:pPr eaLnBrk="1" hangingPunct="1"/>
            <a:r>
              <a:rPr lang="en-US" altLang="zh-CN" sz="2400" b="0" dirty="0">
                <a:solidFill>
                  <a:srgbClr val="000000"/>
                </a:solidFill>
                <a:latin typeface="Times New Roman" panose="02020603050405020304" pitchFamily="18" charset="0"/>
                <a:cs typeface="Times New Roman" panose="02020603050405020304" pitchFamily="18" charset="0"/>
              </a:rPr>
              <a:t>Can “launch” a new computation every </a:t>
            </a:r>
            <a:r>
              <a:rPr lang="en-US" altLang="zh-CN" sz="2400" b="0" dirty="0">
                <a:solidFill>
                  <a:srgbClr val="FD0128"/>
                </a:solidFill>
                <a:latin typeface="Times New Roman" panose="02020603050405020304" pitchFamily="18" charset="0"/>
                <a:cs typeface="Times New Roman" panose="02020603050405020304" pitchFamily="18" charset="0"/>
              </a:rPr>
              <a:t>100ns </a:t>
            </a:r>
            <a:r>
              <a:rPr lang="en-US" altLang="zh-CN" sz="2400" b="0" dirty="0">
                <a:solidFill>
                  <a:srgbClr val="000000"/>
                </a:solidFill>
                <a:latin typeface="Times New Roman" panose="02020603050405020304" pitchFamily="18" charset="0"/>
                <a:cs typeface="Times New Roman" panose="02020603050405020304" pitchFamily="18" charset="0"/>
              </a:rPr>
              <a:t>in this structure</a:t>
            </a:r>
          </a:p>
          <a:p>
            <a:pPr eaLnBrk="1" hangingPunct="1"/>
            <a:r>
              <a:rPr lang="en-US" altLang="zh-CN" sz="2400" b="0" dirty="0">
                <a:latin typeface="Times New Roman" panose="02020603050405020304" pitchFamily="18" charset="0"/>
                <a:cs typeface="Times New Roman" panose="02020603050405020304" pitchFamily="18" charset="0"/>
              </a:rPr>
              <a:t>Can finish 10</a:t>
            </a:r>
            <a:r>
              <a:rPr lang="en-US" altLang="zh-CN" sz="2400" b="0" baseline="30000" dirty="0">
                <a:latin typeface="Times New Roman" panose="02020603050405020304" pitchFamily="18" charset="0"/>
                <a:cs typeface="Times New Roman" panose="02020603050405020304" pitchFamily="18" charset="0"/>
              </a:rPr>
              <a:t>7</a:t>
            </a:r>
            <a:r>
              <a:rPr lang="en-US" altLang="zh-CN" sz="2400" b="0" dirty="0">
                <a:latin typeface="Times New Roman" panose="02020603050405020304" pitchFamily="18" charset="0"/>
                <a:cs typeface="Times New Roman" panose="02020603050405020304" pitchFamily="18" charset="0"/>
              </a:rPr>
              <a:t> computations  per second</a:t>
            </a:r>
          </a:p>
          <a:p>
            <a:pPr eaLnBrk="1" hangingPunct="1">
              <a:buSzTx/>
              <a:buFont typeface="Wingdings" pitchFamily="2" charset="2"/>
              <a:buNone/>
            </a:pPr>
            <a:endParaRPr kumimoji="0" lang="en-US" altLang="zh-CN" sz="2800" b="0" dirty="0" smtClean="0">
              <a:latin typeface="Comic Sans MS" pitchFamily="66" charset="0"/>
            </a:endParaRPr>
          </a:p>
        </p:txBody>
      </p:sp>
      <p:pic>
        <p:nvPicPr>
          <p:cNvPr id="6" name="Picture 6"/>
          <p:cNvPicPr>
            <a:picLocks noChangeAspect="1" noChangeArrowheads="1"/>
          </p:cNvPicPr>
          <p:nvPr/>
        </p:nvPicPr>
        <p:blipFill>
          <a:blip r:embed="rId3"/>
          <a:srcRect/>
          <a:stretch>
            <a:fillRect/>
          </a:stretch>
        </p:blipFill>
        <p:spPr bwMode="auto">
          <a:xfrm>
            <a:off x="1919288" y="1120105"/>
            <a:ext cx="3505200" cy="1600200"/>
          </a:xfrm>
          <a:prstGeom prst="rect">
            <a:avLst/>
          </a:prstGeom>
          <a:noFill/>
          <a:ln w="9525">
            <a:noFill/>
            <a:miter lim="800000"/>
            <a:headEnd/>
            <a:tailEnd/>
          </a:ln>
        </p:spPr>
      </p:pic>
      <p:pic>
        <p:nvPicPr>
          <p:cNvPr id="7" name="Picture 9"/>
          <p:cNvPicPr>
            <a:picLocks noChangeAspect="1" noChangeArrowheads="1"/>
          </p:cNvPicPr>
          <p:nvPr/>
        </p:nvPicPr>
        <p:blipFill>
          <a:blip r:embed="rId4"/>
          <a:srcRect/>
          <a:stretch>
            <a:fillRect/>
          </a:stretch>
        </p:blipFill>
        <p:spPr bwMode="auto">
          <a:xfrm>
            <a:off x="6311900" y="1191543"/>
            <a:ext cx="3581400" cy="1524000"/>
          </a:xfrm>
          <a:prstGeom prst="rect">
            <a:avLst/>
          </a:prstGeom>
          <a:noFill/>
          <a:ln w="9525">
            <a:noFill/>
            <a:miter lim="800000"/>
            <a:headEnd/>
            <a:tailEnd/>
          </a:ln>
        </p:spPr>
      </p:pic>
    </p:spTree>
    <p:extLst>
      <p:ext uri="{BB962C8B-B14F-4D97-AF65-F5344CB8AC3E}">
        <p14:creationId xmlns:p14="http://schemas.microsoft.com/office/powerpoint/2010/main" val="3025562842"/>
      </p:ext>
    </p:extLst>
  </p:cSld>
  <p:clrMapOvr>
    <a:masterClrMapping/>
  </p:clrMapOvr>
  <p:transition spd="med">
    <p:random/>
    <p:sndAc>
      <p:stSnd>
        <p:snd r:embed="rId2" name="chimes.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3071664" y="188640"/>
            <a:ext cx="8893175" cy="981075"/>
          </a:xfrm>
        </p:spPr>
        <p:txBody>
          <a:bodyPr/>
          <a:lstStyle/>
          <a:p>
            <a:pPr eaLnBrk="1" hangingPunct="1"/>
            <a:r>
              <a:rPr lang="en-US" altLang="zh-CN" dirty="0" smtClean="0"/>
              <a:t>Why pipelining : conclusion</a:t>
            </a:r>
          </a:p>
        </p:txBody>
      </p:sp>
      <p:sp>
        <p:nvSpPr>
          <p:cNvPr id="17411" name="Rectangle 3"/>
          <p:cNvSpPr>
            <a:spLocks noGrp="1" noRot="1" noChangeArrowheads="1"/>
          </p:cNvSpPr>
          <p:nvPr>
            <p:ph idx="1"/>
          </p:nvPr>
        </p:nvSpPr>
        <p:spPr>
          <a:xfrm>
            <a:off x="1127448" y="1335187"/>
            <a:ext cx="10081815" cy="4110037"/>
          </a:xfrm>
        </p:spPr>
        <p:txBody>
          <a:bodyPr>
            <a:normAutofit/>
          </a:bodyPr>
          <a:lstStyle/>
          <a:p>
            <a:pPr eaLnBrk="1" hangingPunct="1"/>
            <a:r>
              <a:rPr lang="en-US" altLang="zh-CN" sz="3200" dirty="0"/>
              <a:t>The key implementation technique used to Make </a:t>
            </a:r>
            <a:r>
              <a:rPr lang="en-US" altLang="zh-CN" sz="3200" dirty="0">
                <a:solidFill>
                  <a:srgbClr val="FF3300"/>
                </a:solidFill>
              </a:rPr>
              <a:t>fast</a:t>
            </a:r>
            <a:r>
              <a:rPr lang="en-US" altLang="zh-CN" sz="3200" dirty="0"/>
              <a:t> CPU:  </a:t>
            </a:r>
            <a:r>
              <a:rPr lang="en-US" altLang="zh-CN" sz="3200" dirty="0">
                <a:solidFill>
                  <a:srgbClr val="FF3300"/>
                </a:solidFill>
              </a:rPr>
              <a:t>decrease </a:t>
            </a:r>
            <a:r>
              <a:rPr lang="en-US" altLang="zh-CN" sz="2400" dirty="0" err="1" smtClean="0">
                <a:solidFill>
                  <a:srgbClr val="FF3300"/>
                </a:solidFill>
              </a:rPr>
              <a:t>CPUtime</a:t>
            </a:r>
            <a:r>
              <a:rPr lang="en-US" altLang="zh-CN" sz="2400" dirty="0" smtClean="0"/>
              <a:t>.</a:t>
            </a:r>
          </a:p>
          <a:p>
            <a:pPr eaLnBrk="1" hangingPunct="1"/>
            <a:endParaRPr lang="en-US" altLang="zh-CN" sz="3200" dirty="0"/>
          </a:p>
          <a:p>
            <a:pPr eaLnBrk="1" hangingPunct="1"/>
            <a:r>
              <a:rPr lang="en-US" altLang="zh-CN" sz="3200" dirty="0"/>
              <a:t>Improving of </a:t>
            </a:r>
            <a:r>
              <a:rPr lang="en-US" altLang="zh-CN" sz="3200" dirty="0">
                <a:solidFill>
                  <a:srgbClr val="FF3300"/>
                </a:solidFill>
              </a:rPr>
              <a:t>Throughput</a:t>
            </a:r>
            <a:r>
              <a:rPr lang="en-US" altLang="zh-CN" sz="3200" dirty="0"/>
              <a:t> ( rather than individual execution time)</a:t>
            </a:r>
          </a:p>
          <a:p>
            <a:pPr eaLnBrk="1" hangingPunct="1"/>
            <a:endParaRPr lang="en-US" altLang="zh-CN" sz="3200" dirty="0"/>
          </a:p>
          <a:p>
            <a:pPr eaLnBrk="1" hangingPunct="1"/>
            <a:r>
              <a:rPr lang="en-US" altLang="zh-CN" sz="3200" dirty="0"/>
              <a:t>Improving of </a:t>
            </a:r>
            <a:r>
              <a:rPr lang="en-US" altLang="zh-CN" sz="3200" dirty="0">
                <a:solidFill>
                  <a:srgbClr val="FF3300"/>
                </a:solidFill>
              </a:rPr>
              <a:t>efficiency</a:t>
            </a:r>
            <a:r>
              <a:rPr lang="en-US" altLang="zh-CN" sz="3200" dirty="0"/>
              <a:t> for resources  (functional unit)</a:t>
            </a:r>
            <a:r>
              <a:rPr lang="en-US" altLang="zh-CN" sz="2400" dirty="0" smtClean="0"/>
              <a:t> </a:t>
            </a:r>
          </a:p>
        </p:txBody>
      </p:sp>
    </p:spTree>
    <p:extLst>
      <p:ext uri="{BB962C8B-B14F-4D97-AF65-F5344CB8AC3E}">
        <p14:creationId xmlns:p14="http://schemas.microsoft.com/office/powerpoint/2010/main" val="596963321"/>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a:xfrm>
            <a:off x="3071664" y="0"/>
            <a:ext cx="7867667" cy="1131910"/>
          </a:xfrm>
        </p:spPr>
        <p:txBody>
          <a:bodyPr/>
          <a:lstStyle/>
          <a:p>
            <a:pPr eaLnBrk="1" hangingPunct="1"/>
            <a:r>
              <a:rPr lang="en-US" altLang="zh-CN" dirty="0" smtClean="0"/>
              <a:t>What is a pipeline ?</a:t>
            </a:r>
          </a:p>
        </p:txBody>
      </p:sp>
      <p:sp>
        <p:nvSpPr>
          <p:cNvPr id="18435" name="Rectangle 3"/>
          <p:cNvSpPr>
            <a:spLocks noGrp="1" noRot="1" noChangeArrowheads="1"/>
          </p:cNvSpPr>
          <p:nvPr>
            <p:ph idx="1"/>
          </p:nvPr>
        </p:nvSpPr>
        <p:spPr>
          <a:xfrm>
            <a:off x="983432" y="1484784"/>
            <a:ext cx="10585176" cy="4710112"/>
          </a:xfrm>
        </p:spPr>
        <p:txBody>
          <a:bodyPr/>
          <a:lstStyle/>
          <a:p>
            <a:pPr eaLnBrk="1" hangingPunct="1"/>
            <a:r>
              <a:rPr lang="en-US" altLang="zh-CN" sz="2400" dirty="0">
                <a:cs typeface="Times New Roman" panose="02020603050405020304" pitchFamily="18" charset="0"/>
              </a:rPr>
              <a:t>A pipeline is like an auto assemble line</a:t>
            </a:r>
          </a:p>
          <a:p>
            <a:pPr eaLnBrk="1" hangingPunct="1"/>
            <a:r>
              <a:rPr lang="en-US" altLang="zh-CN" sz="2400" dirty="0">
                <a:cs typeface="Times New Roman" panose="02020603050405020304" pitchFamily="18" charset="0"/>
              </a:rPr>
              <a:t>A pipeline has </a:t>
            </a:r>
            <a:r>
              <a:rPr lang="en-US" altLang="zh-CN" sz="2400" dirty="0">
                <a:solidFill>
                  <a:srgbClr val="FF3300"/>
                </a:solidFill>
                <a:cs typeface="Times New Roman" panose="02020603050405020304" pitchFamily="18" charset="0"/>
              </a:rPr>
              <a:t>many stages</a:t>
            </a:r>
            <a:endParaRPr lang="en-US" altLang="zh-CN" sz="2400" dirty="0">
              <a:cs typeface="Times New Roman" panose="02020603050405020304" pitchFamily="18" charset="0"/>
            </a:endParaRPr>
          </a:p>
          <a:p>
            <a:pPr eaLnBrk="1" hangingPunct="1"/>
            <a:r>
              <a:rPr lang="en-US" altLang="zh-CN" sz="2400" dirty="0">
                <a:cs typeface="Times New Roman" panose="02020603050405020304" pitchFamily="18" charset="0"/>
              </a:rPr>
              <a:t>Each stage carries out a </a:t>
            </a:r>
            <a:r>
              <a:rPr lang="en-US" altLang="zh-CN" sz="2400" dirty="0">
                <a:solidFill>
                  <a:srgbClr val="FF3300"/>
                </a:solidFill>
                <a:cs typeface="Times New Roman" panose="02020603050405020304" pitchFamily="18" charset="0"/>
              </a:rPr>
              <a:t>different part</a:t>
            </a:r>
            <a:r>
              <a:rPr lang="en-US" altLang="zh-CN" sz="2400" dirty="0">
                <a:cs typeface="Times New Roman" panose="02020603050405020304" pitchFamily="18" charset="0"/>
              </a:rPr>
              <a:t> of instruction or operation</a:t>
            </a:r>
          </a:p>
          <a:p>
            <a:pPr eaLnBrk="1" hangingPunct="1"/>
            <a:r>
              <a:rPr lang="en-US" altLang="zh-CN" sz="2400" dirty="0">
                <a:cs typeface="Times New Roman" panose="02020603050405020304" pitchFamily="18" charset="0"/>
              </a:rPr>
              <a:t>The stages, which  cooperates at a </a:t>
            </a:r>
            <a:r>
              <a:rPr lang="en-US" altLang="zh-CN" sz="2400" dirty="0">
                <a:solidFill>
                  <a:srgbClr val="FF3300"/>
                </a:solidFill>
                <a:cs typeface="Times New Roman" panose="02020603050405020304" pitchFamily="18" charset="0"/>
              </a:rPr>
              <a:t>synchronized clock</a:t>
            </a:r>
            <a:r>
              <a:rPr lang="en-US" altLang="zh-CN" sz="2400" dirty="0">
                <a:cs typeface="Times New Roman" panose="02020603050405020304" pitchFamily="18" charset="0"/>
              </a:rPr>
              <a:t>,  are connected to form a pipe</a:t>
            </a:r>
          </a:p>
          <a:p>
            <a:pPr eaLnBrk="1" hangingPunct="1"/>
            <a:r>
              <a:rPr lang="en-US" altLang="zh-CN" sz="2400" dirty="0">
                <a:cs typeface="Times New Roman" panose="02020603050405020304" pitchFamily="18" charset="0"/>
              </a:rPr>
              <a:t>An instruction or operation enters through one end and progresses through the stages and exit through the other end</a:t>
            </a:r>
          </a:p>
          <a:p>
            <a:pPr eaLnBrk="1" hangingPunct="1"/>
            <a:r>
              <a:rPr lang="en-US" altLang="zh-CN" sz="2400" dirty="0">
                <a:cs typeface="Times New Roman" panose="02020603050405020304" pitchFamily="18" charset="0"/>
              </a:rPr>
              <a:t>Pipelining is an implementation technique that </a:t>
            </a:r>
            <a:r>
              <a:rPr lang="en-US" altLang="zh-CN" sz="2400" dirty="0">
                <a:solidFill>
                  <a:srgbClr val="FF3300"/>
                </a:solidFill>
                <a:cs typeface="Times New Roman" panose="02020603050405020304" pitchFamily="18" charset="0"/>
              </a:rPr>
              <a:t>exploits parallelism</a:t>
            </a:r>
            <a:r>
              <a:rPr lang="en-US" altLang="zh-CN" sz="2400" dirty="0">
                <a:cs typeface="Times New Roman" panose="02020603050405020304" pitchFamily="18" charset="0"/>
              </a:rPr>
              <a:t> among the instructions in a sequential instruction stream </a:t>
            </a:r>
          </a:p>
        </p:txBody>
      </p:sp>
    </p:spTree>
    <p:extLst>
      <p:ext uri="{BB962C8B-B14F-4D97-AF65-F5344CB8AC3E}">
        <p14:creationId xmlns:p14="http://schemas.microsoft.com/office/powerpoint/2010/main" val="3153626953"/>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4079776" y="0"/>
            <a:ext cx="6588224" cy="1125538"/>
          </a:xfrm>
        </p:spPr>
        <p:txBody>
          <a:bodyPr>
            <a:normAutofit fontScale="90000"/>
          </a:bodyPr>
          <a:lstStyle/>
          <a:p>
            <a:pPr eaLnBrk="1" hangingPunct="1"/>
            <a:r>
              <a:rPr lang="en-US" altLang="zh-CN" sz="3600" dirty="0"/>
              <a:t> Pipeline </a:t>
            </a:r>
            <a:r>
              <a:rPr lang="en-US" altLang="zh-CN" sz="3600" dirty="0" smtClean="0"/>
              <a:t>Characteristics -- latency </a:t>
            </a:r>
            <a:r>
              <a:rPr lang="en-US" altLang="zh-CN" sz="3600" dirty="0"/>
              <a:t>vs. Throughput</a:t>
            </a:r>
            <a:endParaRPr lang="en-US" altLang="zh-CN" sz="3600" dirty="0">
              <a:latin typeface="Times New Roman" pitchFamily="18" charset="0"/>
            </a:endParaRPr>
          </a:p>
        </p:txBody>
      </p:sp>
      <p:sp>
        <p:nvSpPr>
          <p:cNvPr id="19459" name="Rectangle 3"/>
          <p:cNvSpPr>
            <a:spLocks noGrp="1" noRot="1" noChangeArrowheads="1"/>
          </p:cNvSpPr>
          <p:nvPr>
            <p:ph idx="1"/>
          </p:nvPr>
        </p:nvSpPr>
        <p:spPr>
          <a:xfrm>
            <a:off x="1127448" y="1127670"/>
            <a:ext cx="10190112" cy="5029200"/>
          </a:xfrm>
        </p:spPr>
        <p:txBody>
          <a:bodyPr/>
          <a:lstStyle/>
          <a:p>
            <a:pPr eaLnBrk="1" hangingPunct="1"/>
            <a:r>
              <a:rPr lang="en-US" altLang="zh-CN" sz="2800" b="1" dirty="0">
                <a:cs typeface="Times New Roman" panose="02020603050405020304" pitchFamily="18" charset="0"/>
              </a:rPr>
              <a:t>Latency</a:t>
            </a:r>
          </a:p>
          <a:p>
            <a:pPr lvl="1" eaLnBrk="1" hangingPunct="1"/>
            <a:r>
              <a:rPr lang="en-US" altLang="zh-CN" sz="2400" dirty="0">
                <a:cs typeface="Times New Roman" panose="02020603050405020304" pitchFamily="18" charset="0"/>
              </a:rPr>
              <a:t>Each instruction takes a certain time to complete. This is the latency for that operation. </a:t>
            </a:r>
          </a:p>
          <a:p>
            <a:pPr lvl="1" eaLnBrk="1" hangingPunct="1"/>
            <a:r>
              <a:rPr lang="en-US" altLang="zh-CN" sz="2400" dirty="0">
                <a:cs typeface="Times New Roman" panose="02020603050405020304" pitchFamily="18" charset="0"/>
              </a:rPr>
              <a:t>It's the amount of </a:t>
            </a:r>
            <a:r>
              <a:rPr lang="en-US" altLang="zh-CN" sz="2400" dirty="0">
                <a:solidFill>
                  <a:srgbClr val="FF3300"/>
                </a:solidFill>
                <a:cs typeface="Times New Roman" panose="02020603050405020304" pitchFamily="18" charset="0"/>
              </a:rPr>
              <a:t>time between when the instruction is issued and when it completes</a:t>
            </a:r>
            <a:r>
              <a:rPr lang="en-US" altLang="zh-CN" sz="2400" dirty="0">
                <a:cs typeface="Times New Roman" panose="02020603050405020304" pitchFamily="18" charset="0"/>
              </a:rPr>
              <a:t>.</a:t>
            </a:r>
            <a:r>
              <a:rPr lang="en-US" altLang="zh-CN" dirty="0" smtClean="0">
                <a:cs typeface="Times New Roman" panose="02020603050405020304" pitchFamily="18" charset="0"/>
              </a:rPr>
              <a:t> </a:t>
            </a:r>
            <a:endParaRPr lang="en-US" altLang="zh-CN" sz="2400" b="1" dirty="0">
              <a:cs typeface="Times New Roman" panose="02020603050405020304" pitchFamily="18" charset="0"/>
            </a:endParaRPr>
          </a:p>
          <a:p>
            <a:pPr eaLnBrk="1" hangingPunct="1"/>
            <a:r>
              <a:rPr lang="en-US" altLang="zh-CN" sz="2800" b="1" dirty="0">
                <a:cs typeface="Times New Roman" panose="02020603050405020304" pitchFamily="18" charset="0"/>
              </a:rPr>
              <a:t>Throughpu</a:t>
            </a:r>
            <a:r>
              <a:rPr lang="en-US" altLang="zh-CN" sz="2800" dirty="0">
                <a:cs typeface="Times New Roman" panose="02020603050405020304" pitchFamily="18" charset="0"/>
              </a:rPr>
              <a:t>t</a:t>
            </a:r>
          </a:p>
          <a:p>
            <a:pPr lvl="1" eaLnBrk="1" hangingPunct="1"/>
            <a:r>
              <a:rPr lang="en-US" altLang="zh-CN" sz="2400" dirty="0">
                <a:cs typeface="Times New Roman" panose="02020603050405020304" pitchFamily="18" charset="0"/>
              </a:rPr>
              <a:t>Number of items (cars, instructions) exiting the pipeline per unit time.</a:t>
            </a:r>
          </a:p>
          <a:p>
            <a:pPr lvl="1" eaLnBrk="1" hangingPunct="1"/>
            <a:r>
              <a:rPr lang="en-US" altLang="zh-CN" sz="2400" dirty="0">
                <a:cs typeface="Times New Roman" panose="02020603050405020304" pitchFamily="18" charset="0"/>
              </a:rPr>
              <a:t>The throughput of the assembly line is the number  of products completed per hour. </a:t>
            </a:r>
          </a:p>
          <a:p>
            <a:pPr lvl="1" eaLnBrk="1" hangingPunct="1"/>
            <a:r>
              <a:rPr lang="en-US" altLang="zh-CN" sz="2400" dirty="0">
                <a:cs typeface="Times New Roman" panose="02020603050405020304" pitchFamily="18" charset="0"/>
              </a:rPr>
              <a:t>The throughput of a CPU pipeline is </a:t>
            </a:r>
            <a:r>
              <a:rPr lang="en-US" altLang="zh-CN" sz="2400" dirty="0">
                <a:solidFill>
                  <a:srgbClr val="FF3300"/>
                </a:solidFill>
                <a:cs typeface="Times New Roman" panose="02020603050405020304" pitchFamily="18" charset="0"/>
              </a:rPr>
              <a:t>the number of instructions completed per second</a:t>
            </a:r>
            <a:r>
              <a:rPr lang="en-US" altLang="zh-CN" sz="2400" dirty="0">
                <a:latin typeface="Comic Sans MS" pitchFamily="66" charset="0"/>
              </a:rPr>
              <a:t>.</a:t>
            </a:r>
          </a:p>
        </p:txBody>
      </p:sp>
    </p:spTree>
    <p:extLst>
      <p:ext uri="{BB962C8B-B14F-4D97-AF65-F5344CB8AC3E}">
        <p14:creationId xmlns:p14="http://schemas.microsoft.com/office/powerpoint/2010/main" val="95790720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3791744" y="1"/>
            <a:ext cx="6876257" cy="1196975"/>
          </a:xfrm>
        </p:spPr>
        <p:txBody>
          <a:bodyPr/>
          <a:lstStyle/>
          <a:p>
            <a:pPr eaLnBrk="1" hangingPunct="1"/>
            <a:r>
              <a:rPr lang="en-US" altLang="zh-CN" sz="3200" dirty="0"/>
              <a:t>Pipeline </a:t>
            </a:r>
            <a:r>
              <a:rPr lang="en-US" altLang="zh-CN" sz="3200" dirty="0" smtClean="0"/>
              <a:t>Characteristics – </a:t>
            </a:r>
            <a:br>
              <a:rPr lang="en-US" altLang="zh-CN" sz="3200" dirty="0" smtClean="0"/>
            </a:br>
            <a:r>
              <a:rPr lang="en-US" altLang="zh-CN" sz="3200" dirty="0" smtClean="0"/>
              <a:t>clock </a:t>
            </a:r>
            <a:r>
              <a:rPr lang="en-US" altLang="zh-CN" sz="3200" dirty="0"/>
              <a:t>cycle vs. Machine cycle</a:t>
            </a:r>
          </a:p>
        </p:txBody>
      </p:sp>
      <p:sp>
        <p:nvSpPr>
          <p:cNvPr id="20483" name="Rectangle 3"/>
          <p:cNvSpPr>
            <a:spLocks noGrp="1" noRot="1" noChangeArrowheads="1"/>
          </p:cNvSpPr>
          <p:nvPr>
            <p:ph idx="1"/>
          </p:nvPr>
        </p:nvSpPr>
        <p:spPr>
          <a:xfrm>
            <a:off x="609600" y="1357298"/>
            <a:ext cx="11175032" cy="4768865"/>
          </a:xfrm>
        </p:spPr>
        <p:txBody>
          <a:bodyPr/>
          <a:lstStyle/>
          <a:p>
            <a:pPr eaLnBrk="1" hangingPunct="1"/>
            <a:r>
              <a:rPr lang="en-US" altLang="zh-CN" sz="2800" b="1" dirty="0">
                <a:cs typeface="Times New Roman" panose="02020603050405020304" pitchFamily="18" charset="0"/>
              </a:rPr>
              <a:t>Clock cycle</a:t>
            </a:r>
          </a:p>
          <a:p>
            <a:pPr lvl="1" eaLnBrk="1" hangingPunct="1"/>
            <a:r>
              <a:rPr lang="en-US" altLang="zh-CN" sz="2400" dirty="0">
                <a:cs typeface="Times New Roman" panose="02020603050405020304" pitchFamily="18" charset="0"/>
              </a:rPr>
              <a:t>Everything in a CPU moves in lockstep, synchronized by the clock ( The </a:t>
            </a:r>
            <a:r>
              <a:rPr lang="en-US" altLang="zh-CN" sz="2400" dirty="0">
                <a:solidFill>
                  <a:srgbClr val="FF3300"/>
                </a:solidFill>
                <a:cs typeface="Times New Roman" panose="02020603050405020304" pitchFamily="18" charset="0"/>
              </a:rPr>
              <a:t>Heartbeat</a:t>
            </a:r>
            <a:r>
              <a:rPr lang="en-US" altLang="zh-CN" sz="2400" dirty="0">
                <a:cs typeface="Times New Roman" panose="02020603050405020304" pitchFamily="18" charset="0"/>
              </a:rPr>
              <a:t> of CPU )</a:t>
            </a:r>
            <a:endParaRPr lang="en-US" altLang="zh-CN" sz="2400" b="1" dirty="0">
              <a:cs typeface="Times New Roman" panose="02020603050405020304" pitchFamily="18" charset="0"/>
            </a:endParaRPr>
          </a:p>
          <a:p>
            <a:pPr eaLnBrk="1" hangingPunct="1"/>
            <a:r>
              <a:rPr lang="en-US" altLang="zh-CN" sz="2800" b="1" dirty="0">
                <a:solidFill>
                  <a:srgbClr val="FF3300"/>
                </a:solidFill>
                <a:cs typeface="Times New Roman" panose="02020603050405020304" pitchFamily="18" charset="0"/>
              </a:rPr>
              <a:t>Machine cycle </a:t>
            </a:r>
            <a:r>
              <a:rPr lang="en-US" altLang="zh-CN" sz="2800" dirty="0">
                <a:cs typeface="Times New Roman" panose="02020603050405020304" pitchFamily="18" charset="0"/>
              </a:rPr>
              <a:t>(</a:t>
            </a:r>
            <a:r>
              <a:rPr lang="en-US" altLang="zh-CN" sz="2800" b="1" dirty="0">
                <a:solidFill>
                  <a:srgbClr val="FF3300"/>
                </a:solidFill>
                <a:cs typeface="Times New Roman" panose="02020603050405020304" pitchFamily="18" charset="0"/>
              </a:rPr>
              <a:t>Processor cycle</a:t>
            </a:r>
            <a:r>
              <a:rPr lang="en-US" altLang="zh-CN" sz="2800" b="1" dirty="0">
                <a:cs typeface="Times New Roman" panose="02020603050405020304" pitchFamily="18" charset="0"/>
              </a:rPr>
              <a:t>, Stage tim</a:t>
            </a:r>
            <a:r>
              <a:rPr lang="en-US" altLang="zh-CN" sz="2800" dirty="0">
                <a:cs typeface="Times New Roman" panose="02020603050405020304" pitchFamily="18" charset="0"/>
              </a:rPr>
              <a:t>e)</a:t>
            </a:r>
          </a:p>
          <a:p>
            <a:pPr lvl="1" eaLnBrk="1" hangingPunct="1"/>
            <a:r>
              <a:rPr lang="en-US" altLang="zh-CN" sz="2400" dirty="0">
                <a:cs typeface="Times New Roman" panose="02020603050405020304" pitchFamily="18" charset="0"/>
              </a:rPr>
              <a:t>time required to complete a single pipeline stage.</a:t>
            </a:r>
          </a:p>
          <a:p>
            <a:pPr lvl="1" eaLnBrk="1" hangingPunct="1"/>
            <a:r>
              <a:rPr lang="en-US" altLang="zh-CN" sz="2400" dirty="0">
                <a:cs typeface="Times New Roman" panose="02020603050405020304" pitchFamily="18" charset="0"/>
              </a:rPr>
              <a:t>The pipeline designer’s goal is to balance the length of each pipeline stage. </a:t>
            </a:r>
          </a:p>
          <a:p>
            <a:pPr lvl="1" eaLnBrk="1" hangingPunct="1"/>
            <a:r>
              <a:rPr lang="en-US" altLang="zh-CN" sz="2400" dirty="0">
                <a:cs typeface="Times New Roman" panose="02020603050405020304" pitchFamily="18" charset="0"/>
              </a:rPr>
              <a:t>In many instances, </a:t>
            </a:r>
            <a:r>
              <a:rPr lang="en-US" altLang="zh-CN" sz="2400" dirty="0">
                <a:solidFill>
                  <a:srgbClr val="FF3300"/>
                </a:solidFill>
                <a:cs typeface="Times New Roman" panose="02020603050405020304" pitchFamily="18" charset="0"/>
              </a:rPr>
              <a:t>machine cycle = max ( times for all stages).</a:t>
            </a:r>
          </a:p>
          <a:p>
            <a:pPr lvl="1" eaLnBrk="1" hangingPunct="1"/>
            <a:r>
              <a:rPr lang="en-US" altLang="zh-CN" sz="2400" dirty="0">
                <a:cs typeface="Times New Roman" panose="02020603050405020304" pitchFamily="18" charset="0"/>
              </a:rPr>
              <a:t>A machine cycle is usually one, sometimes two, clock cycles long, but rarely more.</a:t>
            </a:r>
            <a:endParaRPr lang="en-US" altLang="zh-CN" dirty="0" smtClean="0">
              <a:cs typeface="Times New Roman" panose="02020603050405020304" pitchFamily="18" charset="0"/>
            </a:endParaRPr>
          </a:p>
        </p:txBody>
      </p:sp>
    </p:spTree>
    <p:extLst>
      <p:ext uri="{BB962C8B-B14F-4D97-AF65-F5344CB8AC3E}">
        <p14:creationId xmlns:p14="http://schemas.microsoft.com/office/powerpoint/2010/main" val="161367627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RISC-V Pipeline</a:t>
            </a:r>
            <a:endParaRPr lang="en-AU" altLang="zh-CN" smtClean="0">
              <a:ea typeface="宋体" panose="02010600030101010101" pitchFamily="2" charset="-122"/>
            </a:endParaRPr>
          </a:p>
        </p:txBody>
      </p:sp>
      <p:sp>
        <p:nvSpPr>
          <p:cNvPr id="64516" name="Rectangle 3"/>
          <p:cNvSpPr>
            <a:spLocks noGrp="1" noChangeArrowheads="1"/>
          </p:cNvSpPr>
          <p:nvPr>
            <p:ph idx="1"/>
          </p:nvPr>
        </p:nvSpPr>
        <p:spPr/>
        <p:txBody>
          <a:bodyPr/>
          <a:lstStyle/>
          <a:p>
            <a:pPr marL="609600" indent="-609600" eaLnBrk="1" hangingPunct="1"/>
            <a:r>
              <a:rPr lang="en-US" altLang="zh-CN" dirty="0" smtClean="0">
                <a:ea typeface="宋体" panose="02010600030101010101" pitchFamily="2" charset="-122"/>
              </a:rPr>
              <a:t>Five stages, one step per stage</a:t>
            </a:r>
          </a:p>
          <a:p>
            <a:pPr marL="990600" lvl="1" indent="-533400" eaLnBrk="1" hangingPunct="1">
              <a:buSzTx/>
              <a:buFont typeface="Wingdings" panose="05000000000000000000" pitchFamily="2" charset="2"/>
              <a:buAutoNum type="arabicPeriod"/>
            </a:pPr>
            <a:r>
              <a:rPr lang="en-US" altLang="zh-CN" dirty="0" smtClean="0">
                <a:solidFill>
                  <a:srgbClr val="0000FF"/>
                </a:solidFill>
                <a:ea typeface="宋体" panose="02010600030101010101" pitchFamily="2" charset="-122"/>
              </a:rPr>
              <a:t>IF</a:t>
            </a:r>
            <a:r>
              <a:rPr lang="en-US" altLang="zh-CN" dirty="0" smtClean="0">
                <a:ea typeface="宋体" panose="02010600030101010101" pitchFamily="2" charset="-122"/>
              </a:rPr>
              <a:t>: Instruction fetch from memory</a:t>
            </a:r>
          </a:p>
          <a:p>
            <a:pPr marL="990600" lvl="1" indent="-533400" eaLnBrk="1" hangingPunct="1">
              <a:buSzTx/>
              <a:buFont typeface="Wingdings" panose="05000000000000000000" pitchFamily="2" charset="2"/>
              <a:buAutoNum type="arabicPeriod"/>
            </a:pPr>
            <a:r>
              <a:rPr lang="en-US" altLang="zh-CN" dirty="0" smtClean="0">
                <a:solidFill>
                  <a:srgbClr val="0000FF"/>
                </a:solidFill>
                <a:ea typeface="宋体" panose="02010600030101010101" pitchFamily="2" charset="-122"/>
              </a:rPr>
              <a:t>ID</a:t>
            </a:r>
            <a:r>
              <a:rPr lang="en-US" altLang="zh-CN" dirty="0" smtClean="0">
                <a:ea typeface="宋体" panose="02010600030101010101" pitchFamily="2" charset="-122"/>
              </a:rPr>
              <a:t>: Instruction decode &amp; register read</a:t>
            </a:r>
          </a:p>
          <a:p>
            <a:pPr marL="990600" lvl="1" indent="-533400" eaLnBrk="1" hangingPunct="1">
              <a:buSzTx/>
              <a:buFont typeface="Wingdings" panose="05000000000000000000" pitchFamily="2" charset="2"/>
              <a:buAutoNum type="arabicPeriod"/>
            </a:pPr>
            <a:r>
              <a:rPr lang="en-US" altLang="zh-CN" dirty="0" smtClean="0">
                <a:solidFill>
                  <a:srgbClr val="0000FF"/>
                </a:solidFill>
                <a:ea typeface="宋体" panose="02010600030101010101" pitchFamily="2" charset="-122"/>
              </a:rPr>
              <a:t>EX</a:t>
            </a:r>
            <a:r>
              <a:rPr lang="en-US" altLang="zh-CN" dirty="0" smtClean="0">
                <a:ea typeface="宋体" panose="02010600030101010101" pitchFamily="2" charset="-122"/>
              </a:rPr>
              <a:t>: Execute operation or calculate address</a:t>
            </a:r>
          </a:p>
          <a:p>
            <a:pPr marL="990600" lvl="1" indent="-533400" eaLnBrk="1" hangingPunct="1">
              <a:buSzTx/>
              <a:buFont typeface="Wingdings" panose="05000000000000000000" pitchFamily="2" charset="2"/>
              <a:buAutoNum type="arabicPeriod"/>
            </a:pPr>
            <a:r>
              <a:rPr lang="en-US" altLang="zh-CN" dirty="0" smtClean="0">
                <a:solidFill>
                  <a:srgbClr val="0000FF"/>
                </a:solidFill>
                <a:ea typeface="宋体" panose="02010600030101010101" pitchFamily="2" charset="-122"/>
              </a:rPr>
              <a:t>MEM</a:t>
            </a:r>
            <a:r>
              <a:rPr lang="en-US" altLang="zh-CN" dirty="0" smtClean="0">
                <a:ea typeface="宋体" panose="02010600030101010101" pitchFamily="2" charset="-122"/>
              </a:rPr>
              <a:t>: Access data memory operand</a:t>
            </a:r>
          </a:p>
          <a:p>
            <a:pPr marL="990600" lvl="1" indent="-533400" eaLnBrk="1" hangingPunct="1">
              <a:buSzTx/>
              <a:buFont typeface="Wingdings" panose="05000000000000000000" pitchFamily="2" charset="2"/>
              <a:buAutoNum type="arabicPeriod"/>
            </a:pPr>
            <a:r>
              <a:rPr lang="en-US" altLang="zh-CN" dirty="0" smtClean="0">
                <a:solidFill>
                  <a:srgbClr val="0000FF"/>
                </a:solidFill>
                <a:ea typeface="宋体" panose="02010600030101010101" pitchFamily="2" charset="-122"/>
              </a:rPr>
              <a:t>WB</a:t>
            </a:r>
            <a:r>
              <a:rPr lang="en-US" altLang="zh-CN" dirty="0" smtClean="0">
                <a:ea typeface="宋体" panose="02010600030101010101" pitchFamily="2" charset="-122"/>
              </a:rPr>
              <a:t>: Write result back to register</a:t>
            </a:r>
            <a:endParaRPr lang="en-AU" altLang="zh-CN" dirty="0" smtClean="0">
              <a:ea typeface="宋体" panose="02010600030101010101" pitchFamily="2" charset="-122"/>
            </a:endParaRPr>
          </a:p>
        </p:txBody>
      </p:sp>
    </p:spTree>
    <p:extLst>
      <p:ext uri="{BB962C8B-B14F-4D97-AF65-F5344CB8AC3E}">
        <p14:creationId xmlns:p14="http://schemas.microsoft.com/office/powerpoint/2010/main" val="2615042101"/>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Pipeline Performance</a:t>
            </a:r>
            <a:endParaRPr lang="en-AU" altLang="zh-CN" smtClean="0">
              <a:ea typeface="宋体" panose="02010600030101010101" pitchFamily="2" charset="-122"/>
            </a:endParaRPr>
          </a:p>
        </p:txBody>
      </p:sp>
      <p:sp>
        <p:nvSpPr>
          <p:cNvPr id="66564" name="Rectangle 3"/>
          <p:cNvSpPr>
            <a:spLocks noGrp="1" noChangeArrowheads="1"/>
          </p:cNvSpPr>
          <p:nvPr>
            <p:ph idx="1"/>
          </p:nvPr>
        </p:nvSpPr>
        <p:spPr>
          <a:xfrm>
            <a:off x="1559496" y="1169319"/>
            <a:ext cx="9577064" cy="2533650"/>
          </a:xfrm>
        </p:spPr>
        <p:txBody>
          <a:bodyPr/>
          <a:lstStyle/>
          <a:p>
            <a:pPr eaLnBrk="1" hangingPunct="1"/>
            <a:r>
              <a:rPr lang="en-US" altLang="zh-CN" sz="2800" dirty="0">
                <a:ea typeface="宋体" panose="02010600030101010101" pitchFamily="2" charset="-122"/>
              </a:rPr>
              <a:t>Assume time for stages is</a:t>
            </a:r>
          </a:p>
          <a:p>
            <a:pPr lvl="1" eaLnBrk="1" hangingPunct="1"/>
            <a:r>
              <a:rPr lang="en-US" altLang="zh-CN" sz="2400" dirty="0">
                <a:ea typeface="宋体" panose="02010600030101010101" pitchFamily="2" charset="-122"/>
              </a:rPr>
              <a:t>100ps for register read or write</a:t>
            </a:r>
          </a:p>
          <a:p>
            <a:pPr lvl="1" eaLnBrk="1" hangingPunct="1"/>
            <a:r>
              <a:rPr lang="en-US" altLang="zh-CN" sz="2400" dirty="0">
                <a:ea typeface="宋体" panose="02010600030101010101" pitchFamily="2" charset="-122"/>
              </a:rPr>
              <a:t>200ps for other stages</a:t>
            </a:r>
          </a:p>
          <a:p>
            <a:pPr eaLnBrk="1" hangingPunct="1"/>
            <a:r>
              <a:rPr lang="en-US" altLang="zh-CN" sz="2800" dirty="0">
                <a:ea typeface="宋体" panose="02010600030101010101" pitchFamily="2" charset="-122"/>
              </a:rPr>
              <a:t>Compare pipelined </a:t>
            </a:r>
            <a:r>
              <a:rPr lang="en-US" altLang="zh-CN" sz="2800" dirty="0" err="1">
                <a:ea typeface="宋体" panose="02010600030101010101" pitchFamily="2" charset="-122"/>
              </a:rPr>
              <a:t>datapath</a:t>
            </a:r>
            <a:r>
              <a:rPr lang="en-US" altLang="zh-CN" sz="2800" dirty="0">
                <a:ea typeface="宋体" panose="02010600030101010101" pitchFamily="2" charset="-122"/>
              </a:rPr>
              <a:t> with single-cycle </a:t>
            </a:r>
            <a:r>
              <a:rPr lang="en-US" altLang="zh-CN" sz="2800" dirty="0" err="1">
                <a:ea typeface="宋体" panose="02010600030101010101" pitchFamily="2" charset="-122"/>
              </a:rPr>
              <a:t>datapath</a:t>
            </a:r>
            <a:endParaRPr lang="en-US" altLang="zh-CN" sz="2800" dirty="0">
              <a:ea typeface="宋体" panose="02010600030101010101" pitchFamily="2" charset="-122"/>
            </a:endParaRPr>
          </a:p>
        </p:txBody>
      </p:sp>
      <p:graphicFrame>
        <p:nvGraphicFramePr>
          <p:cNvPr id="327684" name="Group 4"/>
          <p:cNvGraphicFramePr>
            <a:graphicFrameLocks noGrp="1"/>
          </p:cNvGraphicFramePr>
          <p:nvPr>
            <p:extLst>
              <p:ext uri="{D42A27DB-BD31-4B8C-83A1-F6EECF244321}">
                <p14:modId xmlns:p14="http://schemas.microsoft.com/office/powerpoint/2010/main" val="3016257468"/>
              </p:ext>
            </p:extLst>
          </p:nvPr>
        </p:nvGraphicFramePr>
        <p:xfrm>
          <a:off x="1544878" y="3284984"/>
          <a:ext cx="9289032" cy="2736304"/>
        </p:xfrm>
        <a:graphic>
          <a:graphicData uri="http://schemas.openxmlformats.org/drawingml/2006/table">
            <a:tbl>
              <a:tblPr/>
              <a:tblGrid>
                <a:gridCol w="1327509">
                  <a:extLst>
                    <a:ext uri="{9D8B030D-6E8A-4147-A177-3AD203B41FA5}">
                      <a16:colId xmlns="" xmlns:a16="http://schemas.microsoft.com/office/drawing/2014/main" val="20000"/>
                    </a:ext>
                  </a:extLst>
                </a:gridCol>
                <a:gridCol w="1325742">
                  <a:extLst>
                    <a:ext uri="{9D8B030D-6E8A-4147-A177-3AD203B41FA5}">
                      <a16:colId xmlns="" xmlns:a16="http://schemas.microsoft.com/office/drawing/2014/main" val="20001"/>
                    </a:ext>
                  </a:extLst>
                </a:gridCol>
                <a:gridCol w="1329276">
                  <a:extLst>
                    <a:ext uri="{9D8B030D-6E8A-4147-A177-3AD203B41FA5}">
                      <a16:colId xmlns="" xmlns:a16="http://schemas.microsoft.com/office/drawing/2014/main" val="20002"/>
                    </a:ext>
                  </a:extLst>
                </a:gridCol>
                <a:gridCol w="1323978">
                  <a:extLst>
                    <a:ext uri="{9D8B030D-6E8A-4147-A177-3AD203B41FA5}">
                      <a16:colId xmlns="" xmlns:a16="http://schemas.microsoft.com/office/drawing/2014/main" val="20003"/>
                    </a:ext>
                  </a:extLst>
                </a:gridCol>
                <a:gridCol w="1329275">
                  <a:extLst>
                    <a:ext uri="{9D8B030D-6E8A-4147-A177-3AD203B41FA5}">
                      <a16:colId xmlns="" xmlns:a16="http://schemas.microsoft.com/office/drawing/2014/main" val="20004"/>
                    </a:ext>
                  </a:extLst>
                </a:gridCol>
                <a:gridCol w="1325743">
                  <a:extLst>
                    <a:ext uri="{9D8B030D-6E8A-4147-A177-3AD203B41FA5}">
                      <a16:colId xmlns="" xmlns:a16="http://schemas.microsoft.com/office/drawing/2014/main" val="20005"/>
                    </a:ext>
                  </a:extLst>
                </a:gridCol>
                <a:gridCol w="1327509">
                  <a:extLst>
                    <a:ext uri="{9D8B030D-6E8A-4147-A177-3AD203B41FA5}">
                      <a16:colId xmlns="" xmlns:a16="http://schemas.microsoft.com/office/drawing/2014/main" val="20006"/>
                    </a:ext>
                  </a:extLst>
                </a:gridCol>
              </a:tblGrid>
              <a:tr h="77968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err="1" smtClean="0">
                          <a:ln>
                            <a:noFill/>
                          </a:ln>
                          <a:solidFill>
                            <a:schemeClr val="tx1"/>
                          </a:solidFill>
                          <a:effectLst/>
                          <a:latin typeface="Arial" charset="0"/>
                          <a:ea typeface="宋体" charset="-122"/>
                        </a:rPr>
                        <a:t>Instr</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Instr fetch</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Register read</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charset="-122"/>
                        </a:rPr>
                        <a:t>ALU op</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Memory access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Register write</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Total time</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8722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charset="-122"/>
                        </a:rPr>
                        <a:t>ld</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charset="-122"/>
                        </a:rPr>
                        <a:t>800ps</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1"/>
                  </a:ext>
                </a:extLst>
              </a:tr>
              <a:tr h="49302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err="1" smtClean="0">
                          <a:ln>
                            <a:noFill/>
                          </a:ln>
                          <a:solidFill>
                            <a:schemeClr val="tx1"/>
                          </a:solidFill>
                          <a:effectLst/>
                          <a:latin typeface="Arial" charset="0"/>
                          <a:ea typeface="宋体" charset="-122"/>
                        </a:rPr>
                        <a:t>sd</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700ps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722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R-format</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600ps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915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beq</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charset="-122"/>
                        </a:rPr>
                        <a:t>500ps</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98970061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Pipeline Performance</a:t>
            </a:r>
            <a:endParaRPr lang="zh-CN" altLang="en-US" dirty="0"/>
          </a:p>
        </p:txBody>
      </p:sp>
      <p:pic>
        <p:nvPicPr>
          <p:cNvPr id="4" name="图片 6" descr="f4.2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485107"/>
            <a:ext cx="8208963"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4367907" y="1124744"/>
            <a:ext cx="2810898" cy="369332"/>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Single-cycle (T</a:t>
            </a:r>
            <a:r>
              <a:rPr lang="en-US" altLang="zh-CN" sz="1800" baseline="-25000" dirty="0"/>
              <a:t>c</a:t>
            </a:r>
            <a:r>
              <a:rPr lang="en-US" altLang="zh-CN" sz="1800" dirty="0"/>
              <a:t>= 800ps)</a:t>
            </a:r>
            <a:endParaRPr lang="en-AU" altLang="zh-CN" sz="1800" dirty="0"/>
          </a:p>
        </p:txBody>
      </p:sp>
      <p:sp>
        <p:nvSpPr>
          <p:cNvPr id="6" name="Text Box 5"/>
          <p:cNvSpPr txBox="1">
            <a:spLocks noChangeArrowheads="1"/>
          </p:cNvSpPr>
          <p:nvPr/>
        </p:nvSpPr>
        <p:spPr bwMode="auto">
          <a:xfrm>
            <a:off x="4512370" y="3572669"/>
            <a:ext cx="2490297" cy="369332"/>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Pipelined (T</a:t>
            </a:r>
            <a:r>
              <a:rPr lang="en-US" altLang="zh-CN" sz="1800" baseline="-25000" dirty="0"/>
              <a:t>c</a:t>
            </a:r>
            <a:r>
              <a:rPr lang="en-US" altLang="zh-CN" sz="1800" dirty="0"/>
              <a:t>= 200ps)</a:t>
            </a:r>
            <a:endParaRPr lang="en-AU" altLang="zh-CN" sz="1800" dirty="0"/>
          </a:p>
        </p:txBody>
      </p:sp>
    </p:spTree>
    <p:extLst>
      <p:ext uri="{BB962C8B-B14F-4D97-AF65-F5344CB8AC3E}">
        <p14:creationId xmlns:p14="http://schemas.microsoft.com/office/powerpoint/2010/main" val="2672231932"/>
      </p:ext>
    </p:extLst>
  </p:cSld>
  <p:clrMapOvr>
    <a:masterClrMapping/>
  </p:clrMapOvr>
  <p:transition spd="med">
    <p:random/>
    <p:sndAc>
      <p:stSnd>
        <p:snd r:embed="rId2" name="chimes.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Pipeline Speedup</a:t>
            </a:r>
            <a:endParaRPr lang="en-AU" altLang="zh-CN" dirty="0" smtClean="0">
              <a:ea typeface="宋体" panose="02010600030101010101" pitchFamily="2" charset="-122"/>
            </a:endParaRPr>
          </a:p>
        </p:txBody>
      </p:sp>
      <p:sp>
        <p:nvSpPr>
          <p:cNvPr id="70660" name="Rectangle 3"/>
          <p:cNvSpPr>
            <a:spLocks noGrp="1" noChangeArrowheads="1"/>
          </p:cNvSpPr>
          <p:nvPr>
            <p:ph idx="1"/>
          </p:nvPr>
        </p:nvSpPr>
        <p:spPr>
          <a:xfrm>
            <a:off x="307776" y="1206068"/>
            <a:ext cx="10252720" cy="4968552"/>
          </a:xfrm>
        </p:spPr>
        <p:txBody>
          <a:bodyPr/>
          <a:lstStyle/>
          <a:p>
            <a:pPr eaLnBrk="1" hangingPunct="1"/>
            <a:r>
              <a:rPr lang="en-US" altLang="zh-CN" dirty="0" smtClean="0">
                <a:ea typeface="宋体" panose="02010600030101010101" pitchFamily="2" charset="-122"/>
              </a:rPr>
              <a:t>If all stages are balanced</a:t>
            </a:r>
          </a:p>
          <a:p>
            <a:pPr lvl="1" eaLnBrk="1" hangingPunct="1"/>
            <a:r>
              <a:rPr lang="en-US" altLang="zh-CN" dirty="0" smtClean="0">
                <a:ea typeface="宋体" panose="02010600030101010101" pitchFamily="2" charset="-122"/>
              </a:rPr>
              <a:t>i.e., all take the same time</a:t>
            </a:r>
          </a:p>
          <a:p>
            <a:pPr lvl="1" eaLnBrk="1" hangingPunct="1">
              <a:lnSpc>
                <a:spcPct val="110000"/>
              </a:lnSpc>
            </a:pPr>
            <a:r>
              <a:rPr lang="en-US" altLang="zh-CN" sz="2400" dirty="0"/>
              <a:t>Time between </a:t>
            </a:r>
            <a:r>
              <a:rPr lang="en-US" altLang="zh-CN" sz="2400" dirty="0" smtClean="0"/>
              <a:t>instructions </a:t>
            </a:r>
            <a:r>
              <a:rPr lang="en-US" altLang="zh-CN" sz="2400" baseline="-25000" dirty="0" smtClean="0"/>
              <a:t>pipelined</a:t>
            </a:r>
            <a:r>
              <a:rPr lang="en-US" altLang="zh-CN" sz="2400" dirty="0" smtClean="0"/>
              <a:t> = </a:t>
            </a:r>
            <a:r>
              <a:rPr lang="en-US" altLang="zh-CN" dirty="0"/>
              <a:t/>
            </a:r>
            <a:br>
              <a:rPr lang="en-US" altLang="zh-CN" dirty="0"/>
            </a:br>
            <a:endParaRPr lang="en-US" altLang="zh-CN" dirty="0" smtClean="0"/>
          </a:p>
          <a:p>
            <a:pPr lvl="1" eaLnBrk="1" hangingPunct="1">
              <a:lnSpc>
                <a:spcPct val="110000"/>
              </a:lnSpc>
            </a:pPr>
            <a:r>
              <a:rPr lang="en-US" altLang="zh-CN" dirty="0" smtClean="0">
                <a:ea typeface="宋体" panose="02010600030101010101" pitchFamily="2" charset="-122"/>
              </a:rPr>
              <a:t>Ideal speedup is </a:t>
            </a:r>
            <a:r>
              <a:rPr lang="en-US" altLang="zh-CN" b="1" dirty="0">
                <a:solidFill>
                  <a:srgbClr val="FF3300"/>
                </a:solidFill>
                <a:latin typeface="Comic Sans MS" pitchFamily="66" charset="0"/>
              </a:rPr>
              <a:t>Number of pipe stages</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If not balanced, speedup is less</a:t>
            </a:r>
          </a:p>
          <a:p>
            <a:pPr eaLnBrk="1" hangingPunct="1"/>
            <a:r>
              <a:rPr lang="en-US" altLang="zh-CN" dirty="0" smtClean="0">
                <a:ea typeface="宋体" panose="02010600030101010101" pitchFamily="2" charset="-122"/>
              </a:rPr>
              <a:t>Speedup due to increased throughput</a:t>
            </a:r>
          </a:p>
          <a:p>
            <a:pPr lvl="1" eaLnBrk="1" hangingPunct="1"/>
            <a:r>
              <a:rPr lang="en-US" altLang="zh-CN" dirty="0" smtClean="0">
                <a:ea typeface="宋体" panose="02010600030101010101" pitchFamily="2" charset="-122"/>
              </a:rPr>
              <a:t>Latency (time for each instruction) does not decrease</a:t>
            </a:r>
            <a:endParaRPr lang="en-AU" altLang="zh-CN" dirty="0" smtClean="0">
              <a:ea typeface="宋体" panose="02010600030101010101" pitchFamily="2" charset="-122"/>
            </a:endParaRPr>
          </a:p>
        </p:txBody>
      </p:sp>
      <p:sp>
        <p:nvSpPr>
          <p:cNvPr id="70661" name="Line 4"/>
          <p:cNvSpPr>
            <a:spLocks noChangeShapeType="1"/>
          </p:cNvSpPr>
          <p:nvPr/>
        </p:nvSpPr>
        <p:spPr bwMode="auto">
          <a:xfrm flipV="1">
            <a:off x="6024506" y="2492896"/>
            <a:ext cx="5421465" cy="9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6023992" y="1844431"/>
            <a:ext cx="5328592" cy="523220"/>
          </a:xfrm>
          <a:prstGeom prst="rect">
            <a:avLst/>
          </a:prstGeom>
          <a:noFill/>
        </p:spPr>
        <p:txBody>
          <a:bodyPr wrap="square" rtlCol="0">
            <a:spAutoFit/>
          </a:bodyPr>
          <a:lstStyle/>
          <a:p>
            <a:pPr>
              <a:buNone/>
            </a:pPr>
            <a:r>
              <a:rPr lang="en-US" altLang="zh-CN" sz="2800" b="0" dirty="0" smtClean="0">
                <a:latin typeface="Times New Roman" panose="02020603050405020304" pitchFamily="18" charset="0"/>
                <a:cs typeface="Times New Roman" panose="02020603050405020304" pitchFamily="18" charset="0"/>
              </a:rPr>
              <a:t>Time between instructions </a:t>
            </a:r>
            <a:r>
              <a:rPr lang="en-US" altLang="zh-CN" sz="2800" b="0" baseline="-25000" dirty="0" smtClean="0">
                <a:latin typeface="Times New Roman" panose="02020603050405020304" pitchFamily="18" charset="0"/>
                <a:cs typeface="Times New Roman" panose="02020603050405020304" pitchFamily="18" charset="0"/>
              </a:rPr>
              <a:t>nonpipelined</a:t>
            </a:r>
            <a:endParaRPr lang="zh-CN" altLang="en-US" sz="2800" b="0" baseline="-25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7104112" y="2577844"/>
            <a:ext cx="3768419" cy="523220"/>
          </a:xfrm>
          <a:prstGeom prst="rect">
            <a:avLst/>
          </a:prstGeom>
          <a:noFill/>
        </p:spPr>
        <p:txBody>
          <a:bodyPr wrap="square" rtlCol="0">
            <a:spAutoFit/>
          </a:bodyPr>
          <a:lstStyle/>
          <a:p>
            <a:pPr>
              <a:buNone/>
            </a:pPr>
            <a:r>
              <a:rPr lang="en-US" altLang="zh-CN" sz="2800" b="0" dirty="0" smtClean="0">
                <a:latin typeface="Times New Roman" panose="02020603050405020304" pitchFamily="18" charset="0"/>
                <a:cs typeface="Times New Roman" panose="02020603050405020304" pitchFamily="18" charset="0"/>
              </a:rPr>
              <a:t>Number of stages</a:t>
            </a:r>
            <a:endParaRPr lang="zh-CN" altLang="en-US" sz="2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647274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Function of Instructions </a:t>
            </a:r>
            <a:endParaRPr lang="zh-CN" altLang="en-US" dirty="0"/>
          </a:p>
        </p:txBody>
      </p:sp>
      <p:sp>
        <p:nvSpPr>
          <p:cNvPr id="3" name="内容占位符 2"/>
          <p:cNvSpPr>
            <a:spLocks noGrp="1"/>
          </p:cNvSpPr>
          <p:nvPr>
            <p:ph idx="1"/>
          </p:nvPr>
        </p:nvSpPr>
        <p:spPr>
          <a:xfrm>
            <a:off x="479377" y="1028802"/>
            <a:ext cx="8712968" cy="4768865"/>
          </a:xfrm>
        </p:spPr>
        <p:txBody>
          <a:bodyPr/>
          <a:lstStyle/>
          <a:p>
            <a:r>
              <a:rPr lang="en-US" altLang="zh-CN" sz="2400" u="sng" dirty="0" smtClean="0">
                <a:solidFill>
                  <a:srgbClr val="7030A0"/>
                </a:solidFill>
              </a:rPr>
              <a:t>Instruction Fetch</a:t>
            </a:r>
          </a:p>
          <a:p>
            <a:pPr marL="0" indent="0">
              <a:buNone/>
            </a:pPr>
            <a:r>
              <a:rPr lang="en-US" altLang="zh-CN" sz="2400" dirty="0" smtClean="0"/>
              <a:t>            </a:t>
            </a:r>
            <a:r>
              <a:rPr lang="en-US" altLang="zh-CN" sz="2000" dirty="0" smtClean="0"/>
              <a:t>IR </a:t>
            </a:r>
            <a:r>
              <a:rPr lang="en-US" altLang="zh-CN" sz="2000" dirty="0" smtClean="0">
                <a:sym typeface="Wingdings" panose="05000000000000000000" pitchFamily="2" charset="2"/>
              </a:rPr>
              <a:t></a:t>
            </a:r>
            <a:r>
              <a:rPr lang="en-US" altLang="zh-CN" sz="2000" dirty="0" err="1" smtClean="0">
                <a:sym typeface="Wingdings" panose="05000000000000000000" pitchFamily="2" charset="2"/>
              </a:rPr>
              <a:t>Inst</a:t>
            </a:r>
            <a:r>
              <a:rPr lang="en-US" altLang="zh-CN" sz="2000" dirty="0" err="1" smtClean="0"/>
              <a:t>Mem</a:t>
            </a:r>
            <a:r>
              <a:rPr lang="en-US" altLang="zh-CN" sz="2000" dirty="0" smtClean="0"/>
              <a:t>[PC],   PC4</a:t>
            </a:r>
            <a:r>
              <a:rPr lang="en-US" altLang="zh-CN" sz="2000" dirty="0" smtClean="0">
                <a:sym typeface="Wingdings" panose="05000000000000000000" pitchFamily="2" charset="2"/>
              </a:rPr>
              <a:t>PC+4</a:t>
            </a:r>
            <a:endParaRPr lang="en-US" altLang="zh-CN" sz="2000" dirty="0"/>
          </a:p>
          <a:p>
            <a:r>
              <a:rPr lang="en-US" altLang="zh-CN" sz="2400" u="sng" dirty="0" smtClean="0">
                <a:solidFill>
                  <a:srgbClr val="7030A0"/>
                </a:solidFill>
              </a:rPr>
              <a:t>Instruction decode &amp; Read </a:t>
            </a:r>
            <a:r>
              <a:rPr lang="en-US" altLang="zh-CN" sz="2400" u="sng" dirty="0" err="1" smtClean="0">
                <a:solidFill>
                  <a:srgbClr val="7030A0"/>
                </a:solidFill>
              </a:rPr>
              <a:t>Oprand</a:t>
            </a:r>
            <a:endParaRPr lang="en-US" altLang="zh-CN" sz="2400" u="sng" dirty="0" smtClean="0">
              <a:solidFill>
                <a:srgbClr val="7030A0"/>
              </a:solidFill>
            </a:endParaRPr>
          </a:p>
          <a:p>
            <a:pPr marL="0" indent="0">
              <a:buNone/>
            </a:pPr>
            <a:r>
              <a:rPr lang="en-US" altLang="zh-CN" sz="2000" dirty="0" smtClean="0"/>
              <a:t>              A</a:t>
            </a:r>
            <a:r>
              <a:rPr lang="en-US" altLang="zh-CN" sz="2000" dirty="0" smtClean="0">
                <a:sym typeface="Wingdings" panose="05000000000000000000" pitchFamily="2" charset="2"/>
              </a:rPr>
              <a:t> </a:t>
            </a:r>
            <a:r>
              <a:rPr lang="en-US" altLang="zh-CN" sz="2000" dirty="0" err="1" smtClean="0">
                <a:sym typeface="Wingdings" panose="05000000000000000000" pitchFamily="2" charset="2"/>
              </a:rPr>
              <a:t>Reg</a:t>
            </a:r>
            <a:r>
              <a:rPr lang="en-US" altLang="zh-CN" sz="2000" dirty="0" smtClean="0">
                <a:sym typeface="Wingdings" panose="05000000000000000000" pitchFamily="2" charset="2"/>
              </a:rPr>
              <a:t>[</a:t>
            </a:r>
            <a:r>
              <a:rPr lang="en-US" altLang="zh-CN" sz="2000" dirty="0" err="1" smtClean="0">
                <a:sym typeface="Wingdings" panose="05000000000000000000" pitchFamily="2" charset="2"/>
              </a:rPr>
              <a:t>Rs</a:t>
            </a:r>
            <a:r>
              <a:rPr lang="en-US" altLang="zh-CN" sz="2000" dirty="0" smtClean="0">
                <a:sym typeface="Wingdings" panose="05000000000000000000" pitchFamily="2" charset="2"/>
              </a:rPr>
              <a:t>],   </a:t>
            </a:r>
            <a:r>
              <a:rPr lang="en-US" altLang="zh-CN" sz="2000" dirty="0" err="1" smtClean="0">
                <a:sym typeface="Wingdings" panose="05000000000000000000" pitchFamily="2" charset="2"/>
              </a:rPr>
              <a:t>BReg</a:t>
            </a:r>
            <a:r>
              <a:rPr lang="en-US" altLang="zh-CN" sz="2000" dirty="0" smtClean="0">
                <a:sym typeface="Wingdings" panose="05000000000000000000" pitchFamily="2" charset="2"/>
              </a:rPr>
              <a:t>[</a:t>
            </a:r>
            <a:r>
              <a:rPr lang="en-US" altLang="zh-CN" sz="2000" dirty="0" err="1" smtClean="0">
                <a:sym typeface="Wingdings" panose="05000000000000000000" pitchFamily="2" charset="2"/>
              </a:rPr>
              <a:t>Rt</a:t>
            </a:r>
            <a:r>
              <a:rPr lang="en-US" altLang="zh-CN" sz="2000" dirty="0" smtClean="0">
                <a:sym typeface="Wingdings" panose="05000000000000000000" pitchFamily="2" charset="2"/>
              </a:rPr>
              <a:t>],   </a:t>
            </a:r>
            <a:r>
              <a:rPr lang="en-US" altLang="zh-CN" sz="2000" dirty="0" err="1" smtClean="0">
                <a:sym typeface="Wingdings" panose="05000000000000000000" pitchFamily="2" charset="2"/>
              </a:rPr>
              <a:t>imm</a:t>
            </a:r>
            <a:r>
              <a:rPr lang="en-US" altLang="zh-CN" sz="2000" dirty="0" smtClean="0">
                <a:sym typeface="Wingdings" panose="05000000000000000000" pitchFamily="2" charset="2"/>
              </a:rPr>
              <a:t>  </a:t>
            </a:r>
            <a:r>
              <a:rPr lang="en-US" altLang="zh-CN" sz="2000" dirty="0" err="1" smtClean="0">
                <a:sym typeface="Wingdings" panose="05000000000000000000" pitchFamily="2" charset="2"/>
              </a:rPr>
              <a:t>immgenerator</a:t>
            </a:r>
            <a:r>
              <a:rPr lang="en-US" altLang="zh-CN" sz="2000" dirty="0" smtClean="0">
                <a:sym typeface="Wingdings" panose="05000000000000000000" pitchFamily="2" charset="2"/>
              </a:rPr>
              <a:t>,  decode</a:t>
            </a:r>
            <a:r>
              <a:rPr lang="en-US" altLang="zh-CN" sz="2400" dirty="0" smtClean="0">
                <a:sym typeface="Wingdings" panose="05000000000000000000" pitchFamily="2" charset="2"/>
              </a:rPr>
              <a:t>,    </a:t>
            </a:r>
            <a:endParaRPr lang="en-US" altLang="zh-CN" sz="2400" dirty="0" smtClean="0"/>
          </a:p>
          <a:p>
            <a:r>
              <a:rPr lang="en-US" altLang="zh-CN" sz="2400" u="sng" dirty="0" smtClean="0">
                <a:solidFill>
                  <a:srgbClr val="7030A0"/>
                </a:solidFill>
              </a:rPr>
              <a:t>Execution</a:t>
            </a:r>
          </a:p>
          <a:p>
            <a:pPr marL="0" indent="0">
              <a:buNone/>
            </a:pPr>
            <a:r>
              <a:rPr lang="en-US" altLang="zh-CN" sz="2400" dirty="0"/>
              <a:t> </a:t>
            </a:r>
            <a:r>
              <a:rPr lang="en-US" altLang="zh-CN" sz="2400" dirty="0" smtClean="0"/>
              <a:t>        </a:t>
            </a:r>
            <a:r>
              <a:rPr lang="en-US" altLang="zh-CN" sz="2000" dirty="0" smtClean="0"/>
              <a:t>ALU</a:t>
            </a:r>
            <a:r>
              <a:rPr lang="zh-CN" altLang="en-US" sz="2000" dirty="0" smtClean="0"/>
              <a:t>：       </a:t>
            </a:r>
            <a:r>
              <a:rPr lang="en-US" altLang="zh-CN" sz="2000" dirty="0" err="1" smtClean="0"/>
              <a:t>ALUout</a:t>
            </a:r>
            <a:r>
              <a:rPr lang="en-US" altLang="zh-CN" sz="2000" dirty="0" err="1" smtClean="0">
                <a:sym typeface="Wingdings" panose="05000000000000000000" pitchFamily="2" charset="2"/>
              </a:rPr>
              <a:t>A</a:t>
            </a:r>
            <a:r>
              <a:rPr lang="en-US" altLang="zh-CN" sz="2000" dirty="0" smtClean="0">
                <a:sym typeface="Wingdings" panose="05000000000000000000" pitchFamily="2" charset="2"/>
              </a:rPr>
              <a:t> op B;            </a:t>
            </a:r>
            <a:r>
              <a:rPr lang="en-US" altLang="zh-CN" sz="2000" dirty="0" err="1" smtClean="0">
                <a:sym typeface="Wingdings" panose="05000000000000000000" pitchFamily="2" charset="2"/>
              </a:rPr>
              <a:t>ALUout</a:t>
            </a:r>
            <a:r>
              <a:rPr lang="en-US" altLang="zh-CN" sz="2000" dirty="0" smtClean="0">
                <a:sym typeface="Wingdings" panose="05000000000000000000" pitchFamily="2" charset="2"/>
              </a:rPr>
              <a:t>  A op  </a:t>
            </a:r>
            <a:r>
              <a:rPr lang="en-US" altLang="zh-CN" sz="2000" dirty="0">
                <a:sym typeface="Wingdings" panose="05000000000000000000" pitchFamily="2" charset="2"/>
              </a:rPr>
              <a:t> </a:t>
            </a:r>
            <a:r>
              <a:rPr lang="en-US" altLang="zh-CN" sz="2000" dirty="0" err="1" smtClean="0">
                <a:sym typeface="Wingdings" panose="05000000000000000000" pitchFamily="2" charset="2"/>
              </a:rPr>
              <a:t>imm</a:t>
            </a:r>
            <a:r>
              <a:rPr lang="en-US" altLang="zh-CN" sz="2000" dirty="0" smtClean="0">
                <a:sym typeface="Wingdings" panose="05000000000000000000" pitchFamily="2" charset="2"/>
              </a:rPr>
              <a:t>;    </a:t>
            </a:r>
            <a:endParaRPr lang="en-US" altLang="zh-CN" sz="2000" dirty="0" smtClean="0"/>
          </a:p>
          <a:p>
            <a:pPr marL="0" indent="0">
              <a:buNone/>
            </a:pPr>
            <a:r>
              <a:rPr lang="en-US" altLang="zh-CN" sz="2400" dirty="0"/>
              <a:t> </a:t>
            </a:r>
            <a:r>
              <a:rPr lang="en-US" altLang="zh-CN" sz="2400" dirty="0" smtClean="0"/>
              <a:t>        </a:t>
            </a:r>
            <a:r>
              <a:rPr lang="en-US" altLang="zh-CN" sz="2000" dirty="0" smtClean="0"/>
              <a:t>LW/SW</a:t>
            </a:r>
            <a:r>
              <a:rPr lang="zh-CN" altLang="en-US" sz="2000" dirty="0" smtClean="0"/>
              <a:t>：  </a:t>
            </a:r>
            <a:r>
              <a:rPr lang="en-US" altLang="zh-CN" sz="2000" dirty="0" err="1" smtClean="0">
                <a:sym typeface="Wingdings" panose="05000000000000000000" pitchFamily="2" charset="2"/>
              </a:rPr>
              <a:t>ALUout</a:t>
            </a:r>
            <a:r>
              <a:rPr lang="en-US" altLang="zh-CN" sz="2000" dirty="0" smtClean="0">
                <a:sym typeface="Wingdings" panose="05000000000000000000" pitchFamily="2" charset="2"/>
              </a:rPr>
              <a:t> </a:t>
            </a:r>
            <a:r>
              <a:rPr lang="en-US" altLang="zh-CN" sz="2000" dirty="0">
                <a:sym typeface="Wingdings" panose="05000000000000000000" pitchFamily="2" charset="2"/>
              </a:rPr>
              <a:t> A </a:t>
            </a:r>
            <a:r>
              <a:rPr lang="en-US" altLang="zh-CN" sz="2000" dirty="0" smtClean="0">
                <a:sym typeface="Wingdings" panose="05000000000000000000" pitchFamily="2" charset="2"/>
              </a:rPr>
              <a:t>+  </a:t>
            </a:r>
            <a:r>
              <a:rPr lang="en-US" altLang="zh-CN" sz="2000" dirty="0" err="1" smtClean="0">
                <a:sym typeface="Wingdings" panose="05000000000000000000" pitchFamily="2" charset="2"/>
              </a:rPr>
              <a:t>imm</a:t>
            </a:r>
            <a:r>
              <a:rPr lang="en-US" altLang="zh-CN" sz="2000" dirty="0">
                <a:sym typeface="Wingdings" panose="05000000000000000000" pitchFamily="2" charset="2"/>
              </a:rPr>
              <a:t>;</a:t>
            </a:r>
            <a:r>
              <a:rPr lang="zh-CN" altLang="en-US" sz="2000" dirty="0" smtClean="0"/>
              <a:t>    （</a:t>
            </a:r>
            <a:r>
              <a:rPr lang="en-US" altLang="zh-CN" sz="2000" dirty="0" smtClean="0"/>
              <a:t>address calculation</a:t>
            </a:r>
            <a:r>
              <a:rPr lang="zh-CN" altLang="en-US" sz="2000" dirty="0" smtClean="0"/>
              <a:t>）</a:t>
            </a:r>
            <a:endParaRPr lang="en-US" altLang="zh-CN" sz="2000" dirty="0" smtClean="0"/>
          </a:p>
          <a:p>
            <a:pPr marL="0" indent="0">
              <a:buNone/>
            </a:pPr>
            <a:r>
              <a:rPr lang="zh-CN" altLang="en-US" sz="2000" dirty="0" smtClean="0"/>
              <a:t>          </a:t>
            </a:r>
            <a:r>
              <a:rPr lang="en-US" altLang="zh-CN" sz="2000" dirty="0" smtClean="0"/>
              <a:t>Branch</a:t>
            </a:r>
            <a:r>
              <a:rPr lang="zh-CN" altLang="en-US" sz="2000" dirty="0" smtClean="0"/>
              <a:t>：   </a:t>
            </a:r>
            <a:r>
              <a:rPr lang="en-US" altLang="zh-CN" sz="2000" dirty="0" err="1" smtClean="0">
                <a:sym typeface="Wingdings" panose="05000000000000000000" pitchFamily="2" charset="2"/>
              </a:rPr>
              <a:t>cond</a:t>
            </a:r>
            <a:r>
              <a:rPr lang="en-US" altLang="zh-CN" sz="2000" dirty="0" smtClean="0">
                <a:sym typeface="Wingdings" panose="05000000000000000000" pitchFamily="2" charset="2"/>
              </a:rPr>
              <a:t> </a:t>
            </a:r>
            <a:r>
              <a:rPr lang="en-US" altLang="zh-CN" sz="2000" dirty="0">
                <a:sym typeface="Wingdings" panose="05000000000000000000" pitchFamily="2" charset="2"/>
              </a:rPr>
              <a:t></a:t>
            </a:r>
            <a:r>
              <a:rPr lang="zh-CN" altLang="en-US" sz="2000" dirty="0" smtClean="0"/>
              <a:t> </a:t>
            </a:r>
            <a:r>
              <a:rPr lang="en-US" altLang="zh-CN" sz="2000" dirty="0" smtClean="0"/>
              <a:t>A  compare B,       PC </a:t>
            </a:r>
            <a:r>
              <a:rPr lang="en-US" altLang="zh-CN" sz="2000" dirty="0" smtClean="0">
                <a:sym typeface="Wingdings" panose="05000000000000000000" pitchFamily="2" charset="2"/>
              </a:rPr>
              <a:t>PC + </a:t>
            </a:r>
            <a:r>
              <a:rPr lang="en-US" altLang="zh-CN" sz="2000" dirty="0" err="1" smtClean="0">
                <a:sym typeface="Wingdings" panose="05000000000000000000" pitchFamily="2" charset="2"/>
              </a:rPr>
              <a:t>imm</a:t>
            </a:r>
            <a:r>
              <a:rPr lang="en-US" altLang="zh-CN" sz="2000" dirty="0" smtClean="0">
                <a:sym typeface="Wingdings" panose="05000000000000000000" pitchFamily="2" charset="2"/>
              </a:rPr>
              <a:t> &lt;&lt;1  if taken; </a:t>
            </a:r>
            <a:r>
              <a:rPr lang="zh-CN" altLang="en-US" sz="2000" dirty="0" smtClean="0"/>
              <a:t>  </a:t>
            </a:r>
            <a:endParaRPr lang="en-US" altLang="zh-CN" sz="2400" dirty="0"/>
          </a:p>
          <a:p>
            <a:r>
              <a:rPr lang="en-US" altLang="zh-CN" sz="2400" u="sng" dirty="0" smtClean="0">
                <a:solidFill>
                  <a:srgbClr val="7030A0"/>
                </a:solidFill>
              </a:rPr>
              <a:t>Access Memory</a:t>
            </a:r>
          </a:p>
          <a:p>
            <a:pPr marL="0" indent="0">
              <a:buNone/>
            </a:pPr>
            <a:r>
              <a:rPr lang="en-US" altLang="zh-CN" sz="2400" dirty="0" smtClean="0"/>
              <a:t>         </a:t>
            </a:r>
            <a:r>
              <a:rPr lang="en-US" altLang="zh-CN" sz="2000" dirty="0" smtClean="0"/>
              <a:t>LW</a:t>
            </a:r>
            <a:r>
              <a:rPr lang="zh-CN" altLang="en-US" sz="2000" dirty="0" smtClean="0"/>
              <a:t>：   </a:t>
            </a:r>
            <a:r>
              <a:rPr lang="en-US" altLang="zh-CN" sz="2000" dirty="0" smtClean="0"/>
              <a:t>LMDR</a:t>
            </a:r>
            <a:r>
              <a:rPr lang="zh-CN" altLang="en-US" sz="2000" dirty="0" smtClean="0"/>
              <a:t> </a:t>
            </a:r>
            <a:r>
              <a:rPr lang="en-US" altLang="zh-CN" sz="2000" dirty="0" smtClean="0">
                <a:sym typeface="Wingdings" panose="05000000000000000000" pitchFamily="2" charset="2"/>
              </a:rPr>
              <a:t></a:t>
            </a:r>
            <a:r>
              <a:rPr lang="en-US" altLang="zh-CN" sz="2000" dirty="0" err="1" smtClean="0">
                <a:sym typeface="Wingdings" panose="05000000000000000000" pitchFamily="2" charset="2"/>
              </a:rPr>
              <a:t>Data</a:t>
            </a:r>
            <a:r>
              <a:rPr lang="en-US" altLang="zh-CN" sz="2000" dirty="0" err="1" smtClean="0"/>
              <a:t>Mem</a:t>
            </a:r>
            <a:r>
              <a:rPr lang="en-US" altLang="zh-CN" sz="2000" dirty="0" smtClean="0"/>
              <a:t>[</a:t>
            </a:r>
            <a:r>
              <a:rPr lang="en-US" altLang="zh-CN" sz="2000" dirty="0" err="1" smtClean="0"/>
              <a:t>ALUout</a:t>
            </a:r>
            <a:r>
              <a:rPr lang="en-US" altLang="zh-CN" sz="2000" dirty="0" smtClean="0"/>
              <a:t>]</a:t>
            </a:r>
            <a:r>
              <a:rPr lang="zh-CN" altLang="en-US" sz="2000" dirty="0" smtClean="0"/>
              <a:t> </a:t>
            </a:r>
            <a:r>
              <a:rPr lang="en-US" altLang="zh-CN" sz="2000" dirty="0" smtClean="0"/>
              <a:t>;    SW:   B </a:t>
            </a:r>
            <a:r>
              <a:rPr lang="en-US" altLang="zh-CN" sz="2000" dirty="0" smtClean="0">
                <a:sym typeface="Wingdings" panose="05000000000000000000" pitchFamily="2" charset="2"/>
              </a:rPr>
              <a:t></a:t>
            </a:r>
            <a:r>
              <a:rPr lang="en-US" altLang="zh-CN" sz="2000" dirty="0" err="1" smtClean="0">
                <a:sym typeface="Wingdings" panose="05000000000000000000" pitchFamily="2" charset="2"/>
              </a:rPr>
              <a:t>Data</a:t>
            </a:r>
            <a:r>
              <a:rPr lang="en-US" altLang="zh-CN" sz="2000" dirty="0" err="1" smtClean="0"/>
              <a:t>Mem</a:t>
            </a:r>
            <a:r>
              <a:rPr lang="en-US" altLang="zh-CN" sz="2000" dirty="0" smtClean="0"/>
              <a:t>[</a:t>
            </a:r>
            <a:r>
              <a:rPr lang="en-US" altLang="zh-CN" sz="2000" dirty="0" err="1" smtClean="0"/>
              <a:t>ALUout</a:t>
            </a:r>
            <a:r>
              <a:rPr lang="en-US" altLang="zh-CN" sz="2000" dirty="0"/>
              <a:t>]</a:t>
            </a:r>
            <a:r>
              <a:rPr lang="zh-CN" altLang="en-US" sz="2000" dirty="0" smtClean="0"/>
              <a:t>         </a:t>
            </a:r>
            <a:r>
              <a:rPr lang="en-US" altLang="zh-CN" sz="2000" dirty="0" smtClean="0"/>
              <a:t>     </a:t>
            </a:r>
            <a:endParaRPr lang="en-US" altLang="zh-CN" sz="2400" dirty="0"/>
          </a:p>
          <a:p>
            <a:r>
              <a:rPr lang="en-US" altLang="zh-CN" sz="2400" u="sng" dirty="0" smtClean="0">
                <a:solidFill>
                  <a:srgbClr val="7030A0"/>
                </a:solidFill>
              </a:rPr>
              <a:t>Write Back </a:t>
            </a:r>
          </a:p>
          <a:p>
            <a:pPr marL="0" indent="0">
              <a:buNone/>
            </a:pPr>
            <a:r>
              <a:rPr lang="en-US" altLang="zh-CN" sz="2400" dirty="0" smtClean="0"/>
              <a:t>       ALU</a:t>
            </a:r>
            <a:r>
              <a:rPr lang="zh-CN" altLang="en-US" sz="2400" dirty="0" smtClean="0"/>
              <a:t>：</a:t>
            </a:r>
            <a:r>
              <a:rPr lang="en-US" altLang="zh-CN" sz="2400" dirty="0" smtClean="0"/>
              <a:t> </a:t>
            </a:r>
            <a:r>
              <a:rPr lang="en-US" altLang="zh-CN" sz="2000" dirty="0" smtClean="0"/>
              <a:t>Rd </a:t>
            </a:r>
            <a:r>
              <a:rPr lang="en-US" altLang="zh-CN" sz="2000" dirty="0" smtClean="0">
                <a:sym typeface="Wingdings" panose="05000000000000000000" pitchFamily="2" charset="2"/>
              </a:rPr>
              <a:t> </a:t>
            </a:r>
            <a:r>
              <a:rPr lang="en-US" altLang="zh-CN" sz="2000" dirty="0" err="1" smtClean="0">
                <a:sym typeface="Wingdings" panose="05000000000000000000" pitchFamily="2" charset="2"/>
              </a:rPr>
              <a:t>ALUout</a:t>
            </a:r>
            <a:r>
              <a:rPr lang="zh-CN" altLang="en-US" sz="2000" dirty="0" smtClean="0">
                <a:sym typeface="Wingdings" panose="05000000000000000000" pitchFamily="2" charset="2"/>
              </a:rPr>
              <a:t>；      </a:t>
            </a:r>
            <a:r>
              <a:rPr lang="en-US" altLang="zh-CN" sz="2000" dirty="0" smtClean="0">
                <a:sym typeface="Wingdings" panose="05000000000000000000" pitchFamily="2" charset="2"/>
              </a:rPr>
              <a:t>LW</a:t>
            </a:r>
            <a:r>
              <a:rPr lang="zh-CN" altLang="en-US" sz="2000" dirty="0" smtClean="0">
                <a:sym typeface="Wingdings" panose="05000000000000000000" pitchFamily="2" charset="2"/>
              </a:rPr>
              <a:t>：</a:t>
            </a:r>
            <a:r>
              <a:rPr lang="en-US" altLang="zh-CN" sz="2000" dirty="0" smtClean="0">
                <a:sym typeface="Wingdings" panose="05000000000000000000" pitchFamily="2" charset="2"/>
              </a:rPr>
              <a:t>Rd  LMDR</a:t>
            </a:r>
            <a:endParaRPr lang="en-US" altLang="zh-CN" sz="2000" dirty="0" smtClean="0"/>
          </a:p>
          <a:p>
            <a:pPr marL="0" indent="0">
              <a:buNone/>
            </a:pPr>
            <a:endParaRPr lang="en-US" altLang="zh-CN" dirty="0"/>
          </a:p>
          <a:p>
            <a:pPr marL="0" indent="0">
              <a:buNone/>
            </a:pPr>
            <a:endParaRPr lang="zh-CN" altLang="en-US" dirty="0"/>
          </a:p>
        </p:txBody>
      </p:sp>
      <p:sp>
        <p:nvSpPr>
          <p:cNvPr id="4" name="文本框 3"/>
          <p:cNvSpPr txBox="1"/>
          <p:nvPr/>
        </p:nvSpPr>
        <p:spPr>
          <a:xfrm>
            <a:off x="9169979" y="1124744"/>
            <a:ext cx="3168352" cy="50783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b="1" u="sng" dirty="0" smtClean="0">
                <a:solidFill>
                  <a:srgbClr val="00B050"/>
                </a:solidFill>
              </a:rPr>
              <a:t>Used Function Units</a:t>
            </a:r>
          </a:p>
          <a:p>
            <a:endParaRPr lang="en-US" altLang="zh-CN" dirty="0" smtClean="0"/>
          </a:p>
          <a:p>
            <a:r>
              <a:rPr lang="en-US" altLang="zh-CN" dirty="0" err="1" smtClean="0">
                <a:solidFill>
                  <a:srgbClr val="FFC000"/>
                </a:solidFill>
              </a:rPr>
              <a:t>Instrction</a:t>
            </a:r>
            <a:r>
              <a:rPr lang="en-US" altLang="zh-CN" dirty="0" smtClean="0">
                <a:solidFill>
                  <a:srgbClr val="FFC000"/>
                </a:solidFill>
              </a:rPr>
              <a:t> Mem</a:t>
            </a:r>
            <a:r>
              <a:rPr lang="en-US" altLang="zh-CN" dirty="0" smtClean="0"/>
              <a:t>,  </a:t>
            </a:r>
            <a:r>
              <a:rPr lang="en-US" altLang="zh-CN" dirty="0" smtClean="0">
                <a:solidFill>
                  <a:schemeClr val="accent2">
                    <a:lumMod val="60000"/>
                    <a:lumOff val="40000"/>
                  </a:schemeClr>
                </a:solidFill>
              </a:rPr>
              <a:t>Adder</a:t>
            </a:r>
          </a:p>
          <a:p>
            <a:endParaRPr lang="en-US" altLang="zh-CN" dirty="0"/>
          </a:p>
          <a:p>
            <a:endParaRPr lang="en-US" altLang="zh-CN" dirty="0" smtClean="0"/>
          </a:p>
          <a:p>
            <a:r>
              <a:rPr lang="en-US" altLang="zh-CN" dirty="0" smtClean="0"/>
              <a:t>Register File(read), </a:t>
            </a:r>
            <a:r>
              <a:rPr lang="en-US" altLang="zh-CN" dirty="0" err="1" smtClean="0"/>
              <a:t>immgenerator</a:t>
            </a:r>
            <a:endParaRPr lang="en-US" altLang="zh-CN" dirty="0" smtClean="0"/>
          </a:p>
          <a:p>
            <a:r>
              <a:rPr lang="en-US" altLang="zh-CN" dirty="0" smtClean="0"/>
              <a:t>controller</a:t>
            </a:r>
          </a:p>
          <a:p>
            <a:endParaRPr lang="en-US" altLang="zh-CN" dirty="0" smtClean="0"/>
          </a:p>
          <a:p>
            <a:endParaRPr lang="en-US" altLang="zh-CN" dirty="0"/>
          </a:p>
          <a:p>
            <a:r>
              <a:rPr lang="en-US" altLang="zh-CN" dirty="0" smtClean="0">
                <a:solidFill>
                  <a:schemeClr val="accent2">
                    <a:lumMod val="60000"/>
                    <a:lumOff val="40000"/>
                  </a:schemeClr>
                </a:solidFill>
              </a:rPr>
              <a:t>ALU</a:t>
            </a:r>
            <a:r>
              <a:rPr lang="en-US" altLang="zh-CN" dirty="0" smtClean="0"/>
              <a:t>,  comparator</a:t>
            </a:r>
          </a:p>
          <a:p>
            <a:endParaRPr lang="en-US" altLang="zh-CN" dirty="0"/>
          </a:p>
          <a:p>
            <a:endParaRPr lang="en-US" altLang="zh-CN" dirty="0" smtClean="0"/>
          </a:p>
          <a:p>
            <a:endParaRPr lang="en-US" altLang="zh-CN" dirty="0"/>
          </a:p>
          <a:p>
            <a:r>
              <a:rPr lang="en-US" altLang="zh-CN" dirty="0" smtClean="0">
                <a:solidFill>
                  <a:srgbClr val="FFC000"/>
                </a:solidFill>
              </a:rPr>
              <a:t>Data Mem</a:t>
            </a:r>
          </a:p>
          <a:p>
            <a:endParaRPr lang="en-US" altLang="zh-CN" dirty="0"/>
          </a:p>
          <a:p>
            <a:endParaRPr lang="en-US" altLang="zh-CN" dirty="0" smtClean="0"/>
          </a:p>
          <a:p>
            <a:r>
              <a:rPr lang="en-US" altLang="zh-CN" dirty="0" smtClean="0"/>
              <a:t>Register File(write) </a:t>
            </a:r>
            <a:endParaRPr lang="zh-CN" altLang="en-US" dirty="0"/>
          </a:p>
        </p:txBody>
      </p:sp>
    </p:spTree>
    <p:extLst>
      <p:ext uri="{BB962C8B-B14F-4D97-AF65-F5344CB8AC3E}">
        <p14:creationId xmlns:p14="http://schemas.microsoft.com/office/powerpoint/2010/main" val="364752846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4.6.2 Pipelining and ISA Design</a:t>
            </a:r>
            <a:endParaRPr lang="en-AU" altLang="zh-CN" dirty="0" smtClean="0">
              <a:ea typeface="宋体" panose="02010600030101010101" pitchFamily="2" charset="-122"/>
            </a:endParaRPr>
          </a:p>
        </p:txBody>
      </p:sp>
      <p:sp>
        <p:nvSpPr>
          <p:cNvPr id="72708" name="Rectangle 3"/>
          <p:cNvSpPr>
            <a:spLocks noGrp="1" noChangeArrowheads="1"/>
          </p:cNvSpPr>
          <p:nvPr>
            <p:ph idx="1"/>
          </p:nvPr>
        </p:nvSpPr>
        <p:spPr/>
        <p:txBody>
          <a:bodyPr/>
          <a:lstStyle/>
          <a:p>
            <a:pPr eaLnBrk="1" hangingPunct="1">
              <a:lnSpc>
                <a:spcPct val="90000"/>
              </a:lnSpc>
            </a:pPr>
            <a:r>
              <a:rPr lang="en-US" altLang="zh-CN" dirty="0" smtClean="0">
                <a:ea typeface="宋体" panose="02010600030101010101" pitchFamily="2" charset="-122"/>
              </a:rPr>
              <a:t>RISC-V ISA designed for pipelining</a:t>
            </a:r>
          </a:p>
          <a:p>
            <a:pPr lvl="1" eaLnBrk="1" hangingPunct="1">
              <a:lnSpc>
                <a:spcPct val="90000"/>
              </a:lnSpc>
            </a:pPr>
            <a:r>
              <a:rPr lang="en-US" altLang="zh-CN" dirty="0" smtClean="0">
                <a:ea typeface="宋体" panose="02010600030101010101" pitchFamily="2" charset="-122"/>
              </a:rPr>
              <a:t>All instructions are 32-bits</a:t>
            </a:r>
          </a:p>
          <a:p>
            <a:pPr lvl="2" eaLnBrk="1" hangingPunct="1">
              <a:lnSpc>
                <a:spcPct val="90000"/>
              </a:lnSpc>
            </a:pPr>
            <a:r>
              <a:rPr lang="en-US" altLang="zh-CN" dirty="0" smtClean="0">
                <a:ea typeface="宋体" panose="02010600030101010101" pitchFamily="2" charset="-122"/>
              </a:rPr>
              <a:t>Easier to fetch and decode in one cycle</a:t>
            </a:r>
          </a:p>
          <a:p>
            <a:pPr lvl="2" eaLnBrk="1" hangingPunct="1">
              <a:lnSpc>
                <a:spcPct val="90000"/>
              </a:lnSpc>
            </a:pPr>
            <a:r>
              <a:rPr lang="en-US" altLang="zh-CN" dirty="0" smtClean="0">
                <a:ea typeface="宋体" panose="02010600030101010101" pitchFamily="2" charset="-122"/>
              </a:rPr>
              <a:t>c.f. x86: 1- to 17-byte instructions</a:t>
            </a:r>
          </a:p>
          <a:p>
            <a:pPr lvl="1" eaLnBrk="1" hangingPunct="1">
              <a:lnSpc>
                <a:spcPct val="90000"/>
              </a:lnSpc>
            </a:pPr>
            <a:r>
              <a:rPr lang="en-US" altLang="zh-CN" dirty="0" smtClean="0">
                <a:ea typeface="宋体" panose="02010600030101010101" pitchFamily="2" charset="-122"/>
              </a:rPr>
              <a:t>Few and regular instruction formats</a:t>
            </a:r>
          </a:p>
          <a:p>
            <a:pPr lvl="2" eaLnBrk="1" hangingPunct="1">
              <a:lnSpc>
                <a:spcPct val="90000"/>
              </a:lnSpc>
            </a:pPr>
            <a:r>
              <a:rPr lang="en-US" altLang="zh-CN" dirty="0" smtClean="0">
                <a:ea typeface="宋体" panose="02010600030101010101" pitchFamily="2" charset="-122"/>
              </a:rPr>
              <a:t>Can decode and read registers in one step</a:t>
            </a:r>
          </a:p>
          <a:p>
            <a:pPr lvl="1" eaLnBrk="1" hangingPunct="1">
              <a:lnSpc>
                <a:spcPct val="90000"/>
              </a:lnSpc>
            </a:pPr>
            <a:r>
              <a:rPr lang="en-US" altLang="zh-CN" dirty="0" smtClean="0">
                <a:ea typeface="宋体" panose="02010600030101010101" pitchFamily="2" charset="-122"/>
              </a:rPr>
              <a:t>Load/store addressing</a:t>
            </a:r>
          </a:p>
          <a:p>
            <a:pPr lvl="2" eaLnBrk="1" hangingPunct="1">
              <a:lnSpc>
                <a:spcPct val="90000"/>
              </a:lnSpc>
            </a:pPr>
            <a:r>
              <a:rPr lang="en-US" altLang="zh-CN" dirty="0" smtClean="0">
                <a:ea typeface="宋体" panose="02010600030101010101" pitchFamily="2" charset="-122"/>
              </a:rPr>
              <a:t>Can calculate address in 3</a:t>
            </a:r>
            <a:r>
              <a:rPr lang="en-US" altLang="zh-CN" baseline="30000" dirty="0" smtClean="0">
                <a:ea typeface="宋体" panose="02010600030101010101" pitchFamily="2" charset="-122"/>
              </a:rPr>
              <a:t>rd</a:t>
            </a:r>
            <a:r>
              <a:rPr lang="en-US" altLang="zh-CN" dirty="0" smtClean="0">
                <a:ea typeface="宋体" panose="02010600030101010101" pitchFamily="2" charset="-122"/>
              </a:rPr>
              <a:t> stage, access memory in 4</a:t>
            </a:r>
            <a:r>
              <a:rPr lang="en-US" altLang="zh-CN" baseline="30000" dirty="0" smtClean="0">
                <a:ea typeface="宋体" panose="02010600030101010101" pitchFamily="2" charset="-122"/>
              </a:rPr>
              <a:t>th</a:t>
            </a:r>
            <a:r>
              <a:rPr lang="en-US" altLang="zh-CN" dirty="0" smtClean="0">
                <a:ea typeface="宋体" panose="02010600030101010101" pitchFamily="2" charset="-122"/>
              </a:rPr>
              <a:t> stage</a:t>
            </a:r>
            <a:endParaRPr lang="en-AU" altLang="zh-CN" dirty="0" smtClean="0">
              <a:ea typeface="宋体" panose="02010600030101010101" pitchFamily="2" charset="-122"/>
            </a:endParaRPr>
          </a:p>
        </p:txBody>
      </p:sp>
    </p:spTree>
    <p:extLst>
      <p:ext uri="{BB962C8B-B14F-4D97-AF65-F5344CB8AC3E}">
        <p14:creationId xmlns:p14="http://schemas.microsoft.com/office/powerpoint/2010/main" val="2385697135"/>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3560942" y="43292"/>
            <a:ext cx="8621713" cy="936625"/>
          </a:xfrm>
        </p:spPr>
        <p:txBody>
          <a:bodyPr/>
          <a:lstStyle/>
          <a:p>
            <a:pPr eaLnBrk="1" hangingPunct="1"/>
            <a:r>
              <a:rPr lang="en-US" altLang="zh-CN" sz="4000" dirty="0"/>
              <a:t>Pipelining </a:t>
            </a:r>
            <a:r>
              <a:rPr lang="en-US" altLang="zh-CN" dirty="0" smtClean="0"/>
              <a:t>RISC-V</a:t>
            </a:r>
            <a:r>
              <a:rPr lang="en-US" altLang="zh-CN" sz="4000" dirty="0" smtClean="0"/>
              <a:t> </a:t>
            </a:r>
            <a:r>
              <a:rPr lang="en-US" altLang="zh-CN" sz="4000" dirty="0"/>
              <a:t>instruction set </a:t>
            </a:r>
          </a:p>
        </p:txBody>
      </p:sp>
      <p:sp>
        <p:nvSpPr>
          <p:cNvPr id="74755" name="Rectangle 3"/>
          <p:cNvSpPr>
            <a:spLocks noGrp="1" noRot="1" noChangeArrowheads="1"/>
          </p:cNvSpPr>
          <p:nvPr>
            <p:ph idx="1"/>
          </p:nvPr>
        </p:nvSpPr>
        <p:spPr>
          <a:xfrm>
            <a:off x="767408" y="1268760"/>
            <a:ext cx="10081120" cy="5029200"/>
          </a:xfrm>
        </p:spPr>
        <p:txBody>
          <a:bodyPr/>
          <a:lstStyle/>
          <a:p>
            <a:pPr eaLnBrk="1" hangingPunct="1"/>
            <a:r>
              <a:rPr lang="en-US" altLang="zh-CN" sz="2800" dirty="0">
                <a:ea typeface="宋体" panose="02010600030101010101" pitchFamily="2" charset="-122"/>
              </a:rPr>
              <a:t>Since there are five separate stages, we can have a pipeline in which one instruction is in each stage. </a:t>
            </a:r>
          </a:p>
          <a:p>
            <a:pPr eaLnBrk="1" hangingPunct="1"/>
            <a:r>
              <a:rPr lang="en-US" altLang="zh-CN" sz="2800" dirty="0">
                <a:ea typeface="宋体" panose="02010600030101010101" pitchFamily="2" charset="-122"/>
              </a:rPr>
              <a:t>CPI is decreased to 1, since one instruction will be issued (or finished) each cycle. </a:t>
            </a:r>
          </a:p>
          <a:p>
            <a:pPr eaLnBrk="1" hangingPunct="1"/>
            <a:r>
              <a:rPr lang="en-US" altLang="zh-CN" sz="2800" dirty="0">
                <a:ea typeface="宋体" panose="02010600030101010101" pitchFamily="2" charset="-122"/>
              </a:rPr>
              <a:t>During any cycle, one instruction is present in each stage. </a:t>
            </a:r>
          </a:p>
          <a:p>
            <a:pPr eaLnBrk="1" hangingPunct="1"/>
            <a:endParaRPr lang="en-US" altLang="zh-CN" sz="2400" dirty="0">
              <a:latin typeface="Comic Sans MS" pitchFamily="66" charset="0"/>
            </a:endParaRPr>
          </a:p>
          <a:p>
            <a:pPr eaLnBrk="1" hangingPunct="1"/>
            <a:endParaRPr lang="en-US" altLang="zh-CN" sz="2400" dirty="0">
              <a:latin typeface="Comic Sans MS" pitchFamily="66" charset="0"/>
            </a:endParaRPr>
          </a:p>
          <a:p>
            <a:pPr eaLnBrk="1" hangingPunct="1"/>
            <a:endParaRPr lang="en-US" altLang="zh-CN" sz="2400" dirty="0">
              <a:latin typeface="Comic Sans MS" pitchFamily="66" charset="0"/>
            </a:endParaRPr>
          </a:p>
          <a:p>
            <a:pPr eaLnBrk="1" hangingPunct="1"/>
            <a:endParaRPr lang="en-US" altLang="zh-CN" sz="2400" dirty="0">
              <a:latin typeface="Comic Sans MS" pitchFamily="66" charset="0"/>
            </a:endParaRPr>
          </a:p>
          <a:p>
            <a:pPr eaLnBrk="1" hangingPunct="1"/>
            <a:endParaRPr lang="en-US" altLang="zh-CN" sz="2400" dirty="0">
              <a:latin typeface="Comic Sans MS" pitchFamily="66" charset="0"/>
            </a:endParaRPr>
          </a:p>
          <a:p>
            <a:pPr eaLnBrk="1" hangingPunct="1"/>
            <a:r>
              <a:rPr lang="en-US" altLang="zh-CN" sz="2400" dirty="0" smtClean="0">
                <a:solidFill>
                  <a:schemeClr val="tx2"/>
                </a:solidFill>
                <a:latin typeface="Comic Sans MS" pitchFamily="66" charset="0"/>
              </a:rPr>
              <a:t>Ideally</a:t>
            </a:r>
            <a:r>
              <a:rPr lang="en-US" altLang="zh-CN" sz="2400" dirty="0">
                <a:solidFill>
                  <a:schemeClr val="tx2"/>
                </a:solidFill>
                <a:latin typeface="Comic Sans MS" pitchFamily="66" charset="0"/>
              </a:rPr>
              <a:t>, performance is increased</a:t>
            </a:r>
            <a:r>
              <a:rPr lang="en-US" altLang="zh-CN" sz="2400" dirty="0">
                <a:solidFill>
                  <a:srgbClr val="FF3300"/>
                </a:solidFill>
                <a:latin typeface="Comic Sans MS" pitchFamily="66" charset="0"/>
              </a:rPr>
              <a:t> five fold </a:t>
            </a:r>
            <a:r>
              <a:rPr lang="en-US" altLang="zh-CN" sz="2400" dirty="0">
                <a:solidFill>
                  <a:schemeClr val="tx2"/>
                </a:solidFill>
                <a:latin typeface="Comic Sans MS" pitchFamily="66" charset="0"/>
              </a:rPr>
              <a:t>!</a:t>
            </a:r>
            <a:r>
              <a:rPr lang="en-US" altLang="zh-CN" sz="2400" dirty="0">
                <a:latin typeface="Comic Sans MS" pitchFamily="66" charset="0"/>
              </a:rPr>
              <a:t>  </a:t>
            </a:r>
            <a:endParaRPr lang="en-US" altLang="zh-CN" sz="2800" dirty="0">
              <a:latin typeface="Comic Sans MS" pitchFamily="66" charset="0"/>
            </a:endParaRPr>
          </a:p>
        </p:txBody>
      </p:sp>
      <p:pic>
        <p:nvPicPr>
          <p:cNvPr id="74756" name="Picture 5" descr="chap3_1-3new"/>
          <p:cNvPicPr>
            <a:picLocks noChangeAspect="1" noChangeArrowheads="1"/>
          </p:cNvPicPr>
          <p:nvPr/>
        </p:nvPicPr>
        <p:blipFill>
          <a:blip r:embed="rId3"/>
          <a:srcRect/>
          <a:stretch>
            <a:fillRect/>
          </a:stretch>
        </p:blipFill>
        <p:spPr bwMode="auto">
          <a:xfrm>
            <a:off x="3431704" y="3655800"/>
            <a:ext cx="6046812" cy="2134169"/>
          </a:xfrm>
          <a:prstGeom prst="rect">
            <a:avLst/>
          </a:prstGeom>
          <a:noFill/>
          <a:ln w="9525">
            <a:noFill/>
            <a:miter lim="800000"/>
            <a:headEnd/>
            <a:tailEnd/>
          </a:ln>
        </p:spPr>
      </p:pic>
    </p:spTree>
    <p:extLst>
      <p:ext uri="{BB962C8B-B14F-4D97-AF65-F5344CB8AC3E}">
        <p14:creationId xmlns:p14="http://schemas.microsoft.com/office/powerpoint/2010/main" val="159204948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eaLnBrk="1" hangingPunct="1"/>
            <a:r>
              <a:rPr lang="en-US" altLang="zh-CN" dirty="0" smtClean="0">
                <a:ea typeface="宋体" panose="02010600030101010101" pitchFamily="2" charset="-122"/>
              </a:rPr>
              <a:t>Pipelined </a:t>
            </a:r>
            <a:r>
              <a:rPr lang="en-US" altLang="zh-CN" dirty="0" err="1">
                <a:ea typeface="宋体" panose="02010600030101010101" pitchFamily="2" charset="-122"/>
              </a:rPr>
              <a:t>Datapath</a:t>
            </a:r>
            <a:r>
              <a:rPr lang="en-US" altLang="zh-CN" dirty="0">
                <a:ea typeface="宋体" panose="02010600030101010101" pitchFamily="2" charset="-122"/>
              </a:rPr>
              <a:t> and </a:t>
            </a:r>
            <a:r>
              <a:rPr lang="en-US" altLang="zh-CN" dirty="0" smtClean="0">
                <a:ea typeface="宋体" panose="02010600030101010101" pitchFamily="2" charset="-122"/>
              </a:rPr>
              <a:t>Control</a:t>
            </a:r>
            <a:endParaRPr lang="zh-CN" altLang="en-US" dirty="0">
              <a:ea typeface="宋体" panose="02010600030101010101" pitchFamily="2" charset="-122"/>
            </a:endParaRPr>
          </a:p>
        </p:txBody>
      </p:sp>
      <p:sp>
        <p:nvSpPr>
          <p:cNvPr id="6" name="AutoShape 5"/>
          <p:cNvSpPr>
            <a:spLocks/>
          </p:cNvSpPr>
          <p:nvPr/>
        </p:nvSpPr>
        <p:spPr bwMode="auto">
          <a:xfrm>
            <a:off x="3434608" y="5192699"/>
            <a:ext cx="571500" cy="330200"/>
          </a:xfrm>
          <a:prstGeom prst="borderCallout1">
            <a:avLst>
              <a:gd name="adj1" fmla="val 34616"/>
              <a:gd name="adj2" fmla="val 113333"/>
              <a:gd name="adj3" fmla="val -149519"/>
              <a:gd name="adj4" fmla="val 186546"/>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7" name="AutoShape 6"/>
          <p:cNvSpPr>
            <a:spLocks/>
          </p:cNvSpPr>
          <p:nvPr/>
        </p:nvSpPr>
        <p:spPr bwMode="auto">
          <a:xfrm>
            <a:off x="481810" y="4250928"/>
            <a:ext cx="650875" cy="330200"/>
          </a:xfrm>
          <a:prstGeom prst="borderCallout1">
            <a:avLst>
              <a:gd name="adj1" fmla="val 34616"/>
              <a:gd name="adj2" fmla="val 111708"/>
              <a:gd name="adj3" fmla="val -77940"/>
              <a:gd name="adj4" fmla="val 236148"/>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dirty="0"/>
              <a:t>MEM</a:t>
            </a:r>
            <a:endParaRPr lang="en-AU" altLang="zh-CN" sz="1400" dirty="0"/>
          </a:p>
        </p:txBody>
      </p:sp>
      <p:sp>
        <p:nvSpPr>
          <p:cNvPr id="8" name="Text Box 7"/>
          <p:cNvSpPr txBox="1">
            <a:spLocks noChangeArrowheads="1"/>
          </p:cNvSpPr>
          <p:nvPr/>
        </p:nvSpPr>
        <p:spPr bwMode="auto">
          <a:xfrm>
            <a:off x="985866" y="5060142"/>
            <a:ext cx="1512887" cy="925513"/>
          </a:xfrm>
          <a:prstGeom prst="rect">
            <a:avLst/>
          </a:prstGeom>
          <a:solidFill>
            <a:schemeClr val="accent1">
              <a:lumMod val="60000"/>
              <a:lumOff val="40000"/>
            </a:schemeClr>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Right-to-left flow leads to hazards</a:t>
            </a:r>
            <a:endParaRPr lang="en-AU" altLang="zh-CN" sz="1800" dirty="0"/>
          </a:p>
        </p:txBody>
      </p:sp>
      <p:sp>
        <p:nvSpPr>
          <p:cNvPr id="9" name="文本框 8"/>
          <p:cNvSpPr txBox="1"/>
          <p:nvPr/>
        </p:nvSpPr>
        <p:spPr>
          <a:xfrm>
            <a:off x="8472264" y="24475"/>
            <a:ext cx="4464496" cy="400110"/>
          </a:xfrm>
          <a:prstGeom prst="rect">
            <a:avLst/>
          </a:prstGeom>
          <a:noFill/>
        </p:spPr>
        <p:txBody>
          <a:bodyPr wrap="square" rtlCol="0">
            <a:spAutoFit/>
          </a:bodyPr>
          <a:lstStyle/>
          <a:p>
            <a:pPr>
              <a:buNone/>
            </a:pPr>
            <a:r>
              <a:rPr lang="en-US" altLang="zh-CN" dirty="0"/>
              <a:t>RISC-V Pipelined </a:t>
            </a:r>
            <a:r>
              <a:rPr lang="en-US" altLang="zh-CN" dirty="0" err="1"/>
              <a:t>Datapath</a:t>
            </a:r>
            <a:endParaRPr lang="zh-CN" altLang="en-US" dirty="0"/>
          </a:p>
        </p:txBody>
      </p:sp>
      <p:pic>
        <p:nvPicPr>
          <p:cNvPr id="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1115324"/>
            <a:ext cx="8712968" cy="529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287773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Pipeline registers </a:t>
            </a:r>
            <a:endParaRPr lang="en-AU" altLang="zh-CN" dirty="0" smtClean="0">
              <a:ea typeface="宋体" panose="02010600030101010101" pitchFamily="2" charset="-122"/>
            </a:endParaRPr>
          </a:p>
        </p:txBody>
      </p:sp>
      <p:sp>
        <p:nvSpPr>
          <p:cNvPr id="105476" name="Rectangle 3"/>
          <p:cNvSpPr>
            <a:spLocks noGrp="1" noChangeArrowheads="1"/>
          </p:cNvSpPr>
          <p:nvPr>
            <p:ph idx="1"/>
          </p:nvPr>
        </p:nvSpPr>
        <p:spPr>
          <a:xfrm>
            <a:off x="2208214" y="1125538"/>
            <a:ext cx="8351837" cy="1306512"/>
          </a:xfrm>
        </p:spPr>
        <p:txBody>
          <a:bodyPr/>
          <a:lstStyle/>
          <a:p>
            <a:pPr eaLnBrk="1" hangingPunct="1"/>
            <a:r>
              <a:rPr lang="en-US" altLang="zh-CN" dirty="0" smtClean="0">
                <a:ea typeface="宋体" panose="02010600030101010101" pitchFamily="2" charset="-122"/>
              </a:rPr>
              <a:t>Need registers (or latch) between stages</a:t>
            </a:r>
          </a:p>
          <a:p>
            <a:pPr lvl="1" eaLnBrk="1" hangingPunct="1"/>
            <a:r>
              <a:rPr lang="en-US" altLang="zh-CN" dirty="0" smtClean="0">
                <a:ea typeface="宋体" panose="02010600030101010101" pitchFamily="2" charset="-122"/>
              </a:rPr>
              <a:t>To hold information produced in previous cycle</a:t>
            </a:r>
            <a:endParaRPr lang="en-AU" altLang="zh-CN" dirty="0" smtClean="0">
              <a:ea typeface="宋体" panose="02010600030101010101" pitchFamily="2" charset="-122"/>
            </a:endParaRPr>
          </a:p>
        </p:txBody>
      </p:sp>
      <p:pic>
        <p:nvPicPr>
          <p:cNvPr id="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51584" y="2348880"/>
            <a:ext cx="7986713" cy="368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027153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What should be latched ?</a:t>
            </a:r>
            <a:endParaRPr lang="zh-CN" altLang="en-US" sz="4000" dirty="0"/>
          </a:p>
        </p:txBody>
      </p:sp>
      <p:sp>
        <p:nvSpPr>
          <p:cNvPr id="3" name="内容占位符 2"/>
          <p:cNvSpPr>
            <a:spLocks noGrp="1"/>
          </p:cNvSpPr>
          <p:nvPr>
            <p:ph idx="1"/>
          </p:nvPr>
        </p:nvSpPr>
        <p:spPr>
          <a:xfrm>
            <a:off x="1559496" y="1070992"/>
            <a:ext cx="9722296" cy="5063271"/>
          </a:xfrm>
        </p:spPr>
        <p:txBody>
          <a:bodyPr>
            <a:normAutofit/>
          </a:bodyPr>
          <a:lstStyle/>
          <a:p>
            <a:r>
              <a:rPr lang="en-US" altLang="zh-CN" sz="3200" dirty="0"/>
              <a:t>Is register PC a latch </a:t>
            </a:r>
            <a:r>
              <a:rPr lang="zh-CN" altLang="en-US" sz="3200" dirty="0"/>
              <a:t>？</a:t>
            </a:r>
            <a:endParaRPr lang="en-US" altLang="zh-CN" sz="3200" dirty="0"/>
          </a:p>
          <a:p>
            <a:r>
              <a:rPr lang="en-US" altLang="zh-CN" sz="3200" dirty="0"/>
              <a:t>What are stored in latch IF/ID ?</a:t>
            </a:r>
          </a:p>
          <a:p>
            <a:pPr lvl="1"/>
            <a:r>
              <a:rPr lang="en-US" altLang="zh-CN" sz="2800" dirty="0"/>
              <a:t>IR, </a:t>
            </a:r>
            <a:r>
              <a:rPr lang="en-US" altLang="zh-CN" sz="2800" dirty="0" smtClean="0">
                <a:solidFill>
                  <a:srgbClr val="FF0000"/>
                </a:solidFill>
              </a:rPr>
              <a:t>anything else</a:t>
            </a:r>
            <a:r>
              <a:rPr lang="en-US" altLang="zh-CN" sz="2800" dirty="0" smtClean="0"/>
              <a:t> </a:t>
            </a:r>
            <a:r>
              <a:rPr lang="en-US" altLang="zh-CN" sz="2800" dirty="0"/>
              <a:t>?</a:t>
            </a:r>
          </a:p>
          <a:p>
            <a:r>
              <a:rPr lang="en-US" altLang="zh-CN" sz="3200" dirty="0"/>
              <a:t>What are stored in latch ID/EX ?</a:t>
            </a:r>
          </a:p>
          <a:p>
            <a:pPr lvl="1"/>
            <a:r>
              <a:rPr lang="en-US" altLang="zh-CN" sz="2800" dirty="0"/>
              <a:t>A, B, </a:t>
            </a:r>
            <a:r>
              <a:rPr lang="en-US" altLang="zh-CN" sz="2800" dirty="0" err="1"/>
              <a:t>imm</a:t>
            </a:r>
            <a:r>
              <a:rPr lang="en-US" altLang="zh-CN" sz="2800" dirty="0"/>
              <a:t>,  </a:t>
            </a:r>
            <a:r>
              <a:rPr lang="en-US" altLang="zh-CN" sz="2800" dirty="0" smtClean="0">
                <a:solidFill>
                  <a:srgbClr val="FF0000"/>
                </a:solidFill>
              </a:rPr>
              <a:t>anything else</a:t>
            </a:r>
            <a:r>
              <a:rPr lang="en-US" altLang="zh-CN" sz="2800" dirty="0" smtClean="0"/>
              <a:t> </a:t>
            </a:r>
            <a:r>
              <a:rPr lang="en-US" altLang="zh-CN" sz="2800" dirty="0"/>
              <a:t>?</a:t>
            </a:r>
          </a:p>
          <a:p>
            <a:r>
              <a:rPr lang="en-US" altLang="zh-CN" sz="3200" dirty="0"/>
              <a:t>What are stored in latch EX/MEM ?</a:t>
            </a:r>
          </a:p>
          <a:p>
            <a:pPr lvl="1"/>
            <a:r>
              <a:rPr lang="en-US" altLang="zh-CN" sz="2800" dirty="0" err="1"/>
              <a:t>ALUoutput</a:t>
            </a:r>
            <a:r>
              <a:rPr lang="en-US" altLang="zh-CN" sz="2800" dirty="0"/>
              <a:t>, </a:t>
            </a:r>
            <a:r>
              <a:rPr lang="en-US" altLang="zh-CN" sz="2800" dirty="0" smtClean="0">
                <a:solidFill>
                  <a:srgbClr val="FF0000"/>
                </a:solidFill>
              </a:rPr>
              <a:t>anything else </a:t>
            </a:r>
            <a:r>
              <a:rPr lang="en-US" altLang="zh-CN" sz="2800" dirty="0"/>
              <a:t>?</a:t>
            </a:r>
          </a:p>
          <a:p>
            <a:r>
              <a:rPr lang="en-US" altLang="zh-CN" sz="3200" dirty="0"/>
              <a:t>What are stored in latch MEM/WB ?</a:t>
            </a:r>
          </a:p>
          <a:p>
            <a:pPr lvl="1"/>
            <a:r>
              <a:rPr lang="en-US" altLang="zh-CN" sz="2800" dirty="0"/>
              <a:t>LMDR, </a:t>
            </a:r>
            <a:r>
              <a:rPr lang="en-US" altLang="zh-CN" sz="2800" dirty="0" err="1"/>
              <a:t>ALUoutput</a:t>
            </a:r>
            <a:r>
              <a:rPr lang="en-US" altLang="zh-CN" sz="2800" dirty="0"/>
              <a:t>, </a:t>
            </a:r>
            <a:r>
              <a:rPr lang="en-US" altLang="zh-CN" sz="2800" dirty="0" err="1"/>
              <a:t>Wreg</a:t>
            </a:r>
            <a:r>
              <a:rPr lang="en-US" altLang="zh-CN" sz="2800" dirty="0"/>
              <a:t>, </a:t>
            </a:r>
            <a:r>
              <a:rPr lang="en-US" altLang="zh-CN" sz="2800" dirty="0" err="1">
                <a:solidFill>
                  <a:srgbClr val="FF0000"/>
                </a:solidFill>
              </a:rPr>
              <a:t>anythingelse</a:t>
            </a:r>
            <a:r>
              <a:rPr lang="en-US" altLang="zh-CN" sz="2800" dirty="0">
                <a:solidFill>
                  <a:srgbClr val="FF0000"/>
                </a:solidFill>
              </a:rPr>
              <a:t> ?</a:t>
            </a:r>
            <a:endParaRPr lang="zh-CN" altLang="en-US" sz="2800" dirty="0">
              <a:solidFill>
                <a:srgbClr val="FF0000"/>
              </a:solidFill>
            </a:endParaRPr>
          </a:p>
        </p:txBody>
      </p:sp>
    </p:spTree>
    <p:extLst>
      <p:ext uri="{BB962C8B-B14F-4D97-AF65-F5344CB8AC3E}">
        <p14:creationId xmlns:p14="http://schemas.microsoft.com/office/powerpoint/2010/main" val="4228484316"/>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not just make a 50-stage pipeline?</a:t>
            </a:r>
            <a:endParaRPr lang="zh-CN" altLang="en-US" dirty="0"/>
          </a:p>
        </p:txBody>
      </p:sp>
      <p:sp>
        <p:nvSpPr>
          <p:cNvPr id="7" name="Rectangle 3"/>
          <p:cNvSpPr txBox="1">
            <a:spLocks noRot="1" noChangeArrowheads="1"/>
          </p:cNvSpPr>
          <p:nvPr/>
        </p:nvSpPr>
        <p:spPr bwMode="auto">
          <a:xfrm>
            <a:off x="1994003" y="1207587"/>
            <a:ext cx="7596187"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kumimoji="0" lang="en-US" altLang="zh-CN" sz="2400" dirty="0" smtClean="0">
                <a:cs typeface="Times New Roman" panose="02020603050405020304" pitchFamily="18" charset="0"/>
              </a:rPr>
              <a:t>Some computations just won’t divide into any finer (shorter in time) logical implementation.</a:t>
            </a:r>
          </a:p>
          <a:p>
            <a:pPr eaLnBrk="1" hangingPunct="1"/>
            <a:endParaRPr kumimoji="0" lang="en-US" altLang="zh-CN" sz="2400" dirty="0">
              <a:cs typeface="Times New Roman" panose="02020603050405020304" pitchFamily="18"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2492375"/>
            <a:ext cx="5105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3" y="4221163"/>
            <a:ext cx="5181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txBox="1">
            <a:spLocks noRot="1" noChangeArrowheads="1"/>
          </p:cNvSpPr>
          <p:nvPr/>
        </p:nvSpPr>
        <p:spPr>
          <a:xfrm>
            <a:off x="7021513" y="2874963"/>
            <a:ext cx="3395662" cy="243681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SzTx/>
              <a:buFont typeface="Wingdings" panose="05000000000000000000" pitchFamily="2" charset="2"/>
              <a:buNone/>
            </a:pPr>
            <a:r>
              <a:rPr kumimoji="0" lang="en-US" altLang="zh-CN" sz="2400" b="1" smtClean="0"/>
              <a:t>5 stages    OK</a:t>
            </a:r>
          </a:p>
          <a:p>
            <a:pPr eaLnBrk="1" hangingPunct="1">
              <a:buSzTx/>
              <a:buFont typeface="Wingdings" panose="05000000000000000000" pitchFamily="2" charset="2"/>
              <a:buNone/>
            </a:pPr>
            <a:endParaRPr kumimoji="0" lang="en-US" altLang="zh-CN" sz="2400" b="1" smtClean="0"/>
          </a:p>
          <a:p>
            <a:pPr eaLnBrk="1" hangingPunct="1">
              <a:buSzTx/>
              <a:buFont typeface="Wingdings" panose="05000000000000000000" pitchFamily="2" charset="2"/>
              <a:buNone/>
            </a:pPr>
            <a:endParaRPr kumimoji="0" lang="en-US" altLang="zh-CN" sz="2400" b="1" smtClean="0"/>
          </a:p>
          <a:p>
            <a:pPr eaLnBrk="1" hangingPunct="1">
              <a:buSzTx/>
              <a:buFont typeface="Wingdings" panose="05000000000000000000" pitchFamily="2" charset="2"/>
              <a:buNone/>
            </a:pPr>
            <a:endParaRPr kumimoji="0" lang="en-US" altLang="zh-CN" sz="2400" b="1" smtClean="0"/>
          </a:p>
          <a:p>
            <a:pPr eaLnBrk="1" hangingPunct="1">
              <a:buSzTx/>
              <a:buFont typeface="Wingdings" panose="05000000000000000000" pitchFamily="2" charset="2"/>
              <a:buNone/>
            </a:pPr>
            <a:r>
              <a:rPr kumimoji="0" lang="en-US" altLang="zh-CN" sz="2400" b="1" smtClean="0"/>
              <a:t>50 stages   </a:t>
            </a:r>
            <a:r>
              <a:rPr kumimoji="0" lang="en-US" altLang="zh-CN" sz="2400" b="1" smtClean="0">
                <a:solidFill>
                  <a:srgbClr val="FF3300"/>
                </a:solidFill>
              </a:rPr>
              <a:t>NO. Sorry!</a:t>
            </a:r>
            <a:endParaRPr kumimoji="0" lang="en-US" altLang="zh-CN" sz="2400" b="1"/>
          </a:p>
        </p:txBody>
      </p:sp>
    </p:spTree>
    <p:extLst>
      <p:ext uri="{BB962C8B-B14F-4D97-AF65-F5344CB8AC3E}">
        <p14:creationId xmlns:p14="http://schemas.microsoft.com/office/powerpoint/2010/main" val="3419594670"/>
      </p:ext>
    </p:extLst>
  </p:cSld>
  <p:clrMapOvr>
    <a:masterClrMapping/>
  </p:clrMapOvr>
  <p:transition spd="med">
    <p:random/>
    <p:sndAc>
      <p:stSnd>
        <p:snd r:embed="rId2" name="chimes.wav"/>
      </p:stSnd>
    </p:sndAc>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not just make a 50-stage pipeline?</a:t>
            </a:r>
            <a:endParaRPr lang="zh-CN" altLang="en-US" dirty="0"/>
          </a:p>
        </p:txBody>
      </p:sp>
      <p:sp>
        <p:nvSpPr>
          <p:cNvPr id="6" name="Rectangle 3"/>
          <p:cNvSpPr txBox="1">
            <a:spLocks noRot="1" noChangeArrowheads="1"/>
          </p:cNvSpPr>
          <p:nvPr/>
        </p:nvSpPr>
        <p:spPr bwMode="auto">
          <a:xfrm>
            <a:off x="1939112" y="1244575"/>
            <a:ext cx="8610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kumimoji="0" lang="en-US" altLang="zh-CN" sz="2400" dirty="0" smtClean="0">
                <a:cs typeface="Times New Roman" panose="02020603050405020304" pitchFamily="18" charset="0"/>
              </a:rPr>
              <a:t>Those latches are </a:t>
            </a:r>
            <a:r>
              <a:rPr kumimoji="0" lang="en-US" altLang="zh-CN" sz="2400" dirty="0" smtClean="0">
                <a:solidFill>
                  <a:srgbClr val="FF3300"/>
                </a:solidFill>
                <a:cs typeface="Times New Roman" panose="02020603050405020304" pitchFamily="18" charset="0"/>
              </a:rPr>
              <a:t>NOT free</a:t>
            </a:r>
            <a:r>
              <a:rPr kumimoji="0" lang="en-US" altLang="zh-CN" sz="2400" dirty="0" smtClean="0">
                <a:cs typeface="Times New Roman" panose="02020603050405020304" pitchFamily="18" charset="0"/>
              </a:rPr>
              <a:t>, they take up </a:t>
            </a:r>
            <a:r>
              <a:rPr kumimoji="0" lang="en-US" altLang="zh-CN" sz="2400" dirty="0" smtClean="0">
                <a:solidFill>
                  <a:srgbClr val="FF3300"/>
                </a:solidFill>
                <a:cs typeface="Times New Roman" panose="02020603050405020304" pitchFamily="18" charset="0"/>
              </a:rPr>
              <a:t>area</a:t>
            </a:r>
            <a:r>
              <a:rPr kumimoji="0" lang="en-US" altLang="zh-CN" sz="2400" dirty="0" smtClean="0">
                <a:cs typeface="Times New Roman" panose="02020603050405020304" pitchFamily="18" charset="0"/>
              </a:rPr>
              <a:t>, and there is a real </a:t>
            </a:r>
            <a:r>
              <a:rPr kumimoji="0" lang="en-US" altLang="zh-CN" sz="2400" dirty="0" smtClean="0">
                <a:solidFill>
                  <a:srgbClr val="FF3300"/>
                </a:solidFill>
                <a:cs typeface="Times New Roman" panose="02020603050405020304" pitchFamily="18" charset="0"/>
              </a:rPr>
              <a:t>delay</a:t>
            </a:r>
            <a:r>
              <a:rPr kumimoji="0" lang="en-US" altLang="zh-CN" sz="2400" dirty="0" smtClean="0">
                <a:cs typeface="Times New Roman" panose="02020603050405020304" pitchFamily="18" charset="0"/>
              </a:rPr>
              <a:t> to go THRU the latch itself. </a:t>
            </a:r>
          </a:p>
          <a:p>
            <a:pPr lvl="1" eaLnBrk="1" hangingPunct="1"/>
            <a:r>
              <a:rPr kumimoji="0" lang="en-US" altLang="zh-CN" dirty="0" smtClean="0">
                <a:cs typeface="Times New Roman" panose="02020603050405020304" pitchFamily="18" charset="0"/>
              </a:rPr>
              <a:t> </a:t>
            </a:r>
            <a:r>
              <a:rPr kumimoji="0" lang="en-US" altLang="zh-CN" dirty="0" smtClean="0">
                <a:solidFill>
                  <a:srgbClr val="0000FF"/>
                </a:solidFill>
                <a:cs typeface="Times New Roman" panose="02020603050405020304" pitchFamily="18" charset="0"/>
              </a:rPr>
              <a:t>Machine cycle &gt; latch latency + clock skew</a:t>
            </a:r>
          </a:p>
          <a:p>
            <a:pPr eaLnBrk="1" hangingPunct="1"/>
            <a:r>
              <a:rPr kumimoji="0" lang="en-US" altLang="zh-CN" sz="2400" dirty="0">
                <a:cs typeface="Times New Roman" panose="02020603050405020304" pitchFamily="18" charset="0"/>
              </a:rPr>
              <a:t>In modern, deep pipeline (10-20 stages), this is a real effect</a:t>
            </a:r>
          </a:p>
          <a:p>
            <a:pPr eaLnBrk="1" hangingPunct="1"/>
            <a:r>
              <a:rPr kumimoji="0" lang="en-US" altLang="zh-CN" sz="2400" dirty="0">
                <a:cs typeface="Times New Roman" panose="02020603050405020304" pitchFamily="18" charset="0"/>
              </a:rPr>
              <a:t>Typically see logic “depths” in one pipe stage of 10-20 “gates”.  </a:t>
            </a:r>
          </a:p>
        </p:txBody>
      </p:sp>
      <p:sp>
        <p:nvSpPr>
          <p:cNvPr id="7" name="Rectangle 4"/>
          <p:cNvSpPr txBox="1">
            <a:spLocks noRot="1" noChangeArrowheads="1"/>
          </p:cNvSpPr>
          <p:nvPr/>
        </p:nvSpPr>
        <p:spPr>
          <a:xfrm>
            <a:off x="7115176" y="3827119"/>
            <a:ext cx="4237408" cy="190341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SzTx/>
              <a:buFont typeface="Wingdings" panose="05000000000000000000" pitchFamily="2" charset="2"/>
              <a:buNone/>
            </a:pPr>
            <a:r>
              <a:rPr kumimoji="0" lang="en-US" altLang="zh-CN" sz="2400" b="0" dirty="0" smtClean="0">
                <a:latin typeface="Comic Sans MS" panose="030F0702030302020204" pitchFamily="66" charset="0"/>
              </a:rPr>
              <a:t>At these speeds, and with this few levels of logic, latch delay is important</a:t>
            </a:r>
            <a:endParaRPr kumimoji="0" lang="en-US" altLang="zh-CN" sz="2400" b="0" dirty="0">
              <a:latin typeface="Comic Sans MS" panose="030F0702030302020204" pitchFamily="66" charset="0"/>
            </a:endParaRP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4106518"/>
            <a:ext cx="495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002922"/>
      </p:ext>
    </p:extLst>
  </p:cSld>
  <p:clrMapOvr>
    <a:masterClrMapping/>
  </p:clrMapOvr>
  <p:transition spd="med">
    <p:random/>
    <p:sndAc>
      <p:stSnd>
        <p:snd r:embed="rId2" name="chimes.wav"/>
      </p:st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a:xfrm>
            <a:off x="3791744" y="1"/>
            <a:ext cx="8280920" cy="981075"/>
          </a:xfrm>
        </p:spPr>
        <p:txBody>
          <a:bodyPr/>
          <a:lstStyle/>
          <a:p>
            <a:pPr eaLnBrk="1" hangingPunct="1"/>
            <a:r>
              <a:rPr lang="en-US" altLang="zh-CN" sz="4000" dirty="0"/>
              <a:t>performance issues in pipelining</a:t>
            </a:r>
          </a:p>
        </p:txBody>
      </p:sp>
      <p:sp>
        <p:nvSpPr>
          <p:cNvPr id="79875" name="Rectangle 3"/>
          <p:cNvSpPr>
            <a:spLocks noGrp="1" noRot="1" noChangeArrowheads="1"/>
          </p:cNvSpPr>
          <p:nvPr>
            <p:ph idx="1"/>
          </p:nvPr>
        </p:nvSpPr>
        <p:spPr>
          <a:xfrm>
            <a:off x="1524001" y="1201739"/>
            <a:ext cx="9180511" cy="4719637"/>
          </a:xfrm>
        </p:spPr>
        <p:txBody>
          <a:bodyPr/>
          <a:lstStyle/>
          <a:p>
            <a:pPr eaLnBrk="1" hangingPunct="1"/>
            <a:r>
              <a:rPr lang="en-US" altLang="zh-CN" sz="2600" dirty="0">
                <a:solidFill>
                  <a:srgbClr val="FF3300"/>
                </a:solidFill>
                <a:cs typeface="Times New Roman" panose="02020603050405020304" pitchFamily="18" charset="0"/>
              </a:rPr>
              <a:t>Latency</a:t>
            </a:r>
            <a:r>
              <a:rPr lang="en-US" altLang="zh-CN" sz="2600" dirty="0">
                <a:cs typeface="Times New Roman" panose="02020603050405020304" pitchFamily="18" charset="0"/>
              </a:rPr>
              <a:t>: The execution time of each instruction in pipelining does not decrease, instead, always longer than that of </a:t>
            </a:r>
            <a:r>
              <a:rPr lang="en-US" altLang="zh-CN" sz="2600" dirty="0" err="1">
                <a:cs typeface="Times New Roman" panose="02020603050405020304" pitchFamily="18" charset="0"/>
              </a:rPr>
              <a:t>unpipelined</a:t>
            </a:r>
            <a:r>
              <a:rPr lang="en-US" altLang="zh-CN" sz="2600" dirty="0">
                <a:cs typeface="Times New Roman" panose="02020603050405020304" pitchFamily="18" charset="0"/>
              </a:rPr>
              <a:t> machine.</a:t>
            </a:r>
          </a:p>
          <a:p>
            <a:pPr eaLnBrk="1" hangingPunct="1"/>
            <a:r>
              <a:rPr lang="en-US" altLang="zh-CN" sz="2600" dirty="0">
                <a:solidFill>
                  <a:srgbClr val="FF3300"/>
                </a:solidFill>
                <a:cs typeface="Times New Roman" panose="02020603050405020304" pitchFamily="18" charset="0"/>
              </a:rPr>
              <a:t>Imbalance</a:t>
            </a:r>
            <a:r>
              <a:rPr lang="en-US" altLang="zh-CN" sz="2600" dirty="0">
                <a:cs typeface="Times New Roman" panose="02020603050405020304" pitchFamily="18" charset="0"/>
              </a:rPr>
              <a:t> among stages reduces performance</a:t>
            </a:r>
          </a:p>
          <a:p>
            <a:pPr eaLnBrk="1" hangingPunct="1"/>
            <a:r>
              <a:rPr lang="en-US" altLang="zh-CN" sz="2600" dirty="0">
                <a:solidFill>
                  <a:srgbClr val="FF3300"/>
                </a:solidFill>
                <a:cs typeface="Times New Roman" panose="02020603050405020304" pitchFamily="18" charset="0"/>
              </a:rPr>
              <a:t>Overhead</a:t>
            </a:r>
            <a:r>
              <a:rPr lang="en-US" altLang="zh-CN" sz="2600" dirty="0">
                <a:cs typeface="Times New Roman" panose="02020603050405020304" pitchFamily="18" charset="0"/>
              </a:rPr>
              <a:t> rise from register delay and clock skew also contribute to the lower limit of machine cycle.</a:t>
            </a:r>
          </a:p>
          <a:p>
            <a:pPr eaLnBrk="1" hangingPunct="1"/>
            <a:r>
              <a:rPr lang="en-US" altLang="zh-CN" sz="2600" dirty="0">
                <a:solidFill>
                  <a:srgbClr val="FF3300"/>
                </a:solidFill>
                <a:cs typeface="Times New Roman" panose="02020603050405020304" pitchFamily="18" charset="0"/>
              </a:rPr>
              <a:t>Pipeline hazards</a:t>
            </a:r>
            <a:r>
              <a:rPr lang="en-US" altLang="zh-CN" sz="2600" dirty="0">
                <a:cs typeface="Times New Roman" panose="02020603050405020304" pitchFamily="18" charset="0"/>
              </a:rPr>
              <a:t> are the major hurdle of pipeline, which prevent the machine from reaching the ideal  performance.</a:t>
            </a:r>
          </a:p>
          <a:p>
            <a:pPr eaLnBrk="1" hangingPunct="1"/>
            <a:r>
              <a:rPr lang="en-US" altLang="zh-CN" sz="2600" dirty="0">
                <a:cs typeface="Times New Roman" panose="02020603050405020304" pitchFamily="18" charset="0"/>
              </a:rPr>
              <a:t>Time to “</a:t>
            </a:r>
            <a:r>
              <a:rPr lang="en-US" altLang="zh-CN" sz="2600" dirty="0">
                <a:solidFill>
                  <a:srgbClr val="FF3300"/>
                </a:solidFill>
                <a:cs typeface="Times New Roman" panose="02020603050405020304" pitchFamily="18" charset="0"/>
              </a:rPr>
              <a:t>fill</a:t>
            </a:r>
            <a:r>
              <a:rPr lang="en-US" altLang="zh-CN" sz="2600" dirty="0">
                <a:cs typeface="Times New Roman" panose="02020603050405020304" pitchFamily="18" charset="0"/>
              </a:rPr>
              <a:t>” pipeline and time to “</a:t>
            </a:r>
            <a:r>
              <a:rPr lang="en-US" altLang="zh-CN" sz="2600" dirty="0">
                <a:solidFill>
                  <a:srgbClr val="FF3300"/>
                </a:solidFill>
                <a:cs typeface="Times New Roman" panose="02020603050405020304" pitchFamily="18" charset="0"/>
              </a:rPr>
              <a:t>drain</a:t>
            </a:r>
            <a:r>
              <a:rPr lang="en-US" altLang="zh-CN" sz="2600" dirty="0">
                <a:cs typeface="Times New Roman" panose="02020603050405020304" pitchFamily="18" charset="0"/>
              </a:rPr>
              <a:t>” it reduces speedup</a:t>
            </a:r>
            <a:endParaRPr lang="en-US" altLang="zh-CN" sz="2800" dirty="0">
              <a:cs typeface="Times New Roman" panose="02020603050405020304" pitchFamily="18" charset="0"/>
            </a:endParaRPr>
          </a:p>
        </p:txBody>
      </p:sp>
    </p:spTree>
    <p:extLst>
      <p:ext uri="{BB962C8B-B14F-4D97-AF65-F5344CB8AC3E}">
        <p14:creationId xmlns:p14="http://schemas.microsoft.com/office/powerpoint/2010/main" val="4140393959"/>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Pipeline Operation</a:t>
            </a:r>
            <a:endParaRPr lang="en-AU" altLang="zh-CN" smtClean="0">
              <a:ea typeface="宋体" panose="02010600030101010101" pitchFamily="2" charset="-122"/>
            </a:endParaRPr>
          </a:p>
        </p:txBody>
      </p:sp>
      <p:sp>
        <p:nvSpPr>
          <p:cNvPr id="107524" name="Rectangle 3"/>
          <p:cNvSpPr>
            <a:spLocks noGrp="1" noChangeArrowheads="1"/>
          </p:cNvSpPr>
          <p:nvPr>
            <p:ph idx="1"/>
          </p:nvPr>
        </p:nvSpPr>
        <p:spPr/>
        <p:txBody>
          <a:bodyPr/>
          <a:lstStyle/>
          <a:p>
            <a:pPr eaLnBrk="1" hangingPunct="1"/>
            <a:r>
              <a:rPr lang="en-US" altLang="zh-CN" smtClean="0">
                <a:ea typeface="宋体" panose="02010600030101010101" pitchFamily="2" charset="-122"/>
              </a:rPr>
              <a:t>Cycle-by-cycle flow of instructions through the pipelined datapath</a:t>
            </a:r>
          </a:p>
          <a:p>
            <a:pPr lvl="1" eaLnBrk="1" hangingPunct="1"/>
            <a:r>
              <a:rPr lang="en-US" altLang="zh-CN" smtClean="0">
                <a:ea typeface="宋体" panose="02010600030101010101" pitchFamily="2" charset="-122"/>
              </a:rPr>
              <a:t>“Single-clock-cycle” pipeline diagram</a:t>
            </a:r>
          </a:p>
          <a:p>
            <a:pPr lvl="2" eaLnBrk="1" hangingPunct="1"/>
            <a:r>
              <a:rPr lang="en-US" altLang="zh-CN" smtClean="0">
                <a:ea typeface="宋体" panose="02010600030101010101" pitchFamily="2" charset="-122"/>
              </a:rPr>
              <a:t>Shows pipeline usage in a single cycle</a:t>
            </a:r>
          </a:p>
          <a:p>
            <a:pPr lvl="2" eaLnBrk="1" hangingPunct="1"/>
            <a:r>
              <a:rPr lang="en-US" altLang="zh-CN" smtClean="0">
                <a:ea typeface="宋体" panose="02010600030101010101" pitchFamily="2" charset="-122"/>
              </a:rPr>
              <a:t>Highlight resources used</a:t>
            </a:r>
          </a:p>
          <a:p>
            <a:pPr lvl="1" eaLnBrk="1" hangingPunct="1"/>
            <a:r>
              <a:rPr lang="en-US" altLang="zh-CN" smtClean="0">
                <a:ea typeface="宋体" panose="02010600030101010101" pitchFamily="2" charset="-122"/>
              </a:rPr>
              <a:t>c.f. “multi-clock-cycle” diagram</a:t>
            </a:r>
          </a:p>
          <a:p>
            <a:pPr lvl="2" eaLnBrk="1" hangingPunct="1"/>
            <a:r>
              <a:rPr lang="en-US" altLang="zh-CN" smtClean="0">
                <a:ea typeface="宋体" panose="02010600030101010101" pitchFamily="2" charset="-122"/>
              </a:rPr>
              <a:t>Graph of operation over time</a:t>
            </a:r>
          </a:p>
          <a:p>
            <a:pPr eaLnBrk="1" hangingPunct="1"/>
            <a:r>
              <a:rPr lang="en-US" altLang="zh-CN" smtClean="0">
                <a:ea typeface="宋体" panose="02010600030101010101" pitchFamily="2" charset="-122"/>
              </a:rPr>
              <a:t>We’ll look at “single-clock-cycle” diagrams for load &amp; store</a:t>
            </a:r>
            <a:endParaRPr lang="en-AU" altLang="zh-CN" smtClean="0">
              <a:ea typeface="宋体" panose="02010600030101010101" pitchFamily="2" charset="-122"/>
            </a:endParaRPr>
          </a:p>
        </p:txBody>
      </p:sp>
    </p:spTree>
    <p:extLst>
      <p:ext uri="{BB962C8B-B14F-4D97-AF65-F5344CB8AC3E}">
        <p14:creationId xmlns:p14="http://schemas.microsoft.com/office/powerpoint/2010/main" val="145495947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IF for Load, Store, …</a:t>
            </a:r>
            <a:endParaRPr lang="zh-CN" alt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9" y="980729"/>
            <a:ext cx="9793088" cy="525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706371"/>
      </p:ext>
    </p:extLst>
  </p:cSld>
  <p:clrMapOvr>
    <a:masterClrMapping/>
  </p:clrMapOvr>
  <p:transition spd="med">
    <p:random/>
    <p:sndAc>
      <p:stSnd>
        <p:snd r:embed="rId2" name="chimes.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Review</a:t>
            </a:r>
            <a:endParaRPr lang="zh-CN" altLang="en-US" dirty="0"/>
          </a:p>
        </p:txBody>
      </p:sp>
      <p:sp>
        <p:nvSpPr>
          <p:cNvPr id="3" name="内容占位符 2"/>
          <p:cNvSpPr>
            <a:spLocks noGrp="1"/>
          </p:cNvSpPr>
          <p:nvPr>
            <p:ph idx="1"/>
          </p:nvPr>
        </p:nvSpPr>
        <p:spPr>
          <a:xfrm>
            <a:off x="1703512" y="4437112"/>
            <a:ext cx="8229600" cy="1643074"/>
          </a:xfrm>
        </p:spPr>
        <p:txBody>
          <a:bodyPr/>
          <a:lstStyle/>
          <a:p>
            <a:r>
              <a:rPr lang="en-US" altLang="zh-CN" sz="2400" dirty="0"/>
              <a:t>I-Memory  and D-Memory are used in different stage.</a:t>
            </a:r>
          </a:p>
          <a:p>
            <a:r>
              <a:rPr lang="en-US" altLang="zh-CN" sz="2400" dirty="0" err="1"/>
              <a:t>PC+4</a:t>
            </a:r>
            <a:r>
              <a:rPr lang="en-US" altLang="zh-CN" sz="2400" dirty="0"/>
              <a:t>,  </a:t>
            </a:r>
            <a:r>
              <a:rPr lang="en-US" altLang="zh-CN" sz="2400" dirty="0" err="1"/>
              <a:t>PC+4+imm</a:t>
            </a:r>
            <a:r>
              <a:rPr lang="en-US" altLang="zh-CN" sz="2400" dirty="0"/>
              <a:t>&lt;&lt;2,  </a:t>
            </a:r>
            <a:r>
              <a:rPr lang="en-US" altLang="zh-CN" sz="2400" dirty="0" err="1"/>
              <a:t>ALU</a:t>
            </a:r>
            <a:r>
              <a:rPr lang="en-US" altLang="zh-CN" sz="2400" dirty="0"/>
              <a:t> operation  are calculated in different stages.</a:t>
            </a:r>
          </a:p>
          <a:p>
            <a:r>
              <a:rPr lang="en-US" altLang="zh-CN" sz="2400" dirty="0"/>
              <a:t>So </a:t>
            </a:r>
            <a:r>
              <a:rPr lang="en-US" altLang="zh-CN" sz="2400" dirty="0">
                <a:solidFill>
                  <a:srgbClr val="FF0000"/>
                </a:solidFill>
              </a:rPr>
              <a:t>memory   and </a:t>
            </a:r>
            <a:r>
              <a:rPr lang="en-US" altLang="zh-CN" sz="2400" dirty="0" err="1">
                <a:solidFill>
                  <a:srgbClr val="FF0000"/>
                </a:solidFill>
              </a:rPr>
              <a:t>ALU</a:t>
            </a:r>
            <a:r>
              <a:rPr lang="en-US" altLang="zh-CN" sz="2400" dirty="0">
                <a:solidFill>
                  <a:srgbClr val="FF0000"/>
                </a:solidFill>
              </a:rPr>
              <a:t>  can be shared </a:t>
            </a:r>
            <a:r>
              <a:rPr lang="en-US" altLang="zh-CN" sz="2400" dirty="0"/>
              <a:t>in different stages.</a:t>
            </a:r>
            <a:endParaRPr lang="zh-CN" altLang="en-US" sz="2400" dirty="0"/>
          </a:p>
        </p:txBody>
      </p:sp>
      <p:graphicFrame>
        <p:nvGraphicFramePr>
          <p:cNvPr id="5" name="Group 4"/>
          <p:cNvGraphicFramePr>
            <a:graphicFrameLocks noGrp="1"/>
          </p:cNvGraphicFramePr>
          <p:nvPr>
            <p:extLst>
              <p:ext uri="{D42A27DB-BD31-4B8C-83A1-F6EECF244321}">
                <p14:modId xmlns:p14="http://schemas.microsoft.com/office/powerpoint/2010/main" val="39279821"/>
              </p:ext>
            </p:extLst>
          </p:nvPr>
        </p:nvGraphicFramePr>
        <p:xfrm>
          <a:off x="1415480" y="1412775"/>
          <a:ext cx="8857481" cy="2678360"/>
        </p:xfrm>
        <a:graphic>
          <a:graphicData uri="http://schemas.openxmlformats.org/drawingml/2006/table">
            <a:tbl>
              <a:tblPr/>
              <a:tblGrid>
                <a:gridCol w="1265835">
                  <a:extLst>
                    <a:ext uri="{9D8B030D-6E8A-4147-A177-3AD203B41FA5}">
                      <a16:colId xmlns="" xmlns:a16="http://schemas.microsoft.com/office/drawing/2014/main" val="20000"/>
                    </a:ext>
                  </a:extLst>
                </a:gridCol>
                <a:gridCol w="1264152">
                  <a:extLst>
                    <a:ext uri="{9D8B030D-6E8A-4147-A177-3AD203B41FA5}">
                      <a16:colId xmlns="" xmlns:a16="http://schemas.microsoft.com/office/drawing/2014/main" val="20001"/>
                    </a:ext>
                  </a:extLst>
                </a:gridCol>
                <a:gridCol w="1267519">
                  <a:extLst>
                    <a:ext uri="{9D8B030D-6E8A-4147-A177-3AD203B41FA5}">
                      <a16:colId xmlns="" xmlns:a16="http://schemas.microsoft.com/office/drawing/2014/main" val="20002"/>
                    </a:ext>
                  </a:extLst>
                </a:gridCol>
                <a:gridCol w="1262469">
                  <a:extLst>
                    <a:ext uri="{9D8B030D-6E8A-4147-A177-3AD203B41FA5}">
                      <a16:colId xmlns="" xmlns:a16="http://schemas.microsoft.com/office/drawing/2014/main" val="20003"/>
                    </a:ext>
                  </a:extLst>
                </a:gridCol>
                <a:gridCol w="1267518">
                  <a:extLst>
                    <a:ext uri="{9D8B030D-6E8A-4147-A177-3AD203B41FA5}">
                      <a16:colId xmlns="" xmlns:a16="http://schemas.microsoft.com/office/drawing/2014/main" val="20004"/>
                    </a:ext>
                  </a:extLst>
                </a:gridCol>
                <a:gridCol w="1264153">
                  <a:extLst>
                    <a:ext uri="{9D8B030D-6E8A-4147-A177-3AD203B41FA5}">
                      <a16:colId xmlns="" xmlns:a16="http://schemas.microsoft.com/office/drawing/2014/main" val="20005"/>
                    </a:ext>
                  </a:extLst>
                </a:gridCol>
                <a:gridCol w="1265835">
                  <a:extLst>
                    <a:ext uri="{9D8B030D-6E8A-4147-A177-3AD203B41FA5}">
                      <a16:colId xmlns="" xmlns:a16="http://schemas.microsoft.com/office/drawing/2014/main" val="20006"/>
                    </a:ext>
                  </a:extLst>
                </a:gridCol>
              </a:tblGrid>
              <a:tr h="76317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err="1" smtClean="0">
                          <a:ln>
                            <a:noFill/>
                          </a:ln>
                          <a:solidFill>
                            <a:schemeClr val="tx1"/>
                          </a:solidFill>
                          <a:effectLst/>
                          <a:latin typeface="Arial" charset="0"/>
                          <a:ea typeface="宋体" charset="-122"/>
                        </a:rPr>
                        <a:t>Instr</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Instr fetch</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Register read</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ALU op</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Memory access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Register write</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Total time</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7690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charset="-122"/>
                        </a:rPr>
                        <a:t>ld</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800ps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1"/>
                  </a:ext>
                </a:extLst>
              </a:tr>
              <a:tr h="48258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err="1" smtClean="0">
                          <a:ln>
                            <a:noFill/>
                          </a:ln>
                          <a:solidFill>
                            <a:schemeClr val="tx1"/>
                          </a:solidFill>
                          <a:effectLst/>
                          <a:latin typeface="Arial" charset="0"/>
                          <a:ea typeface="宋体" charset="-122"/>
                        </a:rPr>
                        <a:t>sd</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700ps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7690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R-format</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600ps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7879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beq</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charset="-122"/>
                        </a:rPr>
                        <a:t>500ps</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Tree>
  </p:cSld>
  <p:clrMapOvr>
    <a:masterClrMapping/>
  </p:clrMapOvr>
  <p:transition spd="med">
    <p:random/>
    <p:sndAc>
      <p:stSnd>
        <p:snd r:embed="rId2" name="chimes.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ID </a:t>
            </a:r>
            <a:r>
              <a:rPr lang="en-US" altLang="zh-CN" dirty="0">
                <a:ea typeface="宋体" panose="02010600030101010101" pitchFamily="2" charset="-122"/>
              </a:rPr>
              <a:t>for Load, Store, …</a:t>
            </a:r>
            <a:endParaRPr lang="zh-CN" altLang="en-US" dirty="0"/>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511" y="1070992"/>
            <a:ext cx="9604963" cy="516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638342"/>
      </p:ext>
    </p:extLst>
  </p:cSld>
  <p:clrMapOvr>
    <a:masterClrMapping/>
  </p:clrMapOvr>
  <p:transition spd="med">
    <p:random/>
    <p:sndAc>
      <p:stSnd>
        <p:snd r:embed="rId2" name="chimes.wav"/>
      </p:stSnd>
    </p:sndAc>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EX </a:t>
            </a:r>
            <a:r>
              <a:rPr lang="en-US" altLang="zh-CN" dirty="0">
                <a:ea typeface="宋体" panose="02010600030101010101" pitchFamily="2" charset="-122"/>
              </a:rPr>
              <a:t>for </a:t>
            </a:r>
            <a:r>
              <a:rPr lang="en-US" altLang="zh-CN" dirty="0" smtClean="0">
                <a:ea typeface="宋体" panose="02010600030101010101" pitchFamily="2" charset="-122"/>
              </a:rPr>
              <a:t>Load</a:t>
            </a:r>
            <a:endParaRPr lang="zh-CN" altLang="en-US" dirty="0"/>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157268"/>
            <a:ext cx="9097011" cy="498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573568"/>
      </p:ext>
    </p:extLst>
  </p:cSld>
  <p:clrMapOvr>
    <a:masterClrMapping/>
  </p:clrMapOvr>
  <p:transition spd="med">
    <p:random/>
    <p:sndAc>
      <p:stSnd>
        <p:snd r:embed="rId2" name="chimes.wav"/>
      </p:stSnd>
    </p:sndAc>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15680" y="116632"/>
            <a:ext cx="7867667" cy="1131910"/>
          </a:xfrm>
        </p:spPr>
        <p:txBody>
          <a:bodyPr/>
          <a:lstStyle/>
          <a:p>
            <a:r>
              <a:rPr lang="en-US" altLang="zh-CN" dirty="0" smtClean="0">
                <a:ea typeface="宋体" panose="02010600030101010101" pitchFamily="2" charset="-122"/>
              </a:rPr>
              <a:t>MEM </a:t>
            </a:r>
            <a:r>
              <a:rPr lang="en-US" altLang="zh-CN" dirty="0">
                <a:ea typeface="宋体" panose="02010600030101010101" pitchFamily="2" charset="-122"/>
              </a:rPr>
              <a:t>for </a:t>
            </a:r>
            <a:r>
              <a:rPr lang="en-US" altLang="zh-CN" dirty="0" smtClean="0">
                <a:ea typeface="宋体" panose="02010600030101010101" pitchFamily="2" charset="-122"/>
              </a:rPr>
              <a:t>Load</a:t>
            </a:r>
            <a:endParaRPr lang="zh-CN" altLang="en-US"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9986" y="1091072"/>
            <a:ext cx="9388542" cy="507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7012839"/>
      </p:ext>
    </p:extLst>
  </p:cSld>
  <p:clrMapOvr>
    <a:masterClrMapping/>
  </p:clrMapOvr>
  <p:transition spd="med">
    <p:random/>
    <p:sndAc>
      <p:stSnd>
        <p:snd r:embed="rId2" name="chimes.wav"/>
      </p:stSnd>
    </p:sndAc>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100255"/>
            <a:ext cx="9004516"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smtClean="0"/>
              <a:t>WB for Load</a:t>
            </a:r>
            <a:endParaRPr lang="zh-CN" altLang="en-US" dirty="0"/>
          </a:p>
        </p:txBody>
      </p:sp>
      <p:sp>
        <p:nvSpPr>
          <p:cNvPr id="5" name="Oval 4"/>
          <p:cNvSpPr>
            <a:spLocks noChangeArrowheads="1"/>
          </p:cNvSpPr>
          <p:nvPr/>
        </p:nvSpPr>
        <p:spPr bwMode="auto">
          <a:xfrm>
            <a:off x="4440239" y="4004915"/>
            <a:ext cx="865187"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6" name="AutoShape 5"/>
          <p:cNvSpPr>
            <a:spLocks/>
          </p:cNvSpPr>
          <p:nvPr/>
        </p:nvSpPr>
        <p:spPr bwMode="auto">
          <a:xfrm>
            <a:off x="2711451" y="4939954"/>
            <a:ext cx="1063625" cy="865187"/>
          </a:xfrm>
          <a:prstGeom prst="borderCallout1">
            <a:avLst>
              <a:gd name="adj1" fmla="val 13213"/>
              <a:gd name="adj2" fmla="val 107162"/>
              <a:gd name="adj3" fmla="val -52292"/>
              <a:gd name="adj4" fmla="val 167912"/>
            </a:avLst>
          </a:prstGeom>
          <a:solidFill>
            <a:schemeClr val="accent1">
              <a:lumMod val="60000"/>
              <a:lumOff val="40000"/>
            </a:schemeClr>
          </a:solidFill>
          <a:ln w="12700">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t>Wrong</a:t>
            </a:r>
            <a:br>
              <a:rPr lang="en-US" altLang="zh-CN" sz="1600" dirty="0"/>
            </a:br>
            <a:r>
              <a:rPr lang="en-US" altLang="zh-CN" sz="1600" dirty="0"/>
              <a:t>register</a:t>
            </a:r>
            <a:br>
              <a:rPr lang="en-US" altLang="zh-CN" sz="1600" dirty="0"/>
            </a:br>
            <a:r>
              <a:rPr lang="en-US" altLang="zh-CN" sz="1600" dirty="0"/>
              <a:t>number</a:t>
            </a:r>
            <a:endParaRPr lang="en-AU" altLang="zh-CN" sz="1600" dirty="0"/>
          </a:p>
        </p:txBody>
      </p:sp>
    </p:spTree>
    <p:extLst>
      <p:ext uri="{BB962C8B-B14F-4D97-AF65-F5344CB8AC3E}">
        <p14:creationId xmlns:p14="http://schemas.microsoft.com/office/powerpoint/2010/main" val="2419048386"/>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Corrected </a:t>
            </a:r>
            <a:r>
              <a:rPr lang="en-US" altLang="zh-CN" dirty="0" err="1" smtClean="0">
                <a:ea typeface="宋体" panose="02010600030101010101" pitchFamily="2" charset="-122"/>
              </a:rPr>
              <a:t>Datapath</a:t>
            </a:r>
            <a:r>
              <a:rPr lang="en-US" altLang="zh-CN" dirty="0" smtClean="0">
                <a:ea typeface="宋体" panose="02010600030101010101" pitchFamily="2" charset="-122"/>
              </a:rPr>
              <a:t> for </a:t>
            </a:r>
            <a:r>
              <a:rPr lang="en-US" altLang="zh-CN" dirty="0" err="1" smtClean="0">
                <a:solidFill>
                  <a:srgbClr val="FF0000"/>
                </a:solidFill>
                <a:ea typeface="宋体" panose="02010600030101010101" pitchFamily="2" charset="-122"/>
              </a:rPr>
              <a:t>rd</a:t>
            </a:r>
            <a:endParaRPr lang="zh-CN" altLang="en-US" dirty="0">
              <a:solidFill>
                <a:srgbClr val="FF0000"/>
              </a:solidFill>
            </a:endParaRP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1464" y="1340768"/>
            <a:ext cx="9987584" cy="460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161824"/>
      </p:ext>
    </p:extLst>
  </p:cSld>
  <p:clrMapOvr>
    <a:masterClrMapping/>
  </p:clrMapOvr>
  <p:transition spd="med">
    <p:random/>
    <p:sndAc>
      <p:stSnd>
        <p:snd r:embed="rId2" name="chimes.wav"/>
      </p:stSnd>
    </p:sndAc>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EX for Store</a:t>
            </a:r>
            <a:endParaRPr lang="zh-CN" altLang="en-US" dirty="0"/>
          </a:p>
        </p:txBody>
      </p:sp>
      <p:pic>
        <p:nvPicPr>
          <p:cNvPr id="6" name="Picture 1"/>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47528" y="1196752"/>
            <a:ext cx="8621204" cy="474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766471"/>
      </p:ext>
    </p:extLst>
  </p:cSld>
  <p:clrMapOvr>
    <a:masterClrMapping/>
  </p:clrMapOvr>
  <p:transition spd="med">
    <p:random/>
    <p:sndAc>
      <p:stSnd>
        <p:snd r:embed="rId2" name="chimes.wav"/>
      </p:stSnd>
    </p:sndAc>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MEM </a:t>
            </a:r>
            <a:r>
              <a:rPr lang="en-US" altLang="zh-CN" dirty="0">
                <a:ea typeface="宋体" panose="02010600030101010101" pitchFamily="2" charset="-122"/>
              </a:rPr>
              <a:t>for Store</a:t>
            </a:r>
            <a:endParaRPr lang="zh-CN" altLang="en-US" dirty="0"/>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2800" y="1039146"/>
            <a:ext cx="9407723" cy="508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635617"/>
      </p:ext>
    </p:extLst>
  </p:cSld>
  <p:clrMapOvr>
    <a:masterClrMapping/>
  </p:clrMapOvr>
  <p:transition spd="med">
    <p:random/>
    <p:sndAc>
      <p:stSnd>
        <p:snd r:embed="rId2" name="chimes.wav"/>
      </p:stSnd>
    </p:sndAc>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WB </a:t>
            </a:r>
            <a:r>
              <a:rPr lang="en-US" altLang="zh-CN" dirty="0">
                <a:ea typeface="宋体" panose="02010600030101010101" pitchFamily="2" charset="-122"/>
              </a:rPr>
              <a:t>for Store</a:t>
            </a:r>
            <a:endParaRPr lang="zh-CN" altLang="en-US" dirty="0"/>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196752"/>
            <a:ext cx="8831659" cy="465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946188"/>
      </p:ext>
    </p:extLst>
  </p:cSld>
  <p:clrMapOvr>
    <a:masterClrMapping/>
  </p:clrMapOvr>
  <p:transition spd="med">
    <p:random/>
    <p:sndAc>
      <p:stSnd>
        <p:snd r:embed="rId2" name="chimes.wav"/>
      </p:stSnd>
    </p:sndAc>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Multi-Cycle Pipeline Diagram</a:t>
            </a:r>
            <a:endParaRPr lang="en-AU" altLang="zh-CN" smtClean="0">
              <a:ea typeface="宋体" panose="02010600030101010101" pitchFamily="2" charset="-122"/>
            </a:endParaRPr>
          </a:p>
        </p:txBody>
      </p:sp>
      <p:sp>
        <p:nvSpPr>
          <p:cNvPr id="128004" name="Rectangle 3"/>
          <p:cNvSpPr>
            <a:spLocks noGrp="1" noChangeArrowheads="1"/>
          </p:cNvSpPr>
          <p:nvPr>
            <p:ph idx="1"/>
          </p:nvPr>
        </p:nvSpPr>
        <p:spPr>
          <a:xfrm>
            <a:off x="767408" y="1070992"/>
            <a:ext cx="8270875" cy="690562"/>
          </a:xfrm>
        </p:spPr>
        <p:txBody>
          <a:bodyPr/>
          <a:lstStyle/>
          <a:p>
            <a:pPr eaLnBrk="1" hangingPunct="1"/>
            <a:r>
              <a:rPr lang="en-US" altLang="zh-CN" dirty="0" smtClean="0">
                <a:ea typeface="宋体" panose="02010600030101010101" pitchFamily="2" charset="-122"/>
              </a:rPr>
              <a:t>Form showing resource usage</a:t>
            </a:r>
            <a:endParaRPr lang="en-AU" altLang="zh-CN" dirty="0" smtClean="0">
              <a:ea typeface="宋体" panose="02010600030101010101" pitchFamily="2" charset="-122"/>
            </a:endParaRPr>
          </a:p>
        </p:txBody>
      </p:sp>
      <p:pic>
        <p:nvPicPr>
          <p:cNvPr id="6"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1620" y="1556792"/>
            <a:ext cx="6636295" cy="465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0747642"/>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Multi-Cycle Pipeline Diagram</a:t>
            </a:r>
            <a:endParaRPr lang="en-AU" altLang="zh-CN" smtClean="0">
              <a:ea typeface="宋体" panose="02010600030101010101" pitchFamily="2" charset="-122"/>
            </a:endParaRPr>
          </a:p>
        </p:txBody>
      </p:sp>
      <p:sp>
        <p:nvSpPr>
          <p:cNvPr id="130052" name="Rectangle 3"/>
          <p:cNvSpPr>
            <a:spLocks noGrp="1" noChangeArrowheads="1"/>
          </p:cNvSpPr>
          <p:nvPr>
            <p:ph idx="1"/>
          </p:nvPr>
        </p:nvSpPr>
        <p:spPr>
          <a:xfrm>
            <a:off x="2208214" y="1125538"/>
            <a:ext cx="8270875" cy="690562"/>
          </a:xfrm>
        </p:spPr>
        <p:txBody>
          <a:bodyPr/>
          <a:lstStyle/>
          <a:p>
            <a:pPr eaLnBrk="1" hangingPunct="1"/>
            <a:r>
              <a:rPr lang="en-US" altLang="zh-CN" smtClean="0">
                <a:ea typeface="宋体" panose="02010600030101010101" pitchFamily="2" charset="-122"/>
              </a:rPr>
              <a:t>Traditional form</a:t>
            </a:r>
            <a:endParaRPr lang="en-AU" altLang="zh-CN" smtClean="0">
              <a:ea typeface="宋体" panose="02010600030101010101" pitchFamily="2" charset="-122"/>
            </a:endParaRPr>
          </a:p>
        </p:txBody>
      </p:sp>
      <p:pic>
        <p:nvPicPr>
          <p:cNvPr id="130053" name="图片 5" descr="f4.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3637" y="1861819"/>
            <a:ext cx="8135938"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600056" y="1830460"/>
            <a:ext cx="720080" cy="434920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208214" y="4005064"/>
            <a:ext cx="5976018" cy="43204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50568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749425" y="312739"/>
            <a:ext cx="2343150" cy="477837"/>
          </a:xfrm>
          <a:prstGeom prst="rect">
            <a:avLst/>
          </a:prstGeom>
          <a:noFill/>
          <a:ln w="12700">
            <a:noFill/>
            <a:miter lim="800000"/>
            <a:headEnd/>
            <a:tailEnd/>
          </a:ln>
          <a:effectLst/>
        </p:spPr>
        <p:txBody>
          <a:bodyPr wrap="none" anchor="ctr"/>
          <a:lstStyle/>
          <a:p>
            <a:endParaRPr lang="zh-CN" altLang="en-US"/>
          </a:p>
        </p:txBody>
      </p:sp>
      <p:sp>
        <p:nvSpPr>
          <p:cNvPr id="47108" name="Rectangle 4"/>
          <p:cNvSpPr>
            <a:spLocks noGrp="1" noChangeArrowheads="1"/>
          </p:cNvSpPr>
          <p:nvPr>
            <p:ph type="title"/>
          </p:nvPr>
        </p:nvSpPr>
        <p:spPr/>
        <p:txBody>
          <a:bodyPr/>
          <a:lstStyle/>
          <a:p>
            <a:pPr>
              <a:defRPr/>
            </a:pPr>
            <a:r>
              <a:rPr lang="en-US" altLang="zh-CN" dirty="0"/>
              <a:t>Multicycle </a:t>
            </a:r>
            <a:r>
              <a:rPr lang="en-US" altLang="zh-CN" dirty="0" smtClean="0"/>
              <a:t> Approach</a:t>
            </a:r>
            <a:br>
              <a:rPr lang="en-US" altLang="zh-CN" dirty="0" smtClean="0"/>
            </a:br>
            <a:r>
              <a:rPr lang="en-US" altLang="zh-CN" dirty="0" smtClean="0"/>
              <a:t>(seldom used now)</a:t>
            </a:r>
            <a:endParaRPr lang="en-US" altLang="zh-CN" dirty="0"/>
          </a:p>
        </p:txBody>
      </p:sp>
      <p:sp>
        <p:nvSpPr>
          <p:cNvPr id="64515" name="AutoShape 3"/>
          <p:cNvSpPr>
            <a:spLocks noGrp="1" noChangeArrowheads="1"/>
          </p:cNvSpPr>
          <p:nvPr>
            <p:ph idx="1"/>
          </p:nvPr>
        </p:nvSpPr>
        <p:spPr>
          <a:xfrm>
            <a:off x="1524000" y="1500174"/>
            <a:ext cx="9900592" cy="4114800"/>
          </a:xfrm>
          <a:prstGeom prst="roundRect">
            <a:avLst>
              <a:gd name="adj" fmla="val 12486"/>
            </a:avLst>
          </a:prstGeom>
          <a:noFill/>
        </p:spPr>
        <p:txBody>
          <a:bodyPr/>
          <a:lstStyle/>
          <a:p>
            <a:r>
              <a:rPr lang="en-US" altLang="zh-CN" dirty="0" smtClean="0"/>
              <a:t>We will be </a:t>
            </a:r>
            <a:r>
              <a:rPr lang="en-US" altLang="zh-CN" dirty="0" smtClean="0">
                <a:solidFill>
                  <a:srgbClr val="0070C0"/>
                </a:solidFill>
              </a:rPr>
              <a:t>reusing functional units</a:t>
            </a:r>
          </a:p>
          <a:p>
            <a:pPr lvl="1"/>
            <a:r>
              <a:rPr lang="en-US" altLang="zh-CN" sz="2400" dirty="0"/>
              <a:t>ALU used to </a:t>
            </a:r>
            <a:r>
              <a:rPr lang="en-US" altLang="zh-CN" sz="2400" dirty="0" smtClean="0"/>
              <a:t>(</a:t>
            </a:r>
            <a:r>
              <a:rPr lang="zh-CN" altLang="en-US" sz="2400" dirty="0"/>
              <a:t> </a:t>
            </a:r>
            <a:r>
              <a:rPr lang="en-US" altLang="zh-CN" sz="2400" dirty="0"/>
              <a:t>A</a:t>
            </a:r>
            <a:r>
              <a:rPr lang="en-US" altLang="zh-CN" sz="2400" dirty="0" smtClean="0"/>
              <a:t> op B),  compute address, increment PC,  </a:t>
            </a:r>
          </a:p>
          <a:p>
            <a:pPr lvl="1"/>
            <a:r>
              <a:rPr lang="en-US" altLang="zh-CN" sz="2400" dirty="0" smtClean="0"/>
              <a:t>Memory </a:t>
            </a:r>
            <a:r>
              <a:rPr lang="en-US" altLang="zh-CN" sz="2400" dirty="0"/>
              <a:t>used for instruction and data </a:t>
            </a:r>
          </a:p>
          <a:p>
            <a:endParaRPr lang="en-US" altLang="zh-CN" dirty="0" smtClean="0"/>
          </a:p>
          <a:p>
            <a:r>
              <a:rPr lang="en-US" altLang="zh-CN" dirty="0" smtClean="0"/>
              <a:t>We will use a </a:t>
            </a:r>
            <a:r>
              <a:rPr lang="en-US" altLang="zh-CN" dirty="0" smtClean="0">
                <a:solidFill>
                  <a:srgbClr val="0070C0"/>
                </a:solidFill>
              </a:rPr>
              <a:t>finite state machine</a:t>
            </a:r>
            <a:r>
              <a:rPr lang="zh-CN" altLang="en-US" dirty="0" smtClean="0">
                <a:solidFill>
                  <a:srgbClr val="0070C0"/>
                </a:solidFill>
              </a:rPr>
              <a:t>（</a:t>
            </a:r>
            <a:r>
              <a:rPr lang="en-US" altLang="zh-CN" dirty="0" smtClean="0">
                <a:solidFill>
                  <a:srgbClr val="0070C0"/>
                </a:solidFill>
              </a:rPr>
              <a:t>FSM</a:t>
            </a:r>
            <a:r>
              <a:rPr lang="zh-CN" altLang="en-US" dirty="0" smtClean="0">
                <a:solidFill>
                  <a:srgbClr val="0070C0"/>
                </a:solidFill>
              </a:rPr>
              <a:t>）</a:t>
            </a:r>
            <a:r>
              <a:rPr lang="en-US" altLang="zh-CN" dirty="0" smtClean="0">
                <a:solidFill>
                  <a:srgbClr val="0070C0"/>
                </a:solidFill>
              </a:rPr>
              <a:t> </a:t>
            </a:r>
            <a:r>
              <a:rPr lang="en-US" altLang="zh-CN" dirty="0" smtClean="0"/>
              <a:t>for control</a:t>
            </a:r>
          </a:p>
        </p:txBody>
      </p:sp>
    </p:spTree>
    <p:extLst>
      <p:ext uri="{BB962C8B-B14F-4D97-AF65-F5344CB8AC3E}">
        <p14:creationId xmlns:p14="http://schemas.microsoft.com/office/powerpoint/2010/main" val="1191675870"/>
      </p:ext>
    </p:extLst>
  </p:cSld>
  <p:clrMapOvr>
    <a:masterClrMapping/>
  </p:clrMapOvr>
  <p:transition advTm="200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Single-Cycle Pipeline Diagram</a:t>
            </a:r>
          </a:p>
        </p:txBody>
      </p:sp>
      <p:sp>
        <p:nvSpPr>
          <p:cNvPr id="132100" name="Rectangle 3"/>
          <p:cNvSpPr>
            <a:spLocks noGrp="1" noChangeArrowheads="1"/>
          </p:cNvSpPr>
          <p:nvPr>
            <p:ph idx="1"/>
          </p:nvPr>
        </p:nvSpPr>
        <p:spPr>
          <a:xfrm>
            <a:off x="1127448" y="1070992"/>
            <a:ext cx="8270875" cy="647700"/>
          </a:xfrm>
        </p:spPr>
        <p:txBody>
          <a:bodyPr/>
          <a:lstStyle/>
          <a:p>
            <a:pPr eaLnBrk="1" hangingPunct="1"/>
            <a:r>
              <a:rPr lang="en-AU" altLang="zh-CN" dirty="0" smtClean="0">
                <a:ea typeface="宋体" panose="02010600030101010101" pitchFamily="2" charset="-122"/>
              </a:rPr>
              <a:t>State of pipeline in a given cycle</a:t>
            </a:r>
          </a:p>
        </p:txBody>
      </p:sp>
      <p:sp>
        <p:nvSpPr>
          <p:cNvPr id="132098" name="页脚占位符 3"/>
          <p:cNvSpPr>
            <a:spLocks noGrp="1"/>
          </p:cNvSpPr>
          <p:nvPr>
            <p:ph type="ftr" sz="quarter" idx="11"/>
          </p:nvPr>
        </p:nvSpPr>
        <p:spPr>
          <a:xfrm>
            <a:off x="8760296" y="6305550"/>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2B003BD-A84A-4382-AC44-2877241CD52C}" type="slidenum">
              <a:rPr lang="en-AU" altLang="zh-CN" sz="1400"/>
              <a:pPr>
                <a:spcBef>
                  <a:spcPct val="0"/>
                </a:spcBef>
                <a:buClrTx/>
                <a:buSzTx/>
                <a:buFontTx/>
                <a:buNone/>
              </a:pPr>
              <a:t>50</a:t>
            </a:fld>
            <a:endParaRPr lang="en-AU" altLang="zh-CN" sz="1400" dirty="0"/>
          </a:p>
        </p:txBody>
      </p:sp>
      <p:pic>
        <p:nvPicPr>
          <p:cNvPr id="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059" y="1718692"/>
            <a:ext cx="8424936" cy="444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717579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Pipelined Control (Simplified)</a:t>
            </a:r>
            <a:endParaRPr lang="zh-CN" altLang="en-US" dirty="0"/>
          </a:p>
        </p:txBody>
      </p:sp>
      <p:sp>
        <p:nvSpPr>
          <p:cNvPr id="4" name="页脚占位符 2"/>
          <p:cNvSpPr>
            <a:spLocks noGrp="1"/>
          </p:cNvSpPr>
          <p:nvPr>
            <p:ph type="ftr" sz="quarter" idx="11"/>
          </p:nvPr>
        </p:nvSpPr>
        <p:spPr>
          <a:xfrm>
            <a:off x="8472264" y="6203479"/>
            <a:ext cx="324036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AU" altLang="zh-CN" sz="1400" dirty="0" smtClean="0"/>
              <a:t>38</a:t>
            </a:r>
            <a:endParaRPr lang="en-AU" altLang="zh-CN" sz="14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1070992"/>
            <a:ext cx="8872800" cy="4867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454944"/>
      </p:ext>
    </p:extLst>
  </p:cSld>
  <p:clrMapOvr>
    <a:masterClrMapping/>
  </p:clrMapOvr>
  <p:transition spd="med">
    <p:random/>
    <p:sndAc>
      <p:stSnd>
        <p:snd r:embed="rId2" name="chimes.wav"/>
      </p:stSnd>
    </p:sndAc>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Review of Control Signals</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171575"/>
            <a:ext cx="7570787"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3573016"/>
            <a:ext cx="833483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628207"/>
      </p:ext>
    </p:extLst>
  </p:cSld>
  <p:clrMapOvr>
    <a:masterClrMapping/>
  </p:clrMapOvr>
  <p:transition spd="med">
    <p:random/>
    <p:sndAc>
      <p:stSnd>
        <p:snd r:embed="rId2" name="chimes.wav"/>
      </p:stSnd>
    </p:sndAc>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Pipelined Control</a:t>
            </a:r>
            <a:endParaRPr lang="en-AU" altLang="zh-CN" smtClean="0">
              <a:ea typeface="宋体" panose="02010600030101010101" pitchFamily="2" charset="-122"/>
            </a:endParaRPr>
          </a:p>
        </p:txBody>
      </p:sp>
      <p:sp>
        <p:nvSpPr>
          <p:cNvPr id="136197" name="Rectangle 3"/>
          <p:cNvSpPr>
            <a:spLocks noGrp="1" noChangeArrowheads="1"/>
          </p:cNvSpPr>
          <p:nvPr>
            <p:ph idx="1"/>
          </p:nvPr>
        </p:nvSpPr>
        <p:spPr>
          <a:xfrm>
            <a:off x="307776" y="1270074"/>
            <a:ext cx="8270875" cy="1150937"/>
          </a:xfrm>
        </p:spPr>
        <p:txBody>
          <a:bodyPr/>
          <a:lstStyle/>
          <a:p>
            <a:pPr eaLnBrk="1" hangingPunct="1"/>
            <a:r>
              <a:rPr lang="en-US" altLang="zh-CN" dirty="0" smtClean="0">
                <a:ea typeface="宋体" panose="02010600030101010101" pitchFamily="2" charset="-122"/>
              </a:rPr>
              <a:t>Control signals derived from instruction</a:t>
            </a:r>
          </a:p>
          <a:p>
            <a:pPr lvl="1" eaLnBrk="1" hangingPunct="1"/>
            <a:r>
              <a:rPr lang="en-AU" altLang="zh-CN" dirty="0" smtClean="0">
                <a:ea typeface="宋体" panose="02010600030101010101" pitchFamily="2" charset="-122"/>
              </a:rPr>
              <a:t>As in single-cycle implementation</a:t>
            </a:r>
          </a:p>
        </p:txBody>
      </p:sp>
      <p:sp>
        <p:nvSpPr>
          <p:cNvPr id="136194" name="页脚占位符 3"/>
          <p:cNvSpPr>
            <a:spLocks noGrp="1"/>
          </p:cNvSpPr>
          <p:nvPr>
            <p:ph type="ftr" sz="quarter" idx="11"/>
          </p:nvPr>
        </p:nvSpPr>
        <p:spPr>
          <a:xfrm>
            <a:off x="8328248"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36D8528-50F9-4296-A466-0CDFE21BA10D}" type="slidenum">
              <a:rPr lang="en-AU" altLang="zh-CN" sz="1400"/>
              <a:pPr>
                <a:spcBef>
                  <a:spcPct val="0"/>
                </a:spcBef>
                <a:buClrTx/>
                <a:buSzTx/>
                <a:buFontTx/>
                <a:buNone/>
              </a:pPr>
              <a:t>53</a:t>
            </a:fld>
            <a:endParaRPr lang="en-AU" altLang="zh-CN" sz="1400" dirty="0"/>
          </a:p>
        </p:txBody>
      </p:sp>
      <p:pic>
        <p:nvPicPr>
          <p:cNvPr id="6"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9976" y="1845542"/>
            <a:ext cx="5903913"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776" y="2759129"/>
            <a:ext cx="5292789" cy="18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58048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Pipelined Control</a:t>
            </a:r>
            <a:endParaRPr lang="zh-CN" altLang="en-US" dirty="0"/>
          </a:p>
        </p:txBody>
      </p:sp>
      <p:sp>
        <p:nvSpPr>
          <p:cNvPr id="4" name="页脚占位符 2"/>
          <p:cNvSpPr>
            <a:spLocks noGrp="1"/>
          </p:cNvSpPr>
          <p:nvPr>
            <p:ph type="ftr" sz="quarter" idx="11"/>
          </p:nvPr>
        </p:nvSpPr>
        <p:spPr>
          <a:xfrm>
            <a:off x="8328248" y="6309320"/>
            <a:ext cx="3540877"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US" altLang="zh-CN" sz="1400" dirty="0" smtClean="0"/>
              <a:t>40</a:t>
            </a:r>
            <a:endParaRPr lang="en-AU" altLang="zh-CN" sz="1400" dirty="0"/>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1504" y="1052736"/>
            <a:ext cx="9217024"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2685784"/>
      </p:ext>
    </p:extLst>
  </p:cSld>
  <p:clrMapOvr>
    <a:masterClrMapping/>
  </p:clrMapOvr>
  <p:transition spd="med">
    <p:random/>
    <p:sndAc>
      <p:stSnd>
        <p:snd r:embed="rId2" name="chimes.wav"/>
      </p:stSnd>
    </p:sndAc>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pPr eaLnBrk="1" hangingPunct="1"/>
            <a:r>
              <a:rPr lang="en-US" altLang="zh-CN" dirty="0" smtClean="0"/>
              <a:t>Important Notes:</a:t>
            </a:r>
          </a:p>
        </p:txBody>
      </p:sp>
      <p:sp>
        <p:nvSpPr>
          <p:cNvPr id="63491" name="Rectangle 3"/>
          <p:cNvSpPr>
            <a:spLocks noGrp="1" noRot="1" noChangeArrowheads="1"/>
          </p:cNvSpPr>
          <p:nvPr>
            <p:ph idx="1"/>
          </p:nvPr>
        </p:nvSpPr>
        <p:spPr>
          <a:xfrm>
            <a:off x="911424" y="1340768"/>
            <a:ext cx="10585176" cy="4492625"/>
          </a:xfrm>
        </p:spPr>
        <p:txBody>
          <a:bodyPr>
            <a:normAutofit/>
          </a:bodyPr>
          <a:lstStyle/>
          <a:p>
            <a:pPr eaLnBrk="1" hangingPunct="1"/>
            <a:r>
              <a:rPr lang="en-US" altLang="zh-CN" sz="2800" dirty="0" smtClean="0">
                <a:solidFill>
                  <a:srgbClr val="3333FF"/>
                </a:solidFill>
              </a:rPr>
              <a:t>What should be buffered </a:t>
            </a:r>
            <a:r>
              <a:rPr lang="en-US" altLang="zh-CN" sz="2800" dirty="0" smtClean="0"/>
              <a:t>in every stage register ?</a:t>
            </a:r>
          </a:p>
          <a:p>
            <a:pPr lvl="1" eaLnBrk="1" hangingPunct="1"/>
            <a:r>
              <a:rPr lang="en-US" altLang="zh-CN" dirty="0">
                <a:solidFill>
                  <a:srgbClr val="FF0000"/>
                </a:solidFill>
              </a:rPr>
              <a:t>Data</a:t>
            </a:r>
            <a:r>
              <a:rPr lang="en-US" altLang="zh-CN" dirty="0"/>
              <a:t> need to be used in the next stages.</a:t>
            </a:r>
          </a:p>
          <a:p>
            <a:pPr lvl="1" eaLnBrk="1" hangingPunct="1"/>
            <a:r>
              <a:rPr lang="en-US" altLang="zh-CN" dirty="0">
                <a:solidFill>
                  <a:srgbClr val="FF0000"/>
                </a:solidFill>
              </a:rPr>
              <a:t>Control signals </a:t>
            </a:r>
            <a:r>
              <a:rPr lang="en-US" altLang="zh-CN" dirty="0"/>
              <a:t>need to be used in the next stages</a:t>
            </a:r>
          </a:p>
          <a:p>
            <a:pPr lvl="1" eaLnBrk="1" hangingPunct="1"/>
            <a:r>
              <a:rPr lang="en-US" altLang="zh-CN" dirty="0">
                <a:solidFill>
                  <a:srgbClr val="FF0000"/>
                </a:solidFill>
              </a:rPr>
              <a:t>Debug info </a:t>
            </a:r>
            <a:r>
              <a:rPr lang="en-US" altLang="zh-CN" dirty="0"/>
              <a:t>when used in duration of design</a:t>
            </a:r>
          </a:p>
          <a:p>
            <a:pPr eaLnBrk="1" hangingPunct="1"/>
            <a:endParaRPr lang="en-US" altLang="zh-CN" sz="2800" dirty="0" smtClean="0"/>
          </a:p>
          <a:p>
            <a:pPr eaLnBrk="1" hangingPunct="1"/>
            <a:r>
              <a:rPr lang="en-US" altLang="zh-CN" sz="2800" dirty="0" smtClean="0"/>
              <a:t>The memory bandwidth changes !</a:t>
            </a:r>
          </a:p>
          <a:p>
            <a:pPr lvl="1" eaLnBrk="1" hangingPunct="1"/>
            <a:r>
              <a:rPr lang="en-US" altLang="zh-CN" sz="2400" dirty="0" smtClean="0"/>
              <a:t>1 instruction read + 1 data access / 5 cycle (multi-cycle implementation)</a:t>
            </a:r>
          </a:p>
          <a:p>
            <a:pPr lvl="1" eaLnBrk="1" hangingPunct="1"/>
            <a:r>
              <a:rPr lang="en-US" altLang="zh-CN" sz="2400" dirty="0" smtClean="0"/>
              <a:t>1 instruction read + 1 data access / cycle </a:t>
            </a:r>
          </a:p>
        </p:txBody>
      </p:sp>
    </p:spTree>
    <p:extLst>
      <p:ext uri="{BB962C8B-B14F-4D97-AF65-F5344CB8AC3E}">
        <p14:creationId xmlns:p14="http://schemas.microsoft.com/office/powerpoint/2010/main" val="406235136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a:xfrm>
            <a:off x="3503712" y="143311"/>
            <a:ext cx="9144000" cy="908050"/>
          </a:xfrm>
        </p:spPr>
        <p:txBody>
          <a:bodyPr/>
          <a:lstStyle/>
          <a:p>
            <a:pPr eaLnBrk="1" hangingPunct="1"/>
            <a:r>
              <a:rPr lang="en-US" altLang="zh-CN" sz="4000" dirty="0"/>
              <a:t>Problems that </a:t>
            </a:r>
            <a:r>
              <a:rPr lang="en-US" altLang="zh-CN" sz="4000" dirty="0" smtClean="0"/>
              <a:t>pipeline </a:t>
            </a:r>
            <a:r>
              <a:rPr lang="en-US" altLang="zh-CN" sz="4000" dirty="0"/>
              <a:t>introduces</a:t>
            </a:r>
          </a:p>
        </p:txBody>
      </p:sp>
      <p:pic>
        <p:nvPicPr>
          <p:cNvPr id="14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100048"/>
            <a:ext cx="7927653" cy="520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Text Box 7"/>
          <p:cNvSpPr txBox="1">
            <a:spLocks noChangeArrowheads="1"/>
          </p:cNvSpPr>
          <p:nvPr/>
        </p:nvSpPr>
        <p:spPr bwMode="auto">
          <a:xfrm>
            <a:off x="479376" y="4785453"/>
            <a:ext cx="1800200" cy="1015663"/>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000" dirty="0">
                <a:solidFill>
                  <a:srgbClr val="FF0000"/>
                </a:solidFill>
              </a:rPr>
              <a:t>Right-to-left flow leads to hazards</a:t>
            </a:r>
            <a:endParaRPr lang="en-AU" altLang="zh-CN" sz="2000" dirty="0">
              <a:solidFill>
                <a:srgbClr val="FF0000"/>
              </a:solidFill>
            </a:endParaRPr>
          </a:p>
        </p:txBody>
      </p:sp>
      <p:grpSp>
        <p:nvGrpSpPr>
          <p:cNvPr id="31" name="组合 30"/>
          <p:cNvGrpSpPr/>
          <p:nvPr/>
        </p:nvGrpSpPr>
        <p:grpSpPr>
          <a:xfrm>
            <a:off x="1692220" y="1343203"/>
            <a:ext cx="6480720" cy="2664296"/>
            <a:chOff x="1343472" y="1236838"/>
            <a:chExt cx="6480720" cy="2664296"/>
          </a:xfrm>
        </p:grpSpPr>
        <p:grpSp>
          <p:nvGrpSpPr>
            <p:cNvPr id="28" name="组合 27"/>
            <p:cNvGrpSpPr/>
            <p:nvPr/>
          </p:nvGrpSpPr>
          <p:grpSpPr>
            <a:xfrm>
              <a:off x="1343472" y="1236838"/>
              <a:ext cx="6480720" cy="2664296"/>
              <a:chOff x="1703512" y="1340768"/>
              <a:chExt cx="6480720" cy="2664296"/>
            </a:xfrm>
          </p:grpSpPr>
          <p:cxnSp>
            <p:nvCxnSpPr>
              <p:cNvPr id="15" name="直接连接符 14"/>
              <p:cNvCxnSpPr/>
              <p:nvPr/>
            </p:nvCxnSpPr>
            <p:spPr>
              <a:xfrm>
                <a:off x="7680176" y="3212976"/>
                <a:ext cx="504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8184232" y="1340768"/>
                <a:ext cx="0" cy="1872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791744" y="1412776"/>
                <a:ext cx="43924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791744" y="1412776"/>
                <a:ext cx="0" cy="8640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703512" y="2276872"/>
                <a:ext cx="20882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703512" y="2276872"/>
                <a:ext cx="0" cy="17281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a:off x="1343472" y="3901134"/>
              <a:ext cx="144016"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4367808" y="4437485"/>
            <a:ext cx="5263358" cy="1871835"/>
            <a:chOff x="4367808" y="4437112"/>
            <a:chExt cx="5263358" cy="1871835"/>
          </a:xfrm>
        </p:grpSpPr>
        <p:cxnSp>
          <p:nvCxnSpPr>
            <p:cNvPr id="33" name="直接连接符 32"/>
            <p:cNvCxnSpPr/>
            <p:nvPr/>
          </p:nvCxnSpPr>
          <p:spPr>
            <a:xfrm>
              <a:off x="9631165" y="4437112"/>
              <a:ext cx="0" cy="18718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367808" y="6308947"/>
              <a:ext cx="526335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367808" y="4581128"/>
              <a:ext cx="0" cy="17278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367808" y="4581128"/>
              <a:ext cx="216024"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5793727"/>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Hazards</a:t>
            </a:r>
            <a:endParaRPr lang="en-AU" altLang="zh-CN" dirty="0" smtClean="0">
              <a:ea typeface="宋体" panose="02010600030101010101" pitchFamily="2" charset="-122"/>
            </a:endParaRPr>
          </a:p>
        </p:txBody>
      </p:sp>
      <p:sp>
        <p:nvSpPr>
          <p:cNvPr id="74756" name="Rectangle 3"/>
          <p:cNvSpPr>
            <a:spLocks noGrp="1" noChangeArrowheads="1"/>
          </p:cNvSpPr>
          <p:nvPr>
            <p:ph idx="1"/>
          </p:nvPr>
        </p:nvSpPr>
        <p:spPr>
          <a:xfrm>
            <a:off x="623392" y="1348560"/>
            <a:ext cx="10972800" cy="4768865"/>
          </a:xfrm>
        </p:spPr>
        <p:txBody>
          <a:bodyPr/>
          <a:lstStyle/>
          <a:p>
            <a:pPr>
              <a:lnSpc>
                <a:spcPct val="90000"/>
              </a:lnSpc>
            </a:pPr>
            <a:r>
              <a:rPr lang="en-US" altLang="zh-CN" dirty="0" smtClean="0">
                <a:ea typeface="宋体" panose="02010600030101010101" pitchFamily="2" charset="-122"/>
              </a:rPr>
              <a:t>Hazards:  Situations that prevent starting the next instruction in the next cycle</a:t>
            </a:r>
          </a:p>
          <a:p>
            <a:pPr eaLnBrk="1" hangingPunct="1">
              <a:lnSpc>
                <a:spcPct val="90000"/>
              </a:lnSpc>
            </a:pPr>
            <a:r>
              <a:rPr lang="en-US" altLang="zh-CN" dirty="0" smtClean="0">
                <a:solidFill>
                  <a:srgbClr val="0000FF"/>
                </a:solidFill>
                <a:ea typeface="宋体" panose="02010600030101010101" pitchFamily="2" charset="-122"/>
              </a:rPr>
              <a:t>Structure hazards</a:t>
            </a:r>
          </a:p>
          <a:p>
            <a:pPr lvl="1" eaLnBrk="1" hangingPunct="1">
              <a:lnSpc>
                <a:spcPct val="90000"/>
              </a:lnSpc>
            </a:pPr>
            <a:r>
              <a:rPr lang="en-US" altLang="zh-CN" dirty="0" smtClean="0">
                <a:ea typeface="宋体" panose="02010600030101010101" pitchFamily="2" charset="-122"/>
              </a:rPr>
              <a:t>A required resource is busy</a:t>
            </a:r>
          </a:p>
          <a:p>
            <a:pPr eaLnBrk="1" hangingPunct="1">
              <a:lnSpc>
                <a:spcPct val="90000"/>
              </a:lnSpc>
            </a:pPr>
            <a:r>
              <a:rPr lang="en-US" altLang="zh-CN" dirty="0" smtClean="0">
                <a:solidFill>
                  <a:srgbClr val="0000FF"/>
                </a:solidFill>
                <a:ea typeface="宋体" panose="02010600030101010101" pitchFamily="2" charset="-122"/>
              </a:rPr>
              <a:t>Data hazard</a:t>
            </a:r>
          </a:p>
          <a:p>
            <a:pPr lvl="1" eaLnBrk="1" hangingPunct="1">
              <a:lnSpc>
                <a:spcPct val="90000"/>
              </a:lnSpc>
            </a:pPr>
            <a:r>
              <a:rPr lang="en-US" altLang="zh-CN" dirty="0" smtClean="0">
                <a:ea typeface="宋体" panose="02010600030101010101" pitchFamily="2" charset="-122"/>
              </a:rPr>
              <a:t>Need to wait for previous instruction to complete its data read/write</a:t>
            </a:r>
          </a:p>
          <a:p>
            <a:pPr eaLnBrk="1" hangingPunct="1">
              <a:lnSpc>
                <a:spcPct val="90000"/>
              </a:lnSpc>
            </a:pPr>
            <a:r>
              <a:rPr lang="en-US" altLang="zh-CN" dirty="0" smtClean="0">
                <a:solidFill>
                  <a:srgbClr val="0000FF"/>
                </a:solidFill>
                <a:ea typeface="宋体" panose="02010600030101010101" pitchFamily="2" charset="-122"/>
              </a:rPr>
              <a:t>Control hazard</a:t>
            </a:r>
          </a:p>
          <a:p>
            <a:pPr lvl="1" eaLnBrk="1" hangingPunct="1">
              <a:lnSpc>
                <a:spcPct val="90000"/>
              </a:lnSpc>
            </a:pPr>
            <a:r>
              <a:rPr lang="en-US" altLang="zh-CN" dirty="0" smtClean="0">
                <a:ea typeface="宋体" panose="02010600030101010101" pitchFamily="2" charset="-122"/>
              </a:rPr>
              <a:t>Deciding on control action depends on previous instruction</a:t>
            </a:r>
            <a:endParaRPr lang="en-AU" altLang="zh-CN" dirty="0" smtClean="0">
              <a:ea typeface="宋体" panose="02010600030101010101" pitchFamily="2" charset="-122"/>
            </a:endParaRPr>
          </a:p>
        </p:txBody>
      </p:sp>
      <p:sp>
        <p:nvSpPr>
          <p:cNvPr id="74754" name="页脚占位符 3"/>
          <p:cNvSpPr>
            <a:spLocks noGrp="1"/>
          </p:cNvSpPr>
          <p:nvPr>
            <p:ph type="ftr" sz="quarter" idx="11"/>
          </p:nvPr>
        </p:nvSpPr>
        <p:spPr>
          <a:xfrm>
            <a:off x="8737600" y="6252517"/>
            <a:ext cx="31910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2A998B0-E1BB-4B00-93B1-68D50F7FCC26}" type="slidenum">
              <a:rPr lang="en-AU" altLang="zh-CN" sz="1400"/>
              <a:pPr>
                <a:spcBef>
                  <a:spcPct val="0"/>
                </a:spcBef>
                <a:buClrTx/>
                <a:buSzTx/>
                <a:buFontTx/>
                <a:buNone/>
              </a:pPr>
              <a:t>57</a:t>
            </a:fld>
            <a:endParaRPr lang="en-AU" altLang="zh-CN" sz="1400" dirty="0"/>
          </a:p>
        </p:txBody>
      </p:sp>
    </p:spTree>
    <p:extLst>
      <p:ext uri="{BB962C8B-B14F-4D97-AF65-F5344CB8AC3E}">
        <p14:creationId xmlns:p14="http://schemas.microsoft.com/office/powerpoint/2010/main" val="251740549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Structure Hazards</a:t>
            </a:r>
            <a:endParaRPr lang="en-AU" altLang="zh-CN" smtClean="0">
              <a:ea typeface="宋体" panose="02010600030101010101" pitchFamily="2" charset="-122"/>
            </a:endParaRPr>
          </a:p>
        </p:txBody>
      </p:sp>
      <p:sp>
        <p:nvSpPr>
          <p:cNvPr id="76804" name="Rectangle 3"/>
          <p:cNvSpPr>
            <a:spLocks noGrp="1" noChangeArrowheads="1"/>
          </p:cNvSpPr>
          <p:nvPr>
            <p:ph idx="1"/>
          </p:nvPr>
        </p:nvSpPr>
        <p:spPr>
          <a:xfrm>
            <a:off x="1415480" y="1343854"/>
            <a:ext cx="10972800" cy="4768865"/>
          </a:xfrm>
        </p:spPr>
        <p:txBody>
          <a:bodyPr/>
          <a:lstStyle/>
          <a:p>
            <a:pPr eaLnBrk="1" hangingPunct="1"/>
            <a:r>
              <a:rPr lang="en-US" altLang="zh-CN" dirty="0" smtClean="0">
                <a:ea typeface="宋体" panose="02010600030101010101" pitchFamily="2" charset="-122"/>
              </a:rPr>
              <a:t>Conflict for use of a resource</a:t>
            </a:r>
          </a:p>
          <a:p>
            <a:pPr eaLnBrk="1" hangingPunct="1"/>
            <a:r>
              <a:rPr lang="en-US" altLang="zh-CN" dirty="0" smtClean="0">
                <a:ea typeface="宋体" panose="02010600030101010101" pitchFamily="2" charset="-122"/>
              </a:rPr>
              <a:t>In RISC-V pipeline with a single memory</a:t>
            </a:r>
          </a:p>
          <a:p>
            <a:pPr lvl="1" eaLnBrk="1" hangingPunct="1"/>
            <a:r>
              <a:rPr lang="en-US" altLang="zh-CN" dirty="0" smtClean="0">
                <a:ea typeface="宋体" panose="02010600030101010101" pitchFamily="2" charset="-122"/>
              </a:rPr>
              <a:t>Load/store requires data access</a:t>
            </a:r>
          </a:p>
          <a:p>
            <a:pPr lvl="1" eaLnBrk="1" hangingPunct="1"/>
            <a:r>
              <a:rPr lang="en-US" altLang="zh-CN" dirty="0" smtClean="0">
                <a:ea typeface="宋体" panose="02010600030101010101" pitchFamily="2" charset="-122"/>
              </a:rPr>
              <a:t>Instruction fetch would have to </a:t>
            </a:r>
            <a:r>
              <a:rPr lang="en-US" altLang="zh-CN" i="1" dirty="0" smtClean="0">
                <a:ea typeface="宋体" panose="02010600030101010101" pitchFamily="2" charset="-122"/>
              </a:rPr>
              <a:t>stall</a:t>
            </a:r>
            <a:r>
              <a:rPr lang="en-US" altLang="zh-CN" dirty="0" smtClean="0">
                <a:ea typeface="宋体" panose="02010600030101010101" pitchFamily="2" charset="-122"/>
              </a:rPr>
              <a:t> for that cycle</a:t>
            </a:r>
          </a:p>
          <a:p>
            <a:pPr lvl="2" eaLnBrk="1" hangingPunct="1"/>
            <a:r>
              <a:rPr lang="en-US" altLang="zh-CN" dirty="0" smtClean="0">
                <a:ea typeface="宋体" panose="02010600030101010101" pitchFamily="2" charset="-122"/>
              </a:rPr>
              <a:t>Would cause a pipeline “bubble”</a:t>
            </a:r>
          </a:p>
          <a:p>
            <a:pPr eaLnBrk="1" hangingPunct="1"/>
            <a:r>
              <a:rPr lang="en-US" altLang="zh-CN" dirty="0" smtClean="0">
                <a:ea typeface="宋体" panose="02010600030101010101" pitchFamily="2" charset="-122"/>
              </a:rPr>
              <a:t>Hence, pipelined </a:t>
            </a:r>
            <a:r>
              <a:rPr lang="en-US" altLang="zh-CN" dirty="0" err="1" smtClean="0">
                <a:ea typeface="宋体" panose="02010600030101010101" pitchFamily="2" charset="-122"/>
              </a:rPr>
              <a:t>datapaths</a:t>
            </a:r>
            <a:r>
              <a:rPr lang="en-US" altLang="zh-CN" dirty="0" smtClean="0">
                <a:ea typeface="宋体" panose="02010600030101010101" pitchFamily="2" charset="-122"/>
              </a:rPr>
              <a:t> require separate instruction/data memories</a:t>
            </a:r>
          </a:p>
          <a:p>
            <a:pPr lvl="1" eaLnBrk="1" hangingPunct="1"/>
            <a:r>
              <a:rPr lang="en-US" altLang="zh-CN" dirty="0" smtClean="0">
                <a:ea typeface="宋体" panose="02010600030101010101" pitchFamily="2" charset="-122"/>
              </a:rPr>
              <a:t>Or separate instruction/data caches</a:t>
            </a:r>
            <a:endParaRPr lang="en-AU" altLang="zh-CN" dirty="0" smtClean="0">
              <a:ea typeface="宋体" panose="02010600030101010101" pitchFamily="2" charset="-122"/>
            </a:endParaRPr>
          </a:p>
        </p:txBody>
      </p:sp>
      <p:sp>
        <p:nvSpPr>
          <p:cNvPr id="76802" name="页脚占位符 3"/>
          <p:cNvSpPr>
            <a:spLocks noGrp="1"/>
          </p:cNvSpPr>
          <p:nvPr>
            <p:ph type="ftr" sz="quarter" idx="11"/>
          </p:nvPr>
        </p:nvSpPr>
        <p:spPr>
          <a:xfrm>
            <a:off x="8616280" y="6252517"/>
            <a:ext cx="324036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2AB10758-0C16-4976-A9DF-5FBE269C2303}" type="slidenum">
              <a:rPr lang="en-AU" altLang="zh-CN" sz="1400"/>
              <a:pPr>
                <a:spcBef>
                  <a:spcPct val="0"/>
                </a:spcBef>
                <a:buClrTx/>
                <a:buSzTx/>
                <a:buFontTx/>
                <a:buNone/>
              </a:pPr>
              <a:t>58</a:t>
            </a:fld>
            <a:endParaRPr lang="en-AU" altLang="zh-CN" sz="1400" dirty="0"/>
          </a:p>
        </p:txBody>
      </p:sp>
    </p:spTree>
    <p:extLst>
      <p:ext uri="{BB962C8B-B14F-4D97-AF65-F5344CB8AC3E}">
        <p14:creationId xmlns:p14="http://schemas.microsoft.com/office/powerpoint/2010/main" val="129672825"/>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Rectangle 2"/>
          <p:cNvSpPr>
            <a:spLocks noChangeArrowheads="1"/>
          </p:cNvSpPr>
          <p:nvPr/>
        </p:nvSpPr>
        <p:spPr bwMode="auto">
          <a:xfrm>
            <a:off x="5638800" y="4023965"/>
            <a:ext cx="533400" cy="457200"/>
          </a:xfrm>
          <a:prstGeom prst="rect">
            <a:avLst/>
          </a:prstGeom>
          <a:solidFill>
            <a:schemeClr val="accent1">
              <a:lumMod val="60000"/>
              <a:lumOff val="40000"/>
            </a:schemeClr>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1211395" name="Rectangle 3"/>
          <p:cNvSpPr>
            <a:spLocks noChangeArrowheads="1"/>
          </p:cNvSpPr>
          <p:nvPr/>
        </p:nvSpPr>
        <p:spPr bwMode="auto">
          <a:xfrm>
            <a:off x="5638800" y="1509365"/>
            <a:ext cx="533400" cy="457200"/>
          </a:xfrm>
          <a:prstGeom prst="rect">
            <a:avLst/>
          </a:prstGeom>
          <a:solidFill>
            <a:schemeClr val="accent1">
              <a:lumMod val="60000"/>
              <a:lumOff val="40000"/>
            </a:schemeClr>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78852" name="Rectangle 4"/>
          <p:cNvSpPr>
            <a:spLocks noChangeArrowheads="1"/>
          </p:cNvSpPr>
          <p:nvPr/>
        </p:nvSpPr>
        <p:spPr bwMode="auto">
          <a:xfrm>
            <a:off x="1860478" y="1587153"/>
            <a:ext cx="343044" cy="279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t>I</a:t>
            </a:r>
          </a:p>
          <a:p>
            <a:pPr algn="ctr">
              <a:spcBef>
                <a:spcPct val="0"/>
              </a:spcBef>
              <a:buClrTx/>
              <a:buSzTx/>
              <a:buFontTx/>
              <a:buNone/>
            </a:pPr>
            <a:r>
              <a:rPr lang="en-US" altLang="zh-CN" sz="1600" i="1"/>
              <a:t>n</a:t>
            </a:r>
          </a:p>
          <a:p>
            <a:pPr algn="ctr">
              <a:spcBef>
                <a:spcPct val="0"/>
              </a:spcBef>
              <a:buClrTx/>
              <a:buSzTx/>
              <a:buFontTx/>
              <a:buNone/>
            </a:pPr>
            <a:r>
              <a:rPr lang="en-US" altLang="zh-CN" sz="1600" i="1"/>
              <a:t>s</a:t>
            </a:r>
          </a:p>
          <a:p>
            <a:pPr algn="ctr">
              <a:spcBef>
                <a:spcPct val="0"/>
              </a:spcBef>
              <a:buClrTx/>
              <a:buSzTx/>
              <a:buFontTx/>
              <a:buNone/>
            </a:pPr>
            <a:r>
              <a:rPr lang="en-US" altLang="zh-CN" sz="1600" i="1"/>
              <a:t>t</a:t>
            </a:r>
          </a:p>
          <a:p>
            <a:pPr algn="ctr">
              <a:spcBef>
                <a:spcPct val="0"/>
              </a:spcBef>
              <a:buClrTx/>
              <a:buSzTx/>
              <a:buFontTx/>
              <a:buNone/>
            </a:pPr>
            <a:r>
              <a:rPr lang="en-US" altLang="zh-CN" sz="1600" i="1"/>
              <a:t>r.</a:t>
            </a:r>
          </a:p>
          <a:p>
            <a:pPr algn="ctr">
              <a:spcBef>
                <a:spcPct val="0"/>
              </a:spcBef>
              <a:buClrTx/>
              <a:buSzTx/>
              <a:buFontTx/>
              <a:buNone/>
            </a:pPr>
            <a:endParaRPr lang="en-US" altLang="zh-CN" sz="1600" i="1"/>
          </a:p>
          <a:p>
            <a:pPr algn="ctr">
              <a:spcBef>
                <a:spcPct val="0"/>
              </a:spcBef>
              <a:buClrTx/>
              <a:buSzTx/>
              <a:buFontTx/>
              <a:buNone/>
            </a:pPr>
            <a:r>
              <a:rPr lang="en-US" altLang="zh-CN" sz="1600" i="1"/>
              <a:t>O</a:t>
            </a:r>
          </a:p>
          <a:p>
            <a:pPr algn="ctr">
              <a:spcBef>
                <a:spcPct val="0"/>
              </a:spcBef>
              <a:buClrTx/>
              <a:buSzTx/>
              <a:buFontTx/>
              <a:buNone/>
            </a:pPr>
            <a:r>
              <a:rPr lang="en-US" altLang="zh-CN" sz="1600" i="1"/>
              <a:t>r</a:t>
            </a:r>
          </a:p>
          <a:p>
            <a:pPr algn="ctr">
              <a:spcBef>
                <a:spcPct val="0"/>
              </a:spcBef>
              <a:buClrTx/>
              <a:buSzTx/>
              <a:buFontTx/>
              <a:buNone/>
            </a:pPr>
            <a:r>
              <a:rPr lang="en-US" altLang="zh-CN" sz="1600" i="1"/>
              <a:t>d</a:t>
            </a:r>
          </a:p>
          <a:p>
            <a:pPr algn="ctr">
              <a:spcBef>
                <a:spcPct val="0"/>
              </a:spcBef>
              <a:buClrTx/>
              <a:buSzTx/>
              <a:buFontTx/>
              <a:buNone/>
            </a:pPr>
            <a:r>
              <a:rPr lang="en-US" altLang="zh-CN" sz="1600" i="1"/>
              <a:t>e</a:t>
            </a:r>
          </a:p>
          <a:p>
            <a:pPr algn="ctr">
              <a:spcBef>
                <a:spcPct val="0"/>
              </a:spcBef>
              <a:buClrTx/>
              <a:buSzTx/>
              <a:buFontTx/>
              <a:buNone/>
            </a:pPr>
            <a:r>
              <a:rPr lang="en-US" altLang="zh-CN" sz="1600" i="1"/>
              <a:t>r</a:t>
            </a:r>
          </a:p>
        </p:txBody>
      </p:sp>
      <p:sp>
        <p:nvSpPr>
          <p:cNvPr id="78853" name="Line 5"/>
          <p:cNvSpPr>
            <a:spLocks noChangeShapeType="1"/>
          </p:cNvSpPr>
          <p:nvPr/>
        </p:nvSpPr>
        <p:spPr bwMode="auto">
          <a:xfrm>
            <a:off x="2971800" y="980728"/>
            <a:ext cx="63119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4" name="Rectangle 6"/>
          <p:cNvSpPr>
            <a:spLocks noChangeArrowheads="1"/>
          </p:cNvSpPr>
          <p:nvPr/>
        </p:nvSpPr>
        <p:spPr bwMode="auto">
          <a:xfrm>
            <a:off x="5087009" y="644739"/>
            <a:ext cx="206255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dirty="0"/>
              <a:t>Time (clock cycles)</a:t>
            </a:r>
          </a:p>
        </p:txBody>
      </p:sp>
      <p:sp>
        <p:nvSpPr>
          <p:cNvPr id="78855" name="Rectangle 7"/>
          <p:cNvSpPr>
            <a:spLocks noChangeArrowheads="1"/>
          </p:cNvSpPr>
          <p:nvPr/>
        </p:nvSpPr>
        <p:spPr bwMode="auto">
          <a:xfrm>
            <a:off x="2282825" y="1433165"/>
            <a:ext cx="5524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latin typeface="Courier New" panose="02070309020205020404" pitchFamily="49" charset="0"/>
              </a:rPr>
              <a:t>ld</a:t>
            </a:r>
          </a:p>
        </p:txBody>
      </p:sp>
      <p:sp>
        <p:nvSpPr>
          <p:cNvPr id="78856" name="Rectangle 8"/>
          <p:cNvSpPr>
            <a:spLocks noChangeArrowheads="1"/>
          </p:cNvSpPr>
          <p:nvPr/>
        </p:nvSpPr>
        <p:spPr bwMode="auto">
          <a:xfrm>
            <a:off x="2255833" y="2271365"/>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1</a:t>
            </a:r>
          </a:p>
        </p:txBody>
      </p:sp>
      <p:sp>
        <p:nvSpPr>
          <p:cNvPr id="78857" name="Rectangle 9"/>
          <p:cNvSpPr>
            <a:spLocks noChangeArrowheads="1"/>
          </p:cNvSpPr>
          <p:nvPr/>
        </p:nvSpPr>
        <p:spPr bwMode="auto">
          <a:xfrm>
            <a:off x="2255833" y="3152428"/>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2</a:t>
            </a:r>
          </a:p>
        </p:txBody>
      </p:sp>
      <p:sp>
        <p:nvSpPr>
          <p:cNvPr id="78858" name="Rectangle 10"/>
          <p:cNvSpPr>
            <a:spLocks noChangeArrowheads="1"/>
          </p:cNvSpPr>
          <p:nvPr/>
        </p:nvSpPr>
        <p:spPr bwMode="auto">
          <a:xfrm>
            <a:off x="2255833" y="4862165"/>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4</a:t>
            </a:r>
          </a:p>
        </p:txBody>
      </p:sp>
      <p:sp>
        <p:nvSpPr>
          <p:cNvPr id="78859" name="Line 11"/>
          <p:cNvSpPr>
            <a:spLocks noChangeShapeType="1"/>
          </p:cNvSpPr>
          <p:nvPr/>
        </p:nvSpPr>
        <p:spPr bwMode="auto">
          <a:xfrm>
            <a:off x="41529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0" name="Line 12"/>
          <p:cNvSpPr>
            <a:spLocks noChangeShapeType="1"/>
          </p:cNvSpPr>
          <p:nvPr/>
        </p:nvSpPr>
        <p:spPr bwMode="auto">
          <a:xfrm>
            <a:off x="48387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1" name="Line 13"/>
          <p:cNvSpPr>
            <a:spLocks noChangeShapeType="1"/>
          </p:cNvSpPr>
          <p:nvPr/>
        </p:nvSpPr>
        <p:spPr bwMode="auto">
          <a:xfrm>
            <a:off x="55245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2" name="Line 14"/>
          <p:cNvSpPr>
            <a:spLocks noChangeShapeType="1"/>
          </p:cNvSpPr>
          <p:nvPr/>
        </p:nvSpPr>
        <p:spPr bwMode="auto">
          <a:xfrm>
            <a:off x="62103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3" name="Line 15"/>
          <p:cNvSpPr>
            <a:spLocks noChangeShapeType="1"/>
          </p:cNvSpPr>
          <p:nvPr/>
        </p:nvSpPr>
        <p:spPr bwMode="auto">
          <a:xfrm>
            <a:off x="68961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4" name="Line 16"/>
          <p:cNvSpPr>
            <a:spLocks noChangeShapeType="1"/>
          </p:cNvSpPr>
          <p:nvPr/>
        </p:nvSpPr>
        <p:spPr bwMode="auto">
          <a:xfrm>
            <a:off x="75819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5" name="Line 17"/>
          <p:cNvSpPr>
            <a:spLocks noChangeShapeType="1"/>
          </p:cNvSpPr>
          <p:nvPr/>
        </p:nvSpPr>
        <p:spPr bwMode="auto">
          <a:xfrm>
            <a:off x="82677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6" name="Line 18"/>
          <p:cNvSpPr>
            <a:spLocks noChangeShapeType="1"/>
          </p:cNvSpPr>
          <p:nvPr/>
        </p:nvSpPr>
        <p:spPr bwMode="auto">
          <a:xfrm>
            <a:off x="89535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7" name="Rectangle 19"/>
          <p:cNvSpPr>
            <a:spLocks noChangeArrowheads="1"/>
          </p:cNvSpPr>
          <p:nvPr/>
        </p:nvSpPr>
        <p:spPr bwMode="auto">
          <a:xfrm>
            <a:off x="2255833" y="3990628"/>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3</a:t>
            </a:r>
          </a:p>
        </p:txBody>
      </p:sp>
      <p:sp>
        <p:nvSpPr>
          <p:cNvPr id="78868" name="Line 20"/>
          <p:cNvSpPr>
            <a:spLocks noChangeShapeType="1"/>
          </p:cNvSpPr>
          <p:nvPr/>
        </p:nvSpPr>
        <p:spPr bwMode="auto">
          <a:xfrm>
            <a:off x="2209800" y="1509365"/>
            <a:ext cx="0" cy="3886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8869" name="Group 21"/>
          <p:cNvGrpSpPr>
            <a:grpSpLocks/>
          </p:cNvGrpSpPr>
          <p:nvPr/>
        </p:nvGrpSpPr>
        <p:grpSpPr bwMode="auto">
          <a:xfrm>
            <a:off x="3431704" y="1355552"/>
            <a:ext cx="3478213" cy="838200"/>
            <a:chOff x="1486" y="1152"/>
            <a:chExt cx="2191" cy="528"/>
          </a:xfrm>
        </p:grpSpPr>
        <p:grpSp>
          <p:nvGrpSpPr>
            <p:cNvPr id="79011" name="Group 22"/>
            <p:cNvGrpSpPr>
              <a:grpSpLocks/>
            </p:cNvGrpSpPr>
            <p:nvPr/>
          </p:nvGrpSpPr>
          <p:grpSpPr bwMode="auto">
            <a:xfrm>
              <a:off x="2486" y="1152"/>
              <a:ext cx="224" cy="481"/>
              <a:chOff x="2206" y="1413"/>
              <a:chExt cx="224" cy="481"/>
            </a:xfrm>
          </p:grpSpPr>
          <p:sp>
            <p:nvSpPr>
              <p:cNvPr id="79041" name="Freeform 23"/>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42" name="Rectangle 24"/>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9012" name="Group 25"/>
            <p:cNvGrpSpPr>
              <a:grpSpLocks/>
            </p:cNvGrpSpPr>
            <p:nvPr/>
          </p:nvGrpSpPr>
          <p:grpSpPr bwMode="auto">
            <a:xfrm>
              <a:off x="1486" y="1248"/>
              <a:ext cx="425" cy="289"/>
              <a:chOff x="1206" y="1509"/>
              <a:chExt cx="425" cy="289"/>
            </a:xfrm>
          </p:grpSpPr>
          <p:sp>
            <p:nvSpPr>
              <p:cNvPr id="79037" name="Rectangle 26"/>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9038" name="Group 27"/>
              <p:cNvGrpSpPr>
                <a:grpSpLocks/>
              </p:cNvGrpSpPr>
              <p:nvPr/>
            </p:nvGrpSpPr>
            <p:grpSpPr bwMode="auto">
              <a:xfrm>
                <a:off x="1291" y="1509"/>
                <a:ext cx="340" cy="289"/>
                <a:chOff x="1291" y="1509"/>
                <a:chExt cx="340" cy="289"/>
              </a:xfrm>
            </p:grpSpPr>
            <p:sp>
              <p:nvSpPr>
                <p:cNvPr id="79039" name="Freeform 28"/>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40" name="Freeform 29"/>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9013" name="Rectangle 30"/>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9014" name="Group 31"/>
            <p:cNvGrpSpPr>
              <a:grpSpLocks/>
            </p:cNvGrpSpPr>
            <p:nvPr/>
          </p:nvGrpSpPr>
          <p:grpSpPr bwMode="auto">
            <a:xfrm>
              <a:off x="2031" y="1248"/>
              <a:ext cx="296" cy="289"/>
              <a:chOff x="1751" y="1509"/>
              <a:chExt cx="296" cy="289"/>
            </a:xfrm>
          </p:grpSpPr>
          <p:sp>
            <p:nvSpPr>
              <p:cNvPr id="79035" name="Freeform 32"/>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6" name="Freeform 33"/>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15" name="Line 34"/>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6" name="Freeform 35"/>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17" name="Line 36"/>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8" name="Rectangle 37"/>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t>Mem</a:t>
              </a:r>
            </a:p>
          </p:txBody>
        </p:sp>
        <p:grpSp>
          <p:nvGrpSpPr>
            <p:cNvPr id="79019" name="Group 38"/>
            <p:cNvGrpSpPr>
              <a:grpSpLocks/>
            </p:cNvGrpSpPr>
            <p:nvPr/>
          </p:nvGrpSpPr>
          <p:grpSpPr bwMode="auto">
            <a:xfrm>
              <a:off x="2880" y="1248"/>
              <a:ext cx="325" cy="289"/>
              <a:chOff x="2600" y="1509"/>
              <a:chExt cx="325" cy="289"/>
            </a:xfrm>
          </p:grpSpPr>
          <p:sp>
            <p:nvSpPr>
              <p:cNvPr id="79033" name="Freeform 39"/>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4" name="Freeform 40"/>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20" name="Rectangle 41"/>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9021" name="Group 42"/>
            <p:cNvGrpSpPr>
              <a:grpSpLocks/>
            </p:cNvGrpSpPr>
            <p:nvPr/>
          </p:nvGrpSpPr>
          <p:grpSpPr bwMode="auto">
            <a:xfrm>
              <a:off x="3348" y="1248"/>
              <a:ext cx="284" cy="289"/>
              <a:chOff x="3068" y="1509"/>
              <a:chExt cx="284" cy="289"/>
            </a:xfrm>
          </p:grpSpPr>
          <p:sp>
            <p:nvSpPr>
              <p:cNvPr id="79031" name="Freeform 43"/>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2" name="Freeform 44"/>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22" name="Line 45"/>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3" name="Line 46"/>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4" name="Line 47"/>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5" name="Line 48"/>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6" name="Line 49"/>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7" name="Line 50"/>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8" name="Line 51"/>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9" name="Line 52"/>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30" name="Line 53"/>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0" name="Group 54"/>
          <p:cNvGrpSpPr>
            <a:grpSpLocks/>
          </p:cNvGrpSpPr>
          <p:nvPr/>
        </p:nvGrpSpPr>
        <p:grpSpPr bwMode="auto">
          <a:xfrm>
            <a:off x="4146551" y="2195165"/>
            <a:ext cx="3478213" cy="838200"/>
            <a:chOff x="1486" y="1152"/>
            <a:chExt cx="2191" cy="528"/>
          </a:xfrm>
        </p:grpSpPr>
        <p:grpSp>
          <p:nvGrpSpPr>
            <p:cNvPr id="78979" name="Group 55"/>
            <p:cNvGrpSpPr>
              <a:grpSpLocks/>
            </p:cNvGrpSpPr>
            <p:nvPr/>
          </p:nvGrpSpPr>
          <p:grpSpPr bwMode="auto">
            <a:xfrm>
              <a:off x="2486" y="1152"/>
              <a:ext cx="224" cy="481"/>
              <a:chOff x="2206" y="1413"/>
              <a:chExt cx="224" cy="481"/>
            </a:xfrm>
          </p:grpSpPr>
          <p:sp>
            <p:nvSpPr>
              <p:cNvPr id="79009" name="Freeform 56"/>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10" name="Rectangle 57"/>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80" name="Group 58"/>
            <p:cNvGrpSpPr>
              <a:grpSpLocks/>
            </p:cNvGrpSpPr>
            <p:nvPr/>
          </p:nvGrpSpPr>
          <p:grpSpPr bwMode="auto">
            <a:xfrm>
              <a:off x="1486" y="1248"/>
              <a:ext cx="425" cy="289"/>
              <a:chOff x="1206" y="1509"/>
              <a:chExt cx="425" cy="289"/>
            </a:xfrm>
          </p:grpSpPr>
          <p:sp>
            <p:nvSpPr>
              <p:cNvPr id="79005" name="Rectangle 59"/>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9006" name="Group 60"/>
              <p:cNvGrpSpPr>
                <a:grpSpLocks/>
              </p:cNvGrpSpPr>
              <p:nvPr/>
            </p:nvGrpSpPr>
            <p:grpSpPr bwMode="auto">
              <a:xfrm>
                <a:off x="1291" y="1509"/>
                <a:ext cx="340" cy="289"/>
                <a:chOff x="1291" y="1509"/>
                <a:chExt cx="340" cy="289"/>
              </a:xfrm>
            </p:grpSpPr>
            <p:sp>
              <p:nvSpPr>
                <p:cNvPr id="79007" name="Freeform 61"/>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8" name="Freeform 62"/>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81" name="Rectangle 63"/>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82" name="Group 64"/>
            <p:cNvGrpSpPr>
              <a:grpSpLocks/>
            </p:cNvGrpSpPr>
            <p:nvPr/>
          </p:nvGrpSpPr>
          <p:grpSpPr bwMode="auto">
            <a:xfrm>
              <a:off x="2031" y="1248"/>
              <a:ext cx="296" cy="289"/>
              <a:chOff x="1751" y="1509"/>
              <a:chExt cx="296" cy="289"/>
            </a:xfrm>
          </p:grpSpPr>
          <p:sp>
            <p:nvSpPr>
              <p:cNvPr id="79003" name="Freeform 65"/>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4" name="Freeform 66"/>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83" name="Line 67"/>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84" name="Freeform 68"/>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85" name="Line 69"/>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86" name="Rectangle 70"/>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87" name="Group 71"/>
            <p:cNvGrpSpPr>
              <a:grpSpLocks/>
            </p:cNvGrpSpPr>
            <p:nvPr/>
          </p:nvGrpSpPr>
          <p:grpSpPr bwMode="auto">
            <a:xfrm>
              <a:off x="2880" y="1248"/>
              <a:ext cx="325" cy="289"/>
              <a:chOff x="2600" y="1509"/>
              <a:chExt cx="325" cy="289"/>
            </a:xfrm>
          </p:grpSpPr>
          <p:sp>
            <p:nvSpPr>
              <p:cNvPr id="79001" name="Freeform 72"/>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2" name="Freeform 73"/>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88" name="Rectangle 74"/>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89" name="Group 75"/>
            <p:cNvGrpSpPr>
              <a:grpSpLocks/>
            </p:cNvGrpSpPr>
            <p:nvPr/>
          </p:nvGrpSpPr>
          <p:grpSpPr bwMode="auto">
            <a:xfrm>
              <a:off x="3348" y="1248"/>
              <a:ext cx="284" cy="289"/>
              <a:chOff x="3068" y="1509"/>
              <a:chExt cx="284" cy="289"/>
            </a:xfrm>
          </p:grpSpPr>
          <p:sp>
            <p:nvSpPr>
              <p:cNvPr id="78999" name="Freeform 76"/>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0" name="Freeform 77"/>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90" name="Line 78"/>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1" name="Line 79"/>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2" name="Line 80"/>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3" name="Line 81"/>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4" name="Line 82"/>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5" name="Line 83"/>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6" name="Line 84"/>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7" name="Line 85"/>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8" name="Line 86"/>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1" name="Group 87"/>
          <p:cNvGrpSpPr>
            <a:grpSpLocks/>
          </p:cNvGrpSpPr>
          <p:nvPr/>
        </p:nvGrpSpPr>
        <p:grpSpPr bwMode="auto">
          <a:xfrm>
            <a:off x="4832351" y="3033365"/>
            <a:ext cx="3478213" cy="838200"/>
            <a:chOff x="1486" y="1152"/>
            <a:chExt cx="2191" cy="528"/>
          </a:xfrm>
        </p:grpSpPr>
        <p:grpSp>
          <p:nvGrpSpPr>
            <p:cNvPr id="78947" name="Group 88"/>
            <p:cNvGrpSpPr>
              <a:grpSpLocks/>
            </p:cNvGrpSpPr>
            <p:nvPr/>
          </p:nvGrpSpPr>
          <p:grpSpPr bwMode="auto">
            <a:xfrm>
              <a:off x="2486" y="1152"/>
              <a:ext cx="224" cy="481"/>
              <a:chOff x="2206" y="1413"/>
              <a:chExt cx="224" cy="481"/>
            </a:xfrm>
          </p:grpSpPr>
          <p:sp>
            <p:nvSpPr>
              <p:cNvPr id="78977" name="Freeform 89"/>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8" name="Rectangle 90"/>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48" name="Group 91"/>
            <p:cNvGrpSpPr>
              <a:grpSpLocks/>
            </p:cNvGrpSpPr>
            <p:nvPr/>
          </p:nvGrpSpPr>
          <p:grpSpPr bwMode="auto">
            <a:xfrm>
              <a:off x="1486" y="1248"/>
              <a:ext cx="425" cy="289"/>
              <a:chOff x="1206" y="1509"/>
              <a:chExt cx="425" cy="289"/>
            </a:xfrm>
          </p:grpSpPr>
          <p:sp>
            <p:nvSpPr>
              <p:cNvPr id="78973" name="Rectangle 92"/>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74" name="Group 93"/>
              <p:cNvGrpSpPr>
                <a:grpSpLocks/>
              </p:cNvGrpSpPr>
              <p:nvPr/>
            </p:nvGrpSpPr>
            <p:grpSpPr bwMode="auto">
              <a:xfrm>
                <a:off x="1291" y="1509"/>
                <a:ext cx="340" cy="289"/>
                <a:chOff x="1291" y="1509"/>
                <a:chExt cx="340" cy="289"/>
              </a:xfrm>
            </p:grpSpPr>
            <p:sp>
              <p:nvSpPr>
                <p:cNvPr id="78975" name="Freeform 94"/>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6" name="Freeform 95"/>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49" name="Rectangle 96"/>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50" name="Group 97"/>
            <p:cNvGrpSpPr>
              <a:grpSpLocks/>
            </p:cNvGrpSpPr>
            <p:nvPr/>
          </p:nvGrpSpPr>
          <p:grpSpPr bwMode="auto">
            <a:xfrm>
              <a:off x="2031" y="1248"/>
              <a:ext cx="296" cy="289"/>
              <a:chOff x="1751" y="1509"/>
              <a:chExt cx="296" cy="289"/>
            </a:xfrm>
          </p:grpSpPr>
          <p:sp>
            <p:nvSpPr>
              <p:cNvPr id="78971" name="Freeform 98"/>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2" name="Freeform 99"/>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1" name="Line 100"/>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2" name="Freeform 101"/>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53" name="Line 102"/>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4" name="Rectangle 103"/>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55" name="Group 104"/>
            <p:cNvGrpSpPr>
              <a:grpSpLocks/>
            </p:cNvGrpSpPr>
            <p:nvPr/>
          </p:nvGrpSpPr>
          <p:grpSpPr bwMode="auto">
            <a:xfrm>
              <a:off x="2880" y="1248"/>
              <a:ext cx="325" cy="289"/>
              <a:chOff x="2600" y="1509"/>
              <a:chExt cx="325" cy="289"/>
            </a:xfrm>
          </p:grpSpPr>
          <p:sp>
            <p:nvSpPr>
              <p:cNvPr id="78969" name="Freeform 105"/>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0" name="Freeform 106"/>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6" name="Rectangle 107"/>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57" name="Group 108"/>
            <p:cNvGrpSpPr>
              <a:grpSpLocks/>
            </p:cNvGrpSpPr>
            <p:nvPr/>
          </p:nvGrpSpPr>
          <p:grpSpPr bwMode="auto">
            <a:xfrm>
              <a:off x="3348" y="1248"/>
              <a:ext cx="284" cy="289"/>
              <a:chOff x="3068" y="1509"/>
              <a:chExt cx="284" cy="289"/>
            </a:xfrm>
          </p:grpSpPr>
          <p:sp>
            <p:nvSpPr>
              <p:cNvPr id="78967" name="Freeform 109"/>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68" name="Freeform 110"/>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8" name="Line 111"/>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9" name="Line 112"/>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0" name="Line 113"/>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1" name="Line 114"/>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2" name="Line 115"/>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3" name="Line 116"/>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4" name="Line 117"/>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5" name="Line 118"/>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6" name="Line 119"/>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2" name="Group 120"/>
          <p:cNvGrpSpPr>
            <a:grpSpLocks/>
          </p:cNvGrpSpPr>
          <p:nvPr/>
        </p:nvGrpSpPr>
        <p:grpSpPr bwMode="auto">
          <a:xfrm>
            <a:off x="5514976" y="3871565"/>
            <a:ext cx="3478213" cy="838200"/>
            <a:chOff x="1486" y="1152"/>
            <a:chExt cx="2191" cy="528"/>
          </a:xfrm>
        </p:grpSpPr>
        <p:grpSp>
          <p:nvGrpSpPr>
            <p:cNvPr id="78915" name="Group 121"/>
            <p:cNvGrpSpPr>
              <a:grpSpLocks/>
            </p:cNvGrpSpPr>
            <p:nvPr/>
          </p:nvGrpSpPr>
          <p:grpSpPr bwMode="auto">
            <a:xfrm>
              <a:off x="2486" y="1152"/>
              <a:ext cx="224" cy="481"/>
              <a:chOff x="2206" y="1413"/>
              <a:chExt cx="224" cy="481"/>
            </a:xfrm>
          </p:grpSpPr>
          <p:sp>
            <p:nvSpPr>
              <p:cNvPr id="78945" name="Freeform 122"/>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6" name="Rectangle 123"/>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16" name="Group 124"/>
            <p:cNvGrpSpPr>
              <a:grpSpLocks/>
            </p:cNvGrpSpPr>
            <p:nvPr/>
          </p:nvGrpSpPr>
          <p:grpSpPr bwMode="auto">
            <a:xfrm>
              <a:off x="1486" y="1248"/>
              <a:ext cx="425" cy="289"/>
              <a:chOff x="1206" y="1509"/>
              <a:chExt cx="425" cy="289"/>
            </a:xfrm>
          </p:grpSpPr>
          <p:sp>
            <p:nvSpPr>
              <p:cNvPr id="78941" name="Rectangle 125"/>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42" name="Group 126"/>
              <p:cNvGrpSpPr>
                <a:grpSpLocks/>
              </p:cNvGrpSpPr>
              <p:nvPr/>
            </p:nvGrpSpPr>
            <p:grpSpPr bwMode="auto">
              <a:xfrm>
                <a:off x="1291" y="1509"/>
                <a:ext cx="340" cy="289"/>
                <a:chOff x="1291" y="1509"/>
                <a:chExt cx="340" cy="289"/>
              </a:xfrm>
            </p:grpSpPr>
            <p:sp>
              <p:nvSpPr>
                <p:cNvPr id="78943" name="Freeform 127"/>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4" name="Freeform 128"/>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17" name="Rectangle 129"/>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18" name="Group 130"/>
            <p:cNvGrpSpPr>
              <a:grpSpLocks/>
            </p:cNvGrpSpPr>
            <p:nvPr/>
          </p:nvGrpSpPr>
          <p:grpSpPr bwMode="auto">
            <a:xfrm>
              <a:off x="2031" y="1248"/>
              <a:ext cx="296" cy="289"/>
              <a:chOff x="1751" y="1509"/>
              <a:chExt cx="296" cy="289"/>
            </a:xfrm>
          </p:grpSpPr>
          <p:sp>
            <p:nvSpPr>
              <p:cNvPr id="78939" name="Freeform 131"/>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0" name="Freeform 132"/>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19" name="Line 133"/>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0" name="Freeform 134"/>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21" name="Line 135"/>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2" name="Rectangle 136"/>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23" name="Group 137"/>
            <p:cNvGrpSpPr>
              <a:grpSpLocks/>
            </p:cNvGrpSpPr>
            <p:nvPr/>
          </p:nvGrpSpPr>
          <p:grpSpPr bwMode="auto">
            <a:xfrm>
              <a:off x="2880" y="1248"/>
              <a:ext cx="325" cy="289"/>
              <a:chOff x="2600" y="1509"/>
              <a:chExt cx="325" cy="289"/>
            </a:xfrm>
          </p:grpSpPr>
          <p:sp>
            <p:nvSpPr>
              <p:cNvPr id="78937" name="Freeform 138"/>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38" name="Freeform 139"/>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24" name="Rectangle 140"/>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err="1"/>
                <a:t>Reg</a:t>
              </a:r>
              <a:endParaRPr lang="en-US" altLang="zh-CN" sz="1600" dirty="0"/>
            </a:p>
          </p:txBody>
        </p:sp>
        <p:grpSp>
          <p:nvGrpSpPr>
            <p:cNvPr id="78925" name="Group 141"/>
            <p:cNvGrpSpPr>
              <a:grpSpLocks/>
            </p:cNvGrpSpPr>
            <p:nvPr/>
          </p:nvGrpSpPr>
          <p:grpSpPr bwMode="auto">
            <a:xfrm>
              <a:off x="3348" y="1248"/>
              <a:ext cx="284" cy="289"/>
              <a:chOff x="3068" y="1509"/>
              <a:chExt cx="284" cy="289"/>
            </a:xfrm>
          </p:grpSpPr>
          <p:sp>
            <p:nvSpPr>
              <p:cNvPr id="78935" name="Freeform 142"/>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36" name="Freeform 143"/>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26" name="Line 144"/>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7" name="Line 145"/>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8" name="Line 146"/>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9" name="Line 147"/>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0" name="Line 148"/>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1" name="Line 149"/>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2" name="Line 150"/>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3" name="Line 151"/>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4" name="Line 152"/>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3" name="Group 153"/>
          <p:cNvGrpSpPr>
            <a:grpSpLocks/>
          </p:cNvGrpSpPr>
          <p:nvPr/>
        </p:nvGrpSpPr>
        <p:grpSpPr bwMode="auto">
          <a:xfrm>
            <a:off x="6203951" y="4709765"/>
            <a:ext cx="3478213" cy="838200"/>
            <a:chOff x="1486" y="1152"/>
            <a:chExt cx="2191" cy="528"/>
          </a:xfrm>
        </p:grpSpPr>
        <p:grpSp>
          <p:nvGrpSpPr>
            <p:cNvPr id="78883" name="Group 154"/>
            <p:cNvGrpSpPr>
              <a:grpSpLocks/>
            </p:cNvGrpSpPr>
            <p:nvPr/>
          </p:nvGrpSpPr>
          <p:grpSpPr bwMode="auto">
            <a:xfrm>
              <a:off x="2486" y="1152"/>
              <a:ext cx="224" cy="481"/>
              <a:chOff x="2206" y="1413"/>
              <a:chExt cx="224" cy="481"/>
            </a:xfrm>
          </p:grpSpPr>
          <p:sp>
            <p:nvSpPr>
              <p:cNvPr id="78913" name="Freeform 155"/>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14" name="Rectangle 156"/>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884" name="Group 157"/>
            <p:cNvGrpSpPr>
              <a:grpSpLocks/>
            </p:cNvGrpSpPr>
            <p:nvPr/>
          </p:nvGrpSpPr>
          <p:grpSpPr bwMode="auto">
            <a:xfrm>
              <a:off x="1486" y="1248"/>
              <a:ext cx="425" cy="289"/>
              <a:chOff x="1206" y="1509"/>
              <a:chExt cx="425" cy="289"/>
            </a:xfrm>
          </p:grpSpPr>
          <p:sp>
            <p:nvSpPr>
              <p:cNvPr id="78909" name="Rectangle 158"/>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10" name="Group 159"/>
              <p:cNvGrpSpPr>
                <a:grpSpLocks/>
              </p:cNvGrpSpPr>
              <p:nvPr/>
            </p:nvGrpSpPr>
            <p:grpSpPr bwMode="auto">
              <a:xfrm>
                <a:off x="1291" y="1509"/>
                <a:ext cx="340" cy="289"/>
                <a:chOff x="1291" y="1509"/>
                <a:chExt cx="340" cy="289"/>
              </a:xfrm>
            </p:grpSpPr>
            <p:sp>
              <p:nvSpPr>
                <p:cNvPr id="78911" name="Freeform 160"/>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12" name="Freeform 161"/>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885" name="Rectangle 162"/>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886" name="Group 163"/>
            <p:cNvGrpSpPr>
              <a:grpSpLocks/>
            </p:cNvGrpSpPr>
            <p:nvPr/>
          </p:nvGrpSpPr>
          <p:grpSpPr bwMode="auto">
            <a:xfrm>
              <a:off x="2031" y="1248"/>
              <a:ext cx="296" cy="289"/>
              <a:chOff x="1751" y="1509"/>
              <a:chExt cx="296" cy="289"/>
            </a:xfrm>
          </p:grpSpPr>
          <p:sp>
            <p:nvSpPr>
              <p:cNvPr id="78907" name="Freeform 164"/>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8" name="Freeform 165"/>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87" name="Line 166"/>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8" name="Freeform 167"/>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89" name="Line 168"/>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0" name="Rectangle 169"/>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891" name="Group 170"/>
            <p:cNvGrpSpPr>
              <a:grpSpLocks/>
            </p:cNvGrpSpPr>
            <p:nvPr/>
          </p:nvGrpSpPr>
          <p:grpSpPr bwMode="auto">
            <a:xfrm>
              <a:off x="2880" y="1248"/>
              <a:ext cx="325" cy="289"/>
              <a:chOff x="2600" y="1509"/>
              <a:chExt cx="325" cy="289"/>
            </a:xfrm>
          </p:grpSpPr>
          <p:sp>
            <p:nvSpPr>
              <p:cNvPr id="78905" name="Freeform 171"/>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6" name="Freeform 172"/>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92" name="Rectangle 173"/>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893" name="Group 174"/>
            <p:cNvGrpSpPr>
              <a:grpSpLocks/>
            </p:cNvGrpSpPr>
            <p:nvPr/>
          </p:nvGrpSpPr>
          <p:grpSpPr bwMode="auto">
            <a:xfrm>
              <a:off x="3348" y="1248"/>
              <a:ext cx="284" cy="289"/>
              <a:chOff x="3068" y="1509"/>
              <a:chExt cx="284" cy="289"/>
            </a:xfrm>
          </p:grpSpPr>
          <p:sp>
            <p:nvSpPr>
              <p:cNvPr id="78903" name="Freeform 175"/>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4" name="Freeform 176"/>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94" name="Line 177"/>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5" name="Line 178"/>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6" name="Line 179"/>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7" name="Line 180"/>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8" name="Line 181"/>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9" name="Line 182"/>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0" name="Line 183"/>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1" name="Line 184"/>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2" name="Line 185"/>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874" name="Rectangle 186"/>
          <p:cNvSpPr>
            <a:spLocks noGrp="1" noChangeArrowheads="1"/>
          </p:cNvSpPr>
          <p:nvPr>
            <p:ph type="title"/>
          </p:nvPr>
        </p:nvSpPr>
        <p:spPr>
          <a:xfrm>
            <a:off x="3770314" y="233933"/>
            <a:ext cx="8230342" cy="523875"/>
          </a:xfrm>
        </p:spPr>
        <p:txBody>
          <a:bodyPr/>
          <a:lstStyle/>
          <a:p>
            <a:pPr eaLnBrk="1" hangingPunct="1"/>
            <a:r>
              <a:rPr lang="en-US" altLang="zh-CN" sz="2800" dirty="0">
                <a:ea typeface="宋体" panose="02010600030101010101" pitchFamily="2" charset="-122"/>
              </a:rPr>
              <a:t>A Single Memory Would Be a Structural Hazard</a:t>
            </a:r>
          </a:p>
        </p:txBody>
      </p:sp>
      <p:sp>
        <p:nvSpPr>
          <p:cNvPr id="78878" name="页脚占位符 3"/>
          <p:cNvSpPr>
            <a:spLocks noGrp="1"/>
          </p:cNvSpPr>
          <p:nvPr>
            <p:ph type="ftr" sz="quarter" idx="11"/>
          </p:nvPr>
        </p:nvSpPr>
        <p:spPr>
          <a:xfrm>
            <a:off x="8663049" y="6305203"/>
            <a:ext cx="350110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9F05757-AD29-462D-82DA-0A6CAB6667E5}" type="slidenum">
              <a:rPr lang="en-AU" altLang="zh-CN" sz="1400"/>
              <a:pPr>
                <a:spcBef>
                  <a:spcPct val="0"/>
                </a:spcBef>
                <a:buClrTx/>
                <a:buSzTx/>
                <a:buFontTx/>
                <a:buNone/>
              </a:pPr>
              <a:t>59</a:t>
            </a:fld>
            <a:endParaRPr lang="en-AU" altLang="zh-CN" sz="1400" dirty="0"/>
          </a:p>
        </p:txBody>
      </p:sp>
      <p:grpSp>
        <p:nvGrpSpPr>
          <p:cNvPr id="42006" name="Group 187"/>
          <p:cNvGrpSpPr>
            <a:grpSpLocks/>
          </p:cNvGrpSpPr>
          <p:nvPr/>
        </p:nvGrpSpPr>
        <p:grpSpPr bwMode="auto">
          <a:xfrm>
            <a:off x="5905500" y="1250621"/>
            <a:ext cx="5087044" cy="920750"/>
            <a:chOff x="2736" y="1008"/>
            <a:chExt cx="2592" cy="580"/>
          </a:xfrm>
        </p:grpSpPr>
        <p:sp>
          <p:nvSpPr>
            <p:cNvPr id="78881" name="Rectangle 188"/>
            <p:cNvSpPr>
              <a:spLocks noChangeArrowheads="1"/>
            </p:cNvSpPr>
            <p:nvPr/>
          </p:nvSpPr>
          <p:spPr bwMode="auto">
            <a:xfrm>
              <a:off x="3792" y="1008"/>
              <a:ext cx="1536"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Reading data from </a:t>
              </a:r>
              <a:r>
                <a:rPr lang="en-US" altLang="zh-CN" sz="1800" dirty="0" smtClean="0">
                  <a:solidFill>
                    <a:srgbClr val="FF0000"/>
                  </a:solidFill>
                </a:rPr>
                <a:t>memory or </a:t>
              </a:r>
              <a:r>
                <a:rPr lang="en-US" altLang="zh-CN" sz="1800" dirty="0" err="1" smtClean="0">
                  <a:solidFill>
                    <a:srgbClr val="FF0000"/>
                  </a:solidFill>
                </a:rPr>
                <a:t>writeing</a:t>
              </a:r>
              <a:r>
                <a:rPr lang="en-US" altLang="zh-CN" sz="1800" dirty="0" smtClean="0">
                  <a:solidFill>
                    <a:srgbClr val="FF0000"/>
                  </a:solidFill>
                </a:rPr>
                <a:t> data to memory</a:t>
              </a:r>
              <a:endParaRPr lang="en-US" altLang="zh-CN" sz="1800" dirty="0">
                <a:solidFill>
                  <a:srgbClr val="FF0000"/>
                </a:solidFill>
              </a:endParaRPr>
            </a:p>
          </p:txBody>
        </p:sp>
        <p:cxnSp>
          <p:nvCxnSpPr>
            <p:cNvPr id="78882" name="AutoShape 189"/>
            <p:cNvCxnSpPr>
              <a:cxnSpLocks noChangeShapeType="1"/>
              <a:stCxn id="78881" idx="1"/>
              <a:endCxn id="1211395" idx="0"/>
            </p:cNvCxnSpPr>
            <p:nvPr/>
          </p:nvCxnSpPr>
          <p:spPr bwMode="auto">
            <a:xfrm rot="10800000">
              <a:off x="2736" y="1171"/>
              <a:ext cx="1056" cy="127"/>
            </a:xfrm>
            <a:prstGeom prst="curvedConnector4">
              <a:avLst>
                <a:gd name="adj1" fmla="val 42045"/>
                <a:gd name="adj2" fmla="val 213375"/>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cxnSp>
      </p:grpSp>
      <p:grpSp>
        <p:nvGrpSpPr>
          <p:cNvPr id="42007" name="Group 190"/>
          <p:cNvGrpSpPr>
            <a:grpSpLocks/>
          </p:cNvGrpSpPr>
          <p:nvPr/>
        </p:nvGrpSpPr>
        <p:grpSpPr bwMode="auto">
          <a:xfrm>
            <a:off x="3770314" y="4491955"/>
            <a:ext cx="2438400" cy="1089025"/>
            <a:chOff x="1296" y="3032"/>
            <a:chExt cx="1536" cy="686"/>
          </a:xfrm>
        </p:grpSpPr>
        <p:sp>
          <p:nvSpPr>
            <p:cNvPr id="78879" name="Rectangle 191"/>
            <p:cNvSpPr>
              <a:spLocks noChangeArrowheads="1"/>
            </p:cNvSpPr>
            <p:nvPr/>
          </p:nvSpPr>
          <p:spPr bwMode="auto">
            <a:xfrm>
              <a:off x="1296" y="3312"/>
              <a:ext cx="153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Reading instruction from memory</a:t>
              </a:r>
            </a:p>
          </p:txBody>
        </p:sp>
        <p:cxnSp>
          <p:nvCxnSpPr>
            <p:cNvPr id="78880" name="AutoShape 192"/>
            <p:cNvCxnSpPr>
              <a:cxnSpLocks noChangeShapeType="1"/>
              <a:stCxn id="78879" idx="0"/>
              <a:endCxn id="78943" idx="2"/>
            </p:cNvCxnSpPr>
            <p:nvPr/>
          </p:nvCxnSpPr>
          <p:spPr bwMode="auto">
            <a:xfrm rot="-5400000">
              <a:off x="2193" y="2903"/>
              <a:ext cx="280" cy="537"/>
            </a:xfrm>
            <a:prstGeom prst="curvedConnector3">
              <a:avLst>
                <a:gd name="adj1" fmla="val 51069"/>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cxnSp>
      </p:grpSp>
      <p:sp>
        <p:nvSpPr>
          <p:cNvPr id="1211585" name="Rectangle 193"/>
          <p:cNvSpPr>
            <a:spLocks noChangeArrowheads="1"/>
          </p:cNvSpPr>
          <p:nvPr/>
        </p:nvSpPr>
        <p:spPr bwMode="auto">
          <a:xfrm>
            <a:off x="1413037" y="5778152"/>
            <a:ext cx="8854752" cy="38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287338" indent="-287338">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indent="0" algn="ctr">
              <a:lnSpc>
                <a:spcPct val="90000"/>
              </a:lnSpc>
              <a:spcBef>
                <a:spcPct val="65000"/>
              </a:spcBef>
              <a:buClr>
                <a:schemeClr val="accent1"/>
              </a:buClr>
              <a:buSzPct val="75000"/>
              <a:buNone/>
            </a:pPr>
            <a:r>
              <a:rPr lang="en-US" altLang="zh-CN" sz="2400" dirty="0"/>
              <a:t>Fix with separate </a:t>
            </a:r>
            <a:r>
              <a:rPr lang="en-US" altLang="zh-CN" sz="2400" dirty="0" err="1"/>
              <a:t>instr</a:t>
            </a:r>
            <a:r>
              <a:rPr lang="en-US" altLang="zh-CN" sz="2400" dirty="0"/>
              <a:t> and data memories (I$ and D$)</a:t>
            </a:r>
          </a:p>
        </p:txBody>
      </p:sp>
    </p:spTree>
    <p:extLst>
      <p:ext uri="{BB962C8B-B14F-4D97-AF65-F5344CB8AC3E}">
        <p14:creationId xmlns:p14="http://schemas.microsoft.com/office/powerpoint/2010/main" val="1130339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13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0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13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00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115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394" grpId="0" animBg="1"/>
      <p:bldP spid="1211395" grpId="0" animBg="1"/>
      <p:bldP spid="121158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title"/>
          </p:nvPr>
        </p:nvSpPr>
        <p:spPr/>
        <p:txBody>
          <a:bodyPr/>
          <a:lstStyle/>
          <a:p>
            <a:pPr>
              <a:defRPr/>
            </a:pPr>
            <a:r>
              <a:rPr lang="en-US" altLang="zh-CN"/>
              <a:t>Review:  Finite state machines</a:t>
            </a:r>
          </a:p>
        </p:txBody>
      </p:sp>
      <p:sp>
        <p:nvSpPr>
          <p:cNvPr id="89090" name="AutoShape 2"/>
          <p:cNvSpPr>
            <a:spLocks noGrp="1" noChangeArrowheads="1"/>
          </p:cNvSpPr>
          <p:nvPr>
            <p:ph idx="1"/>
          </p:nvPr>
        </p:nvSpPr>
        <p:spPr>
          <a:xfrm>
            <a:off x="1415480" y="1124744"/>
            <a:ext cx="8929718" cy="4573587"/>
          </a:xfrm>
          <a:prstGeom prst="roundRect">
            <a:avLst>
              <a:gd name="adj" fmla="val 12486"/>
            </a:avLst>
          </a:prstGeom>
          <a:noFill/>
        </p:spPr>
        <p:txBody>
          <a:bodyPr/>
          <a:lstStyle/>
          <a:p>
            <a:r>
              <a:rPr lang="en-US" altLang="zh-CN" sz="2400" dirty="0">
                <a:solidFill>
                  <a:srgbClr val="0070C0"/>
                </a:solidFill>
              </a:rPr>
              <a:t>Finite state machines:</a:t>
            </a:r>
          </a:p>
          <a:p>
            <a:pPr lvl="1"/>
            <a:r>
              <a:rPr lang="en-US" altLang="zh-CN" sz="2000" dirty="0"/>
              <a:t>a set of states </a:t>
            </a:r>
          </a:p>
          <a:p>
            <a:pPr lvl="1"/>
            <a:r>
              <a:rPr lang="en-US" altLang="zh-CN" sz="2000" dirty="0"/>
              <a:t>next state function (determined by current state and the input)</a:t>
            </a:r>
          </a:p>
          <a:p>
            <a:pPr lvl="1"/>
            <a:r>
              <a:rPr lang="en-US" altLang="zh-CN" sz="2000" dirty="0"/>
              <a:t>output function (determined by current state and possibly input)</a:t>
            </a:r>
            <a:br>
              <a:rPr lang="en-US" altLang="zh-CN" sz="2000" dirty="0"/>
            </a:br>
            <a:r>
              <a:rPr lang="en-US" altLang="zh-CN" sz="2000" dirty="0"/>
              <a:t/>
            </a:r>
            <a:br>
              <a:rPr lang="en-US" altLang="zh-CN" sz="2000" dirty="0"/>
            </a:br>
            <a:r>
              <a:rPr lang="en-US" altLang="zh-CN" dirty="0" smtClean="0"/>
              <a:t/>
            </a:r>
            <a:br>
              <a:rPr lang="en-US" altLang="zh-CN" dirty="0" smtClean="0"/>
            </a:br>
            <a:endParaRPr lang="en-US" altLang="zh-CN" dirty="0" smtClean="0"/>
          </a:p>
        </p:txBody>
      </p:sp>
      <p:pic>
        <p:nvPicPr>
          <p:cNvPr id="89092" name="Picture 4"/>
          <p:cNvPicPr>
            <a:picLocks noChangeArrowheads="1"/>
          </p:cNvPicPr>
          <p:nvPr/>
        </p:nvPicPr>
        <p:blipFill>
          <a:blip r:embed="rId3"/>
          <a:srcRect/>
          <a:stretch>
            <a:fillRect/>
          </a:stretch>
        </p:blipFill>
        <p:spPr bwMode="auto">
          <a:xfrm>
            <a:off x="2423592" y="3087588"/>
            <a:ext cx="7239000" cy="2933700"/>
          </a:xfrm>
          <a:prstGeom prst="rect">
            <a:avLst/>
          </a:prstGeom>
          <a:noFill/>
          <a:ln w="12700">
            <a:noFill/>
            <a:miter lim="800000"/>
            <a:headEnd/>
            <a:tailEnd/>
          </a:ln>
          <a:effectLst/>
        </p:spPr>
      </p:pic>
    </p:spTree>
    <p:extLst>
      <p:ext uri="{BB962C8B-B14F-4D97-AF65-F5344CB8AC3E}">
        <p14:creationId xmlns:p14="http://schemas.microsoft.com/office/powerpoint/2010/main" val="934180723"/>
      </p:ext>
    </p:extLst>
  </p:cSld>
  <p:clrMapOvr>
    <a:masterClrMapping/>
  </p:clrMapOvr>
  <p:transition advTm="200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rrowheads="1"/>
          </p:cNvSpPr>
          <p:nvPr>
            <p:ph type="title"/>
          </p:nvPr>
        </p:nvSpPr>
        <p:spPr>
          <a:xfrm>
            <a:off x="3575720" y="192502"/>
            <a:ext cx="8496944" cy="785794"/>
          </a:xfrm>
        </p:spPr>
        <p:txBody>
          <a:bodyPr/>
          <a:lstStyle/>
          <a:p>
            <a:pPr eaLnBrk="1" hangingPunct="1"/>
            <a:r>
              <a:rPr lang="en-US" altLang="zh-CN" sz="4000" dirty="0"/>
              <a:t>The conflict about the registers !</a:t>
            </a:r>
          </a:p>
        </p:txBody>
      </p:sp>
      <p:grpSp>
        <p:nvGrpSpPr>
          <p:cNvPr id="82947" name="Group 6"/>
          <p:cNvGrpSpPr>
            <a:grpSpLocks/>
          </p:cNvGrpSpPr>
          <p:nvPr/>
        </p:nvGrpSpPr>
        <p:grpSpPr bwMode="auto">
          <a:xfrm>
            <a:off x="2207568" y="2180663"/>
            <a:ext cx="7776864" cy="3648802"/>
            <a:chOff x="672" y="1536"/>
            <a:chExt cx="4512" cy="2448"/>
          </a:xfrm>
        </p:grpSpPr>
        <p:pic>
          <p:nvPicPr>
            <p:cNvPr id="82948" name="Picture 4"/>
            <p:cNvPicPr>
              <a:picLocks noChangeAspect="1" noChangeArrowheads="1"/>
            </p:cNvPicPr>
            <p:nvPr/>
          </p:nvPicPr>
          <p:blipFill>
            <a:blip r:embed="rId3"/>
            <a:srcRect/>
            <a:stretch>
              <a:fillRect/>
            </a:stretch>
          </p:blipFill>
          <p:spPr bwMode="auto">
            <a:xfrm>
              <a:off x="672" y="1536"/>
              <a:ext cx="4512" cy="2400"/>
            </a:xfrm>
            <a:prstGeom prst="rect">
              <a:avLst/>
            </a:prstGeom>
            <a:noFill/>
            <a:ln w="9525">
              <a:noFill/>
              <a:miter lim="800000"/>
              <a:headEnd/>
              <a:tailEnd/>
            </a:ln>
          </p:spPr>
        </p:pic>
        <p:sp>
          <p:nvSpPr>
            <p:cNvPr id="82949" name="Rectangle 5"/>
            <p:cNvSpPr>
              <a:spLocks noChangeArrowheads="1"/>
            </p:cNvSpPr>
            <p:nvPr/>
          </p:nvSpPr>
          <p:spPr bwMode="auto">
            <a:xfrm>
              <a:off x="4368" y="3840"/>
              <a:ext cx="240" cy="144"/>
            </a:xfrm>
            <a:prstGeom prst="rect">
              <a:avLst/>
            </a:prstGeom>
            <a:solidFill>
              <a:schemeClr val="bg1"/>
            </a:solidFill>
            <a:ln w="9525">
              <a:noFill/>
              <a:miter lim="800000"/>
              <a:headEnd/>
              <a:tailEnd/>
            </a:ln>
          </p:spPr>
          <p:txBody>
            <a:bodyPr wrap="none" anchor="ctr"/>
            <a:lstStyle/>
            <a:p>
              <a:endParaRPr lang="zh-CN" altLang="en-US"/>
            </a:p>
          </p:txBody>
        </p:sp>
      </p:grpSp>
      <p:sp>
        <p:nvSpPr>
          <p:cNvPr id="2" name="文本框 1"/>
          <p:cNvSpPr txBox="1"/>
          <p:nvPr/>
        </p:nvSpPr>
        <p:spPr>
          <a:xfrm>
            <a:off x="3575720" y="3717032"/>
            <a:ext cx="648072" cy="369332"/>
          </a:xfrm>
          <a:prstGeom prst="rect">
            <a:avLst/>
          </a:prstGeom>
          <a:solidFill>
            <a:schemeClr val="bg1"/>
          </a:solidFill>
        </p:spPr>
        <p:txBody>
          <a:bodyPr wrap="square" rtlCol="0">
            <a:spAutoFit/>
          </a:bodyPr>
          <a:lstStyle/>
          <a:p>
            <a:pPr>
              <a:buNone/>
            </a:pPr>
            <a:r>
              <a:rPr lang="en-US" altLang="zh-CN" sz="1800" dirty="0" smtClean="0">
                <a:solidFill>
                  <a:srgbClr val="FF0000"/>
                </a:solidFill>
                <a:latin typeface="Arial Narrow" panose="020B0606020202030204" pitchFamily="34" charset="0"/>
              </a:rPr>
              <a:t>R10</a:t>
            </a:r>
            <a:endParaRPr lang="zh-CN" altLang="en-US" sz="1800" dirty="0">
              <a:solidFill>
                <a:srgbClr val="FF0000"/>
              </a:solidFill>
              <a:latin typeface="Arial Narrow" panose="020B0606020202030204" pitchFamily="34" charset="0"/>
            </a:endParaRPr>
          </a:p>
        </p:txBody>
      </p:sp>
      <p:sp>
        <p:nvSpPr>
          <p:cNvPr id="3" name="圆角矩形 2"/>
          <p:cNvSpPr/>
          <p:nvPr/>
        </p:nvSpPr>
        <p:spPr>
          <a:xfrm>
            <a:off x="5491200" y="3573016"/>
            <a:ext cx="648072" cy="648072"/>
          </a:xfrm>
          <a:prstGeom prst="roundRect">
            <a:avLst/>
          </a:prstGeom>
          <a:solidFill>
            <a:schemeClr val="accent2">
              <a:lumMod val="20000"/>
              <a:lumOff val="80000"/>
              <a:alpha val="73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Rectangle 3"/>
          <p:cNvSpPr txBox="1">
            <a:spLocks noChangeArrowheads="1"/>
          </p:cNvSpPr>
          <p:nvPr/>
        </p:nvSpPr>
        <p:spPr bwMode="auto">
          <a:xfrm>
            <a:off x="911424" y="1125538"/>
            <a:ext cx="10297144" cy="217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kumimoji="0" lang="en-US" altLang="zh-CN" dirty="0" smtClean="0">
                <a:ea typeface="宋体" panose="02010600030101010101" pitchFamily="2" charset="-122"/>
              </a:rPr>
              <a:t>An instruction depends on completion of data access by a previous instruction </a:t>
            </a:r>
            <a:r>
              <a:rPr lang="en-US" altLang="zh-CN" dirty="0">
                <a:cs typeface="Times New Roman" panose="02020603050405020304" pitchFamily="18" charset="0"/>
              </a:rPr>
              <a:t>( </a:t>
            </a:r>
            <a:r>
              <a:rPr lang="en-US" altLang="zh-CN" dirty="0" smtClean="0">
                <a:solidFill>
                  <a:srgbClr val="FF3300"/>
                </a:solidFill>
                <a:cs typeface="Times New Roman" panose="02020603050405020304" pitchFamily="18" charset="0"/>
              </a:rPr>
              <a:t>Data </a:t>
            </a:r>
            <a:r>
              <a:rPr lang="en-US" altLang="zh-CN" dirty="0">
                <a:solidFill>
                  <a:srgbClr val="FF3300"/>
                </a:solidFill>
                <a:cs typeface="Times New Roman" panose="02020603050405020304" pitchFamily="18" charset="0"/>
              </a:rPr>
              <a:t>hazard</a:t>
            </a:r>
            <a:r>
              <a:rPr lang="en-US" altLang="zh-CN" dirty="0">
                <a:cs typeface="Times New Roman" panose="02020603050405020304" pitchFamily="18" charset="0"/>
              </a:rPr>
              <a:t> ) </a:t>
            </a:r>
            <a:endParaRPr kumimoji="0" lang="en-US" altLang="zh-CN" dirty="0" smtClean="0">
              <a:ea typeface="宋体" panose="02010600030101010101" pitchFamily="2" charset="-122"/>
            </a:endParaRPr>
          </a:p>
        </p:txBody>
      </p:sp>
    </p:spTree>
    <p:extLst>
      <p:ext uri="{BB962C8B-B14F-4D97-AF65-F5344CB8AC3E}">
        <p14:creationId xmlns:p14="http://schemas.microsoft.com/office/powerpoint/2010/main" val="1754321608"/>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53200" y="1581373"/>
            <a:ext cx="457200" cy="2971800"/>
            <a:chOff x="3072" y="1152"/>
            <a:chExt cx="288" cy="1872"/>
          </a:xfrm>
        </p:grpSpPr>
        <p:sp>
          <p:nvSpPr>
            <p:cNvPr id="81065" name="Rectangle 3"/>
            <p:cNvSpPr>
              <a:spLocks noChangeArrowheads="1"/>
            </p:cNvSpPr>
            <p:nvPr/>
          </p:nvSpPr>
          <p:spPr bwMode="auto">
            <a:xfrm>
              <a:off x="3216" y="2736"/>
              <a:ext cx="144" cy="288"/>
            </a:xfrm>
            <a:prstGeom prst="rect">
              <a:avLst/>
            </a:prstGeom>
            <a:solidFill>
              <a:srgbClr val="009900"/>
            </a:solidFill>
            <a:ln w="12700">
              <a:solidFill>
                <a:srgbClr val="0099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81066" name="Rectangle 4"/>
            <p:cNvSpPr>
              <a:spLocks noChangeArrowheads="1"/>
            </p:cNvSpPr>
            <p:nvPr/>
          </p:nvSpPr>
          <p:spPr bwMode="auto">
            <a:xfrm>
              <a:off x="3072" y="1152"/>
              <a:ext cx="144" cy="288"/>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81067" name="Line 5"/>
            <p:cNvSpPr>
              <a:spLocks noChangeShapeType="1"/>
            </p:cNvSpPr>
            <p:nvPr/>
          </p:nvSpPr>
          <p:spPr bwMode="auto">
            <a:xfrm>
              <a:off x="3216" y="1440"/>
              <a:ext cx="0" cy="1296"/>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0899" name="Rectangle 6"/>
          <p:cNvSpPr>
            <a:spLocks noGrp="1" noChangeArrowheads="1"/>
          </p:cNvSpPr>
          <p:nvPr>
            <p:ph type="title"/>
          </p:nvPr>
        </p:nvSpPr>
        <p:spPr>
          <a:xfrm>
            <a:off x="4016377" y="57374"/>
            <a:ext cx="5918200" cy="523875"/>
          </a:xfrm>
        </p:spPr>
        <p:txBody>
          <a:bodyPr wrap="none"/>
          <a:lstStyle/>
          <a:p>
            <a:pPr eaLnBrk="1" hangingPunct="1"/>
            <a:r>
              <a:rPr lang="en-US" altLang="zh-CN" sz="2800" dirty="0">
                <a:ea typeface="宋体" panose="02010600030101010101" pitchFamily="2" charset="-122"/>
              </a:rPr>
              <a:t>How About Register File Access?</a:t>
            </a:r>
          </a:p>
        </p:txBody>
      </p:sp>
      <p:sp>
        <p:nvSpPr>
          <p:cNvPr id="80900" name="Rectangle 7"/>
          <p:cNvSpPr>
            <a:spLocks noChangeArrowheads="1"/>
          </p:cNvSpPr>
          <p:nvPr/>
        </p:nvSpPr>
        <p:spPr bwMode="auto">
          <a:xfrm>
            <a:off x="1860478" y="1659161"/>
            <a:ext cx="343044" cy="279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t>I</a:t>
            </a:r>
          </a:p>
          <a:p>
            <a:pPr algn="ctr">
              <a:spcBef>
                <a:spcPct val="0"/>
              </a:spcBef>
              <a:buClrTx/>
              <a:buSzTx/>
              <a:buFontTx/>
              <a:buNone/>
            </a:pPr>
            <a:r>
              <a:rPr lang="en-US" altLang="zh-CN" sz="1600" i="1"/>
              <a:t>n</a:t>
            </a:r>
          </a:p>
          <a:p>
            <a:pPr algn="ctr">
              <a:spcBef>
                <a:spcPct val="0"/>
              </a:spcBef>
              <a:buClrTx/>
              <a:buSzTx/>
              <a:buFontTx/>
              <a:buNone/>
            </a:pPr>
            <a:r>
              <a:rPr lang="en-US" altLang="zh-CN" sz="1600" i="1"/>
              <a:t>s</a:t>
            </a:r>
          </a:p>
          <a:p>
            <a:pPr algn="ctr">
              <a:spcBef>
                <a:spcPct val="0"/>
              </a:spcBef>
              <a:buClrTx/>
              <a:buSzTx/>
              <a:buFontTx/>
              <a:buNone/>
            </a:pPr>
            <a:r>
              <a:rPr lang="en-US" altLang="zh-CN" sz="1600" i="1"/>
              <a:t>t</a:t>
            </a:r>
          </a:p>
          <a:p>
            <a:pPr algn="ctr">
              <a:spcBef>
                <a:spcPct val="0"/>
              </a:spcBef>
              <a:buClrTx/>
              <a:buSzTx/>
              <a:buFontTx/>
              <a:buNone/>
            </a:pPr>
            <a:r>
              <a:rPr lang="en-US" altLang="zh-CN" sz="1600" i="1"/>
              <a:t>r.</a:t>
            </a:r>
          </a:p>
          <a:p>
            <a:pPr algn="ctr">
              <a:spcBef>
                <a:spcPct val="0"/>
              </a:spcBef>
              <a:buClrTx/>
              <a:buSzTx/>
              <a:buFontTx/>
              <a:buNone/>
            </a:pPr>
            <a:endParaRPr lang="en-US" altLang="zh-CN" sz="1600" i="1"/>
          </a:p>
          <a:p>
            <a:pPr algn="ctr">
              <a:spcBef>
                <a:spcPct val="0"/>
              </a:spcBef>
              <a:buClrTx/>
              <a:buSzTx/>
              <a:buFontTx/>
              <a:buNone/>
            </a:pPr>
            <a:r>
              <a:rPr lang="en-US" altLang="zh-CN" sz="1600" i="1"/>
              <a:t>O</a:t>
            </a:r>
          </a:p>
          <a:p>
            <a:pPr algn="ctr">
              <a:spcBef>
                <a:spcPct val="0"/>
              </a:spcBef>
              <a:buClrTx/>
              <a:buSzTx/>
              <a:buFontTx/>
              <a:buNone/>
            </a:pPr>
            <a:r>
              <a:rPr lang="en-US" altLang="zh-CN" sz="1600" i="1"/>
              <a:t>r</a:t>
            </a:r>
          </a:p>
          <a:p>
            <a:pPr algn="ctr">
              <a:spcBef>
                <a:spcPct val="0"/>
              </a:spcBef>
              <a:buClrTx/>
              <a:buSzTx/>
              <a:buFontTx/>
              <a:buNone/>
            </a:pPr>
            <a:r>
              <a:rPr lang="en-US" altLang="zh-CN" sz="1600" i="1"/>
              <a:t>d</a:t>
            </a:r>
          </a:p>
          <a:p>
            <a:pPr algn="ctr">
              <a:spcBef>
                <a:spcPct val="0"/>
              </a:spcBef>
              <a:buClrTx/>
              <a:buSzTx/>
              <a:buFontTx/>
              <a:buNone/>
            </a:pPr>
            <a:r>
              <a:rPr lang="en-US" altLang="zh-CN" sz="1600" i="1"/>
              <a:t>e</a:t>
            </a:r>
          </a:p>
          <a:p>
            <a:pPr algn="ctr">
              <a:spcBef>
                <a:spcPct val="0"/>
              </a:spcBef>
              <a:buClrTx/>
              <a:buSzTx/>
              <a:buFontTx/>
              <a:buNone/>
            </a:pPr>
            <a:r>
              <a:rPr lang="en-US" altLang="zh-CN" sz="1600" i="1"/>
              <a:t>r</a:t>
            </a:r>
          </a:p>
        </p:txBody>
      </p:sp>
      <p:sp>
        <p:nvSpPr>
          <p:cNvPr id="80901" name="Line 8"/>
          <p:cNvSpPr>
            <a:spLocks noChangeShapeType="1"/>
          </p:cNvSpPr>
          <p:nvPr/>
        </p:nvSpPr>
        <p:spPr bwMode="auto">
          <a:xfrm>
            <a:off x="3124200" y="1052736"/>
            <a:ext cx="63119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2" name="Rectangle 9"/>
          <p:cNvSpPr>
            <a:spLocks noChangeArrowheads="1"/>
          </p:cNvSpPr>
          <p:nvPr/>
        </p:nvSpPr>
        <p:spPr bwMode="auto">
          <a:xfrm>
            <a:off x="5288561" y="685801"/>
            <a:ext cx="206255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t>Time (clock cycles)</a:t>
            </a:r>
          </a:p>
        </p:txBody>
      </p:sp>
      <p:sp>
        <p:nvSpPr>
          <p:cNvPr id="80903" name="Rectangle 11"/>
          <p:cNvSpPr>
            <a:spLocks noChangeArrowheads="1"/>
          </p:cNvSpPr>
          <p:nvPr/>
        </p:nvSpPr>
        <p:spPr bwMode="auto">
          <a:xfrm>
            <a:off x="2255833" y="2343373"/>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1</a:t>
            </a:r>
          </a:p>
        </p:txBody>
      </p:sp>
      <p:sp>
        <p:nvSpPr>
          <p:cNvPr id="80904" name="Rectangle 12"/>
          <p:cNvSpPr>
            <a:spLocks noChangeArrowheads="1"/>
          </p:cNvSpPr>
          <p:nvPr/>
        </p:nvSpPr>
        <p:spPr bwMode="auto">
          <a:xfrm>
            <a:off x="2255833" y="3224436"/>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2</a:t>
            </a:r>
          </a:p>
        </p:txBody>
      </p:sp>
      <p:sp>
        <p:nvSpPr>
          <p:cNvPr id="80905" name="Line 14"/>
          <p:cNvSpPr>
            <a:spLocks noChangeShapeType="1"/>
          </p:cNvSpPr>
          <p:nvPr/>
        </p:nvSpPr>
        <p:spPr bwMode="auto">
          <a:xfrm>
            <a:off x="43053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6" name="Line 15"/>
          <p:cNvSpPr>
            <a:spLocks noChangeShapeType="1"/>
          </p:cNvSpPr>
          <p:nvPr/>
        </p:nvSpPr>
        <p:spPr bwMode="auto">
          <a:xfrm>
            <a:off x="49911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7" name="Line 16"/>
          <p:cNvSpPr>
            <a:spLocks noChangeShapeType="1"/>
          </p:cNvSpPr>
          <p:nvPr/>
        </p:nvSpPr>
        <p:spPr bwMode="auto">
          <a:xfrm>
            <a:off x="56769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8" name="Line 17"/>
          <p:cNvSpPr>
            <a:spLocks noChangeShapeType="1"/>
          </p:cNvSpPr>
          <p:nvPr/>
        </p:nvSpPr>
        <p:spPr bwMode="auto">
          <a:xfrm>
            <a:off x="63627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9" name="Line 18"/>
          <p:cNvSpPr>
            <a:spLocks noChangeShapeType="1"/>
          </p:cNvSpPr>
          <p:nvPr/>
        </p:nvSpPr>
        <p:spPr bwMode="auto">
          <a:xfrm>
            <a:off x="70485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0" name="Line 19"/>
          <p:cNvSpPr>
            <a:spLocks noChangeShapeType="1"/>
          </p:cNvSpPr>
          <p:nvPr/>
        </p:nvSpPr>
        <p:spPr bwMode="auto">
          <a:xfrm>
            <a:off x="77343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1" name="Line 20"/>
          <p:cNvSpPr>
            <a:spLocks noChangeShapeType="1"/>
          </p:cNvSpPr>
          <p:nvPr/>
        </p:nvSpPr>
        <p:spPr bwMode="auto">
          <a:xfrm>
            <a:off x="84201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2" name="Line 21"/>
          <p:cNvSpPr>
            <a:spLocks noChangeShapeType="1"/>
          </p:cNvSpPr>
          <p:nvPr/>
        </p:nvSpPr>
        <p:spPr bwMode="auto">
          <a:xfrm>
            <a:off x="91059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3" name="Line 23"/>
          <p:cNvSpPr>
            <a:spLocks noChangeShapeType="1"/>
          </p:cNvSpPr>
          <p:nvPr/>
        </p:nvSpPr>
        <p:spPr bwMode="auto">
          <a:xfrm>
            <a:off x="2209800" y="1581373"/>
            <a:ext cx="0" cy="3886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0914" name="Group 24"/>
          <p:cNvGrpSpPr>
            <a:grpSpLocks/>
          </p:cNvGrpSpPr>
          <p:nvPr/>
        </p:nvGrpSpPr>
        <p:grpSpPr bwMode="auto">
          <a:xfrm>
            <a:off x="3732214" y="1428973"/>
            <a:ext cx="3359151" cy="838200"/>
            <a:chOff x="1561" y="1152"/>
            <a:chExt cx="2116" cy="528"/>
          </a:xfrm>
        </p:grpSpPr>
        <p:grpSp>
          <p:nvGrpSpPr>
            <p:cNvPr id="81033" name="Group 25"/>
            <p:cNvGrpSpPr>
              <a:grpSpLocks/>
            </p:cNvGrpSpPr>
            <p:nvPr/>
          </p:nvGrpSpPr>
          <p:grpSpPr bwMode="auto">
            <a:xfrm>
              <a:off x="2486" y="1152"/>
              <a:ext cx="224" cy="481"/>
              <a:chOff x="2206" y="1413"/>
              <a:chExt cx="224" cy="481"/>
            </a:xfrm>
          </p:grpSpPr>
          <p:sp>
            <p:nvSpPr>
              <p:cNvPr id="81063" name="Freeform 26"/>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64" name="Rectangle 27"/>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81034" name="Group 28"/>
            <p:cNvGrpSpPr>
              <a:grpSpLocks/>
            </p:cNvGrpSpPr>
            <p:nvPr/>
          </p:nvGrpSpPr>
          <p:grpSpPr bwMode="auto">
            <a:xfrm>
              <a:off x="1561" y="1248"/>
              <a:ext cx="350" cy="289"/>
              <a:chOff x="1281" y="1509"/>
              <a:chExt cx="350" cy="289"/>
            </a:xfrm>
          </p:grpSpPr>
          <p:sp>
            <p:nvSpPr>
              <p:cNvPr id="81059" name="Rectangle 29"/>
              <p:cNvSpPr>
                <a:spLocks noChangeArrowheads="1"/>
              </p:cNvSpPr>
              <p:nvPr/>
            </p:nvSpPr>
            <p:spPr bwMode="auto">
              <a:xfrm>
                <a:off x="1281" y="1511"/>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IM</a:t>
                </a:r>
              </a:p>
            </p:txBody>
          </p:sp>
          <p:grpSp>
            <p:nvGrpSpPr>
              <p:cNvPr id="81060" name="Group 30"/>
              <p:cNvGrpSpPr>
                <a:grpSpLocks/>
              </p:cNvGrpSpPr>
              <p:nvPr/>
            </p:nvGrpSpPr>
            <p:grpSpPr bwMode="auto">
              <a:xfrm>
                <a:off x="1291" y="1509"/>
                <a:ext cx="340" cy="289"/>
                <a:chOff x="1291" y="1509"/>
                <a:chExt cx="340" cy="289"/>
              </a:xfrm>
            </p:grpSpPr>
            <p:sp>
              <p:nvSpPr>
                <p:cNvPr id="81061" name="Freeform 31"/>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62" name="Freeform 32"/>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1035" name="Rectangle 33"/>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1036" name="Group 34"/>
            <p:cNvGrpSpPr>
              <a:grpSpLocks/>
            </p:cNvGrpSpPr>
            <p:nvPr/>
          </p:nvGrpSpPr>
          <p:grpSpPr bwMode="auto">
            <a:xfrm>
              <a:off x="2031" y="1248"/>
              <a:ext cx="296" cy="289"/>
              <a:chOff x="1751" y="1509"/>
              <a:chExt cx="296" cy="289"/>
            </a:xfrm>
          </p:grpSpPr>
          <p:sp>
            <p:nvSpPr>
              <p:cNvPr id="81057" name="Freeform 35"/>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58" name="Freeform 36"/>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37" name="Line 37"/>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38" name="Freeform 38"/>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39" name="Line 39"/>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40" name="Rectangle 40"/>
            <p:cNvSpPr>
              <a:spLocks noChangeArrowheads="1"/>
            </p:cNvSpPr>
            <p:nvPr/>
          </p:nvSpPr>
          <p:spPr bwMode="auto">
            <a:xfrm>
              <a:off x="2827" y="1250"/>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DM</a:t>
              </a:r>
            </a:p>
          </p:txBody>
        </p:sp>
        <p:grpSp>
          <p:nvGrpSpPr>
            <p:cNvPr id="81041" name="Group 41"/>
            <p:cNvGrpSpPr>
              <a:grpSpLocks/>
            </p:cNvGrpSpPr>
            <p:nvPr/>
          </p:nvGrpSpPr>
          <p:grpSpPr bwMode="auto">
            <a:xfrm>
              <a:off x="2880" y="1248"/>
              <a:ext cx="325" cy="289"/>
              <a:chOff x="2600" y="1509"/>
              <a:chExt cx="325" cy="289"/>
            </a:xfrm>
          </p:grpSpPr>
          <p:sp>
            <p:nvSpPr>
              <p:cNvPr id="81055" name="Freeform 42"/>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56" name="Freeform 43"/>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42" name="Rectangle 44"/>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1043" name="Group 45"/>
            <p:cNvGrpSpPr>
              <a:grpSpLocks/>
            </p:cNvGrpSpPr>
            <p:nvPr/>
          </p:nvGrpSpPr>
          <p:grpSpPr bwMode="auto">
            <a:xfrm>
              <a:off x="3348" y="1248"/>
              <a:ext cx="284" cy="289"/>
              <a:chOff x="3068" y="1509"/>
              <a:chExt cx="284" cy="289"/>
            </a:xfrm>
          </p:grpSpPr>
          <p:sp>
            <p:nvSpPr>
              <p:cNvPr id="81053" name="Freeform 46"/>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54" name="Freeform 47"/>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44" name="Line 48"/>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45" name="Line 49"/>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46" name="Line 50"/>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47" name="Line 51"/>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8" name="Line 52"/>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9" name="Line 53"/>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0" name="Line 54"/>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1" name="Line 55"/>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2" name="Line 56"/>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0915" name="Group 57"/>
          <p:cNvGrpSpPr>
            <a:grpSpLocks/>
          </p:cNvGrpSpPr>
          <p:nvPr/>
        </p:nvGrpSpPr>
        <p:grpSpPr bwMode="auto">
          <a:xfrm>
            <a:off x="4418014" y="2267173"/>
            <a:ext cx="3359151" cy="838200"/>
            <a:chOff x="1561" y="1152"/>
            <a:chExt cx="2116" cy="528"/>
          </a:xfrm>
        </p:grpSpPr>
        <p:grpSp>
          <p:nvGrpSpPr>
            <p:cNvPr id="81001" name="Group 58"/>
            <p:cNvGrpSpPr>
              <a:grpSpLocks/>
            </p:cNvGrpSpPr>
            <p:nvPr/>
          </p:nvGrpSpPr>
          <p:grpSpPr bwMode="auto">
            <a:xfrm>
              <a:off x="2486" y="1152"/>
              <a:ext cx="224" cy="481"/>
              <a:chOff x="2206" y="1413"/>
              <a:chExt cx="224" cy="481"/>
            </a:xfrm>
          </p:grpSpPr>
          <p:sp>
            <p:nvSpPr>
              <p:cNvPr id="81031" name="Freeform 59"/>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32" name="Rectangle 60"/>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81002" name="Group 61"/>
            <p:cNvGrpSpPr>
              <a:grpSpLocks/>
            </p:cNvGrpSpPr>
            <p:nvPr/>
          </p:nvGrpSpPr>
          <p:grpSpPr bwMode="auto">
            <a:xfrm>
              <a:off x="1561" y="1248"/>
              <a:ext cx="350" cy="289"/>
              <a:chOff x="1281" y="1509"/>
              <a:chExt cx="350" cy="289"/>
            </a:xfrm>
          </p:grpSpPr>
          <p:sp>
            <p:nvSpPr>
              <p:cNvPr id="81027" name="Rectangle 62"/>
              <p:cNvSpPr>
                <a:spLocks noChangeArrowheads="1"/>
              </p:cNvSpPr>
              <p:nvPr/>
            </p:nvSpPr>
            <p:spPr bwMode="auto">
              <a:xfrm>
                <a:off x="1281" y="1511"/>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IM</a:t>
                </a:r>
              </a:p>
            </p:txBody>
          </p:sp>
          <p:grpSp>
            <p:nvGrpSpPr>
              <p:cNvPr id="81028" name="Group 63"/>
              <p:cNvGrpSpPr>
                <a:grpSpLocks/>
              </p:cNvGrpSpPr>
              <p:nvPr/>
            </p:nvGrpSpPr>
            <p:grpSpPr bwMode="auto">
              <a:xfrm>
                <a:off x="1291" y="1509"/>
                <a:ext cx="340" cy="289"/>
                <a:chOff x="1291" y="1509"/>
                <a:chExt cx="340" cy="289"/>
              </a:xfrm>
            </p:grpSpPr>
            <p:sp>
              <p:nvSpPr>
                <p:cNvPr id="81029" name="Freeform 64"/>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30" name="Freeform 65"/>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1003" name="Rectangle 66"/>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1004" name="Group 67"/>
            <p:cNvGrpSpPr>
              <a:grpSpLocks/>
            </p:cNvGrpSpPr>
            <p:nvPr/>
          </p:nvGrpSpPr>
          <p:grpSpPr bwMode="auto">
            <a:xfrm>
              <a:off x="2031" y="1248"/>
              <a:ext cx="296" cy="289"/>
              <a:chOff x="1751" y="1509"/>
              <a:chExt cx="296" cy="289"/>
            </a:xfrm>
          </p:grpSpPr>
          <p:sp>
            <p:nvSpPr>
              <p:cNvPr id="81025" name="Freeform 68"/>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26" name="Freeform 69"/>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05" name="Line 70"/>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06" name="Freeform 71"/>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07" name="Line 72"/>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08" name="Rectangle 73"/>
            <p:cNvSpPr>
              <a:spLocks noChangeArrowheads="1"/>
            </p:cNvSpPr>
            <p:nvPr/>
          </p:nvSpPr>
          <p:spPr bwMode="auto">
            <a:xfrm>
              <a:off x="2827" y="1250"/>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DM</a:t>
              </a:r>
            </a:p>
          </p:txBody>
        </p:sp>
        <p:grpSp>
          <p:nvGrpSpPr>
            <p:cNvPr id="81009" name="Group 74"/>
            <p:cNvGrpSpPr>
              <a:grpSpLocks/>
            </p:cNvGrpSpPr>
            <p:nvPr/>
          </p:nvGrpSpPr>
          <p:grpSpPr bwMode="auto">
            <a:xfrm>
              <a:off x="2880" y="1248"/>
              <a:ext cx="325" cy="289"/>
              <a:chOff x="2600" y="1509"/>
              <a:chExt cx="325" cy="289"/>
            </a:xfrm>
          </p:grpSpPr>
          <p:sp>
            <p:nvSpPr>
              <p:cNvPr id="81023" name="Freeform 75"/>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24" name="Freeform 76"/>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10" name="Rectangle 77"/>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1011" name="Group 78"/>
            <p:cNvGrpSpPr>
              <a:grpSpLocks/>
            </p:cNvGrpSpPr>
            <p:nvPr/>
          </p:nvGrpSpPr>
          <p:grpSpPr bwMode="auto">
            <a:xfrm>
              <a:off x="3348" y="1248"/>
              <a:ext cx="284" cy="289"/>
              <a:chOff x="3068" y="1509"/>
              <a:chExt cx="284" cy="289"/>
            </a:xfrm>
          </p:grpSpPr>
          <p:sp>
            <p:nvSpPr>
              <p:cNvPr id="81021" name="Freeform 79"/>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22" name="Freeform 80"/>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12" name="Line 81"/>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13" name="Line 82"/>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14" name="Line 83"/>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15" name="Line 84"/>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6" name="Line 85"/>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7" name="Line 86"/>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8" name="Line 87"/>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9" name="Line 88"/>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0" name="Line 89"/>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0916" name="Group 90"/>
          <p:cNvGrpSpPr>
            <a:grpSpLocks/>
          </p:cNvGrpSpPr>
          <p:nvPr/>
        </p:nvGrpSpPr>
        <p:grpSpPr bwMode="auto">
          <a:xfrm>
            <a:off x="5103814" y="3105373"/>
            <a:ext cx="3359151" cy="838200"/>
            <a:chOff x="1561" y="1152"/>
            <a:chExt cx="2116" cy="528"/>
          </a:xfrm>
        </p:grpSpPr>
        <p:grpSp>
          <p:nvGrpSpPr>
            <p:cNvPr id="80969" name="Group 91"/>
            <p:cNvGrpSpPr>
              <a:grpSpLocks/>
            </p:cNvGrpSpPr>
            <p:nvPr/>
          </p:nvGrpSpPr>
          <p:grpSpPr bwMode="auto">
            <a:xfrm>
              <a:off x="2486" y="1152"/>
              <a:ext cx="224" cy="481"/>
              <a:chOff x="2206" y="1413"/>
              <a:chExt cx="224" cy="481"/>
            </a:xfrm>
          </p:grpSpPr>
          <p:sp>
            <p:nvSpPr>
              <p:cNvPr id="80999" name="Freeform 92"/>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00" name="Rectangle 93"/>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80970" name="Group 94"/>
            <p:cNvGrpSpPr>
              <a:grpSpLocks/>
            </p:cNvGrpSpPr>
            <p:nvPr/>
          </p:nvGrpSpPr>
          <p:grpSpPr bwMode="auto">
            <a:xfrm>
              <a:off x="1561" y="1248"/>
              <a:ext cx="350" cy="289"/>
              <a:chOff x="1281" y="1509"/>
              <a:chExt cx="350" cy="289"/>
            </a:xfrm>
          </p:grpSpPr>
          <p:sp>
            <p:nvSpPr>
              <p:cNvPr id="80995" name="Rectangle 95"/>
              <p:cNvSpPr>
                <a:spLocks noChangeArrowheads="1"/>
              </p:cNvSpPr>
              <p:nvPr/>
            </p:nvSpPr>
            <p:spPr bwMode="auto">
              <a:xfrm>
                <a:off x="1281" y="1511"/>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IM</a:t>
                </a:r>
              </a:p>
            </p:txBody>
          </p:sp>
          <p:grpSp>
            <p:nvGrpSpPr>
              <p:cNvPr id="80996" name="Group 96"/>
              <p:cNvGrpSpPr>
                <a:grpSpLocks/>
              </p:cNvGrpSpPr>
              <p:nvPr/>
            </p:nvGrpSpPr>
            <p:grpSpPr bwMode="auto">
              <a:xfrm>
                <a:off x="1291" y="1509"/>
                <a:ext cx="340" cy="289"/>
                <a:chOff x="1291" y="1509"/>
                <a:chExt cx="340" cy="289"/>
              </a:xfrm>
            </p:grpSpPr>
            <p:sp>
              <p:nvSpPr>
                <p:cNvPr id="80997" name="Freeform 97"/>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98" name="Freeform 98"/>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0971" name="Rectangle 99"/>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0972" name="Group 100"/>
            <p:cNvGrpSpPr>
              <a:grpSpLocks/>
            </p:cNvGrpSpPr>
            <p:nvPr/>
          </p:nvGrpSpPr>
          <p:grpSpPr bwMode="auto">
            <a:xfrm>
              <a:off x="2031" y="1248"/>
              <a:ext cx="296" cy="289"/>
              <a:chOff x="1751" y="1509"/>
              <a:chExt cx="296" cy="289"/>
            </a:xfrm>
          </p:grpSpPr>
          <p:sp>
            <p:nvSpPr>
              <p:cNvPr id="80993" name="Freeform 101"/>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94" name="Freeform 102"/>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73" name="Line 103"/>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4" name="Freeform 104"/>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75" name="Line 105"/>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6" name="Rectangle 106"/>
            <p:cNvSpPr>
              <a:spLocks noChangeArrowheads="1"/>
            </p:cNvSpPr>
            <p:nvPr/>
          </p:nvSpPr>
          <p:spPr bwMode="auto">
            <a:xfrm>
              <a:off x="2827" y="1250"/>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DM</a:t>
              </a:r>
            </a:p>
          </p:txBody>
        </p:sp>
        <p:grpSp>
          <p:nvGrpSpPr>
            <p:cNvPr id="80977" name="Group 107"/>
            <p:cNvGrpSpPr>
              <a:grpSpLocks/>
            </p:cNvGrpSpPr>
            <p:nvPr/>
          </p:nvGrpSpPr>
          <p:grpSpPr bwMode="auto">
            <a:xfrm>
              <a:off x="2880" y="1248"/>
              <a:ext cx="325" cy="289"/>
              <a:chOff x="2600" y="1509"/>
              <a:chExt cx="325" cy="289"/>
            </a:xfrm>
          </p:grpSpPr>
          <p:sp>
            <p:nvSpPr>
              <p:cNvPr id="80991" name="Freeform 108"/>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92" name="Freeform 109"/>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78" name="Rectangle 110"/>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0979" name="Group 111"/>
            <p:cNvGrpSpPr>
              <a:grpSpLocks/>
            </p:cNvGrpSpPr>
            <p:nvPr/>
          </p:nvGrpSpPr>
          <p:grpSpPr bwMode="auto">
            <a:xfrm>
              <a:off x="3348" y="1248"/>
              <a:ext cx="284" cy="289"/>
              <a:chOff x="3068" y="1509"/>
              <a:chExt cx="284" cy="289"/>
            </a:xfrm>
          </p:grpSpPr>
          <p:sp>
            <p:nvSpPr>
              <p:cNvPr id="80989" name="Freeform 112"/>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90" name="Freeform 113"/>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80" name="Line 114"/>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81" name="Line 115"/>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82" name="Line 116"/>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83" name="Line 117"/>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4" name="Line 118"/>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5" name="Line 119"/>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6" name="Line 120"/>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7" name="Line 121"/>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8" name="Line 122"/>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0917" name="Group 123"/>
          <p:cNvGrpSpPr>
            <a:grpSpLocks/>
          </p:cNvGrpSpPr>
          <p:nvPr/>
        </p:nvGrpSpPr>
        <p:grpSpPr bwMode="auto">
          <a:xfrm>
            <a:off x="5789614" y="3943573"/>
            <a:ext cx="3359151" cy="838200"/>
            <a:chOff x="1561" y="1152"/>
            <a:chExt cx="2116" cy="528"/>
          </a:xfrm>
        </p:grpSpPr>
        <p:grpSp>
          <p:nvGrpSpPr>
            <p:cNvPr id="80937" name="Group 124"/>
            <p:cNvGrpSpPr>
              <a:grpSpLocks/>
            </p:cNvGrpSpPr>
            <p:nvPr/>
          </p:nvGrpSpPr>
          <p:grpSpPr bwMode="auto">
            <a:xfrm>
              <a:off x="2486" y="1152"/>
              <a:ext cx="224" cy="481"/>
              <a:chOff x="2206" y="1413"/>
              <a:chExt cx="224" cy="481"/>
            </a:xfrm>
          </p:grpSpPr>
          <p:sp>
            <p:nvSpPr>
              <p:cNvPr id="80967" name="Freeform 125"/>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8" name="Rectangle 126"/>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80938" name="Group 127"/>
            <p:cNvGrpSpPr>
              <a:grpSpLocks/>
            </p:cNvGrpSpPr>
            <p:nvPr/>
          </p:nvGrpSpPr>
          <p:grpSpPr bwMode="auto">
            <a:xfrm>
              <a:off x="1561" y="1248"/>
              <a:ext cx="350" cy="289"/>
              <a:chOff x="1281" y="1509"/>
              <a:chExt cx="350" cy="289"/>
            </a:xfrm>
          </p:grpSpPr>
          <p:sp>
            <p:nvSpPr>
              <p:cNvPr id="80963" name="Rectangle 128"/>
              <p:cNvSpPr>
                <a:spLocks noChangeArrowheads="1"/>
              </p:cNvSpPr>
              <p:nvPr/>
            </p:nvSpPr>
            <p:spPr bwMode="auto">
              <a:xfrm>
                <a:off x="1281" y="1511"/>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IM</a:t>
                </a:r>
              </a:p>
            </p:txBody>
          </p:sp>
          <p:grpSp>
            <p:nvGrpSpPr>
              <p:cNvPr id="80964" name="Group 129"/>
              <p:cNvGrpSpPr>
                <a:grpSpLocks/>
              </p:cNvGrpSpPr>
              <p:nvPr/>
            </p:nvGrpSpPr>
            <p:grpSpPr bwMode="auto">
              <a:xfrm>
                <a:off x="1291" y="1509"/>
                <a:ext cx="340" cy="289"/>
                <a:chOff x="1291" y="1509"/>
                <a:chExt cx="340" cy="289"/>
              </a:xfrm>
            </p:grpSpPr>
            <p:sp>
              <p:nvSpPr>
                <p:cNvPr id="80965" name="Freeform 130"/>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6" name="Freeform 131"/>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0939" name="Rectangle 132"/>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0940" name="Group 133"/>
            <p:cNvGrpSpPr>
              <a:grpSpLocks/>
            </p:cNvGrpSpPr>
            <p:nvPr/>
          </p:nvGrpSpPr>
          <p:grpSpPr bwMode="auto">
            <a:xfrm>
              <a:off x="2031" y="1248"/>
              <a:ext cx="296" cy="289"/>
              <a:chOff x="1751" y="1509"/>
              <a:chExt cx="296" cy="289"/>
            </a:xfrm>
          </p:grpSpPr>
          <p:sp>
            <p:nvSpPr>
              <p:cNvPr id="80961" name="Freeform 134"/>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2" name="Freeform 135"/>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41" name="Line 136"/>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2" name="Freeform 137"/>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43" name="Line 138"/>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4" name="Rectangle 139"/>
            <p:cNvSpPr>
              <a:spLocks noChangeArrowheads="1"/>
            </p:cNvSpPr>
            <p:nvPr/>
          </p:nvSpPr>
          <p:spPr bwMode="auto">
            <a:xfrm>
              <a:off x="2827" y="1250"/>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DM</a:t>
              </a:r>
            </a:p>
          </p:txBody>
        </p:sp>
        <p:grpSp>
          <p:nvGrpSpPr>
            <p:cNvPr id="80945" name="Group 140"/>
            <p:cNvGrpSpPr>
              <a:grpSpLocks/>
            </p:cNvGrpSpPr>
            <p:nvPr/>
          </p:nvGrpSpPr>
          <p:grpSpPr bwMode="auto">
            <a:xfrm>
              <a:off x="2880" y="1248"/>
              <a:ext cx="325" cy="289"/>
              <a:chOff x="2600" y="1509"/>
              <a:chExt cx="325" cy="289"/>
            </a:xfrm>
          </p:grpSpPr>
          <p:sp>
            <p:nvSpPr>
              <p:cNvPr id="80959" name="Freeform 141"/>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0" name="Freeform 142"/>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46" name="Rectangle 143"/>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0947" name="Group 144"/>
            <p:cNvGrpSpPr>
              <a:grpSpLocks/>
            </p:cNvGrpSpPr>
            <p:nvPr/>
          </p:nvGrpSpPr>
          <p:grpSpPr bwMode="auto">
            <a:xfrm>
              <a:off x="3348" y="1248"/>
              <a:ext cx="284" cy="289"/>
              <a:chOff x="3068" y="1509"/>
              <a:chExt cx="284" cy="289"/>
            </a:xfrm>
          </p:grpSpPr>
          <p:sp>
            <p:nvSpPr>
              <p:cNvPr id="80957" name="Freeform 145"/>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58" name="Freeform 146"/>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48" name="Line 147"/>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9" name="Line 148"/>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0" name="Line 149"/>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1" name="Line 150"/>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2" name="Line 151"/>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3" name="Line 152"/>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4" name="Line 153"/>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5" name="Line 154"/>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6" name="Line 155"/>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5677" name="Rectangle 189"/>
          <p:cNvSpPr>
            <a:spLocks noChangeArrowheads="1"/>
          </p:cNvSpPr>
          <p:nvPr/>
        </p:nvSpPr>
        <p:spPr bwMode="auto">
          <a:xfrm>
            <a:off x="9148765" y="1224991"/>
            <a:ext cx="2820985" cy="14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rgbClr val="FF0000"/>
                </a:solidFill>
              </a:rPr>
              <a:t>Fix register file access hazard by doing reads in the second half of the cycle and writes in the first half</a:t>
            </a:r>
          </a:p>
        </p:txBody>
      </p:sp>
      <p:sp>
        <p:nvSpPr>
          <p:cNvPr id="80919" name="Rectangle 190"/>
          <p:cNvSpPr>
            <a:spLocks noChangeArrowheads="1"/>
          </p:cNvSpPr>
          <p:nvPr/>
        </p:nvSpPr>
        <p:spPr bwMode="auto">
          <a:xfrm>
            <a:off x="2279651" y="1505173"/>
            <a:ext cx="147161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latin typeface="Courier New" panose="02070309020205020404" pitchFamily="49" charset="0"/>
              </a:rPr>
              <a:t>add x1,</a:t>
            </a:r>
          </a:p>
        </p:txBody>
      </p:sp>
      <p:sp>
        <p:nvSpPr>
          <p:cNvPr id="80920" name="Rectangle 191"/>
          <p:cNvSpPr>
            <a:spLocks noChangeArrowheads="1"/>
          </p:cNvSpPr>
          <p:nvPr/>
        </p:nvSpPr>
        <p:spPr bwMode="auto">
          <a:xfrm>
            <a:off x="2276475" y="4062637"/>
            <a:ext cx="20256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latin typeface="Courier New" panose="02070309020205020404" pitchFamily="49" charset="0"/>
              </a:rPr>
              <a:t>add x2,</a:t>
            </a:r>
            <a:r>
              <a:rPr lang="en-US" altLang="zh-CN" sz="2400">
                <a:solidFill>
                  <a:srgbClr val="009900"/>
                </a:solidFill>
                <a:latin typeface="Courier New" panose="02070309020205020404" pitchFamily="49" charset="0"/>
              </a:rPr>
              <a:t>x1</a:t>
            </a:r>
            <a:r>
              <a:rPr lang="en-US" altLang="zh-CN" sz="2400">
                <a:latin typeface="Courier New" panose="02070309020205020404" pitchFamily="49" charset="0"/>
              </a:rPr>
              <a:t>,</a:t>
            </a:r>
          </a:p>
        </p:txBody>
      </p:sp>
      <p:grpSp>
        <p:nvGrpSpPr>
          <p:cNvPr id="31" name="Group 207"/>
          <p:cNvGrpSpPr>
            <a:grpSpLocks/>
          </p:cNvGrpSpPr>
          <p:nvPr/>
        </p:nvGrpSpPr>
        <p:grpSpPr bwMode="auto">
          <a:xfrm flipV="1">
            <a:off x="6096000" y="5086573"/>
            <a:ext cx="1219200" cy="381000"/>
            <a:chOff x="2880" y="3552"/>
            <a:chExt cx="768" cy="240"/>
          </a:xfrm>
        </p:grpSpPr>
        <p:sp>
          <p:nvSpPr>
            <p:cNvPr id="80930" name="Line 196"/>
            <p:cNvSpPr>
              <a:spLocks noChangeShapeType="1"/>
            </p:cNvSpPr>
            <p:nvPr/>
          </p:nvSpPr>
          <p:spPr bwMode="auto">
            <a:xfrm>
              <a:off x="3456"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1" name="Line 198"/>
            <p:cNvSpPr>
              <a:spLocks noChangeShapeType="1"/>
            </p:cNvSpPr>
            <p:nvPr/>
          </p:nvSpPr>
          <p:spPr bwMode="auto">
            <a:xfrm flipV="1">
              <a:off x="3264"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2" name="Line 200"/>
            <p:cNvSpPr>
              <a:spLocks noChangeShapeType="1"/>
            </p:cNvSpPr>
            <p:nvPr/>
          </p:nvSpPr>
          <p:spPr bwMode="auto">
            <a:xfrm>
              <a:off x="3456" y="379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3" name="Line 203"/>
            <p:cNvSpPr>
              <a:spLocks noChangeShapeType="1"/>
            </p:cNvSpPr>
            <p:nvPr/>
          </p:nvSpPr>
          <p:spPr bwMode="auto">
            <a:xfrm>
              <a:off x="3264" y="35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4" name="Line 204"/>
            <p:cNvSpPr>
              <a:spLocks noChangeShapeType="1"/>
            </p:cNvSpPr>
            <p:nvPr/>
          </p:nvSpPr>
          <p:spPr bwMode="auto">
            <a:xfrm>
              <a:off x="3072" y="379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5" name="Line 205"/>
            <p:cNvSpPr>
              <a:spLocks noChangeShapeType="1"/>
            </p:cNvSpPr>
            <p:nvPr/>
          </p:nvSpPr>
          <p:spPr bwMode="auto">
            <a:xfrm>
              <a:off x="3072"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6" name="Line 206"/>
            <p:cNvSpPr>
              <a:spLocks noChangeShapeType="1"/>
            </p:cNvSpPr>
            <p:nvPr/>
          </p:nvSpPr>
          <p:spPr bwMode="auto">
            <a:xfrm>
              <a:off x="2880" y="35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28" name="Rectangle 209"/>
          <p:cNvSpPr>
            <a:spLocks noChangeArrowheads="1"/>
          </p:cNvSpPr>
          <p:nvPr/>
        </p:nvSpPr>
        <p:spPr bwMode="auto">
          <a:xfrm>
            <a:off x="2514600" y="5334154"/>
            <a:ext cx="29718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clock edge that controls register writing</a:t>
            </a:r>
          </a:p>
        </p:txBody>
      </p:sp>
      <p:sp>
        <p:nvSpPr>
          <p:cNvPr id="80929" name="Line 210"/>
          <p:cNvSpPr>
            <a:spLocks noChangeShapeType="1"/>
          </p:cNvSpPr>
          <p:nvPr/>
        </p:nvSpPr>
        <p:spPr bwMode="auto">
          <a:xfrm flipV="1">
            <a:off x="5400675" y="5238973"/>
            <a:ext cx="1304924" cy="476181"/>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15649" name="Group 213"/>
          <p:cNvGrpSpPr>
            <a:grpSpLocks/>
          </p:cNvGrpSpPr>
          <p:nvPr/>
        </p:nvGrpSpPr>
        <p:grpSpPr bwMode="auto">
          <a:xfrm>
            <a:off x="6400800" y="5086573"/>
            <a:ext cx="4051300" cy="920750"/>
            <a:chOff x="3072" y="3264"/>
            <a:chExt cx="2552" cy="580"/>
          </a:xfrm>
        </p:grpSpPr>
        <p:sp>
          <p:nvSpPr>
            <p:cNvPr id="80925" name="Rectangle 208"/>
            <p:cNvSpPr>
              <a:spLocks noChangeArrowheads="1"/>
            </p:cNvSpPr>
            <p:nvPr/>
          </p:nvSpPr>
          <p:spPr bwMode="auto">
            <a:xfrm>
              <a:off x="3752" y="3264"/>
              <a:ext cx="1872"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clock edge that controls loading of pipeline state registers</a:t>
              </a:r>
            </a:p>
          </p:txBody>
        </p:sp>
        <p:sp>
          <p:nvSpPr>
            <p:cNvPr id="80926" name="Line 211"/>
            <p:cNvSpPr>
              <a:spLocks noChangeShapeType="1"/>
            </p:cNvSpPr>
            <p:nvPr/>
          </p:nvSpPr>
          <p:spPr bwMode="auto">
            <a:xfrm>
              <a:off x="3456" y="3360"/>
              <a:ext cx="387" cy="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0927" name="Line 212"/>
            <p:cNvSpPr>
              <a:spLocks noChangeShapeType="1"/>
            </p:cNvSpPr>
            <p:nvPr/>
          </p:nvSpPr>
          <p:spPr bwMode="auto">
            <a:xfrm>
              <a:off x="3072" y="3360"/>
              <a:ext cx="751" cy="24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498395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1567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1000"/>
                                  </p:stCondLst>
                                  <p:childTnLst>
                                    <p:set>
                                      <p:cBhvr>
                                        <p:cTn id="16" dur="1" fill="hold">
                                          <p:stCondLst>
                                            <p:cond delay="0"/>
                                          </p:stCondLst>
                                        </p:cTn>
                                        <p:tgtEl>
                                          <p:spTgt spid="1215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567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p:nvPr>
        </p:nvSpPr>
        <p:spPr>
          <a:xfrm>
            <a:off x="3719736" y="116632"/>
            <a:ext cx="7992888" cy="936625"/>
          </a:xfrm>
        </p:spPr>
        <p:txBody>
          <a:bodyPr/>
          <a:lstStyle/>
          <a:p>
            <a:pPr eaLnBrk="1" hangingPunct="1"/>
            <a:r>
              <a:rPr lang="en-US" altLang="zh-CN" sz="4000" dirty="0"/>
              <a:t>Conflict occurs when PC update</a:t>
            </a:r>
          </a:p>
        </p:txBody>
      </p:sp>
      <p:sp>
        <p:nvSpPr>
          <p:cNvPr id="83971" name="Rectangle 3"/>
          <p:cNvSpPr>
            <a:spLocks noGrp="1" noRot="1" noChangeArrowheads="1"/>
          </p:cNvSpPr>
          <p:nvPr>
            <p:ph idx="1"/>
          </p:nvPr>
        </p:nvSpPr>
        <p:spPr>
          <a:xfrm>
            <a:off x="1774825" y="1277939"/>
            <a:ext cx="8642350" cy="4643437"/>
          </a:xfrm>
        </p:spPr>
        <p:txBody>
          <a:bodyPr/>
          <a:lstStyle/>
          <a:p>
            <a:pPr eaLnBrk="1" hangingPunct="1"/>
            <a:r>
              <a:rPr lang="en-US" altLang="zh-CN" sz="2800" dirty="0">
                <a:cs typeface="Times New Roman" panose="02020603050405020304" pitchFamily="18" charset="0"/>
              </a:rPr>
              <a:t>Must increment and </a:t>
            </a:r>
            <a:r>
              <a:rPr lang="en-US" altLang="zh-CN" sz="2800" dirty="0">
                <a:solidFill>
                  <a:srgbClr val="0000CC"/>
                </a:solidFill>
                <a:cs typeface="Times New Roman" panose="02020603050405020304" pitchFamily="18" charset="0"/>
              </a:rPr>
              <a:t>store the PC</a:t>
            </a:r>
            <a:r>
              <a:rPr lang="en-US" altLang="zh-CN" sz="2800" dirty="0">
                <a:cs typeface="Times New Roman" panose="02020603050405020304" pitchFamily="18" charset="0"/>
              </a:rPr>
              <a:t> </a:t>
            </a:r>
            <a:r>
              <a:rPr lang="en-US" altLang="zh-CN" sz="2800" dirty="0">
                <a:solidFill>
                  <a:srgbClr val="FF3300"/>
                </a:solidFill>
                <a:cs typeface="Times New Roman" panose="02020603050405020304" pitchFamily="18" charset="0"/>
              </a:rPr>
              <a:t>every clock</a:t>
            </a:r>
            <a:r>
              <a:rPr lang="en-US" altLang="zh-CN" sz="2800" dirty="0">
                <a:cs typeface="Times New Roman" panose="02020603050405020304" pitchFamily="18" charset="0"/>
              </a:rPr>
              <a:t>.</a:t>
            </a:r>
          </a:p>
          <a:p>
            <a:pPr eaLnBrk="1" hangingPunct="1"/>
            <a:r>
              <a:rPr lang="en-US" altLang="zh-CN" sz="2800" dirty="0">
                <a:cs typeface="Times New Roman" panose="02020603050405020304" pitchFamily="18" charset="0"/>
              </a:rPr>
              <a:t>What happens when meet a branch ?</a:t>
            </a:r>
          </a:p>
          <a:p>
            <a:pPr lvl="1" eaLnBrk="1" hangingPunct="1"/>
            <a:r>
              <a:rPr lang="en-US" altLang="zh-CN" sz="2400" dirty="0">
                <a:cs typeface="Times New Roman" panose="02020603050405020304" pitchFamily="18" charset="0"/>
              </a:rPr>
              <a:t>Branches change the value of the PC -- but the condition is </a:t>
            </a:r>
            <a:r>
              <a:rPr lang="en-US" altLang="zh-CN" sz="2400" dirty="0">
                <a:solidFill>
                  <a:srgbClr val="FF3300"/>
                </a:solidFill>
                <a:cs typeface="Times New Roman" panose="02020603050405020304" pitchFamily="18" charset="0"/>
              </a:rPr>
              <a:t>not</a:t>
            </a:r>
            <a:r>
              <a:rPr lang="en-US" altLang="zh-CN" sz="2400" dirty="0">
                <a:cs typeface="Times New Roman" panose="02020603050405020304" pitchFamily="18" charset="0"/>
              </a:rPr>
              <a:t> evaluated until ID ! </a:t>
            </a:r>
          </a:p>
          <a:p>
            <a:pPr lvl="1" eaLnBrk="1" hangingPunct="1"/>
            <a:r>
              <a:rPr lang="en-US" altLang="zh-CN" sz="2400" dirty="0">
                <a:cs typeface="Times New Roman" panose="02020603050405020304" pitchFamily="18" charset="0"/>
              </a:rPr>
              <a:t>If the branch is taken, the instructions fetched behind the branch are invalid ! </a:t>
            </a:r>
          </a:p>
          <a:p>
            <a:pPr eaLnBrk="1" hangingPunct="1"/>
            <a:r>
              <a:rPr lang="en-US" altLang="zh-CN" sz="2800" dirty="0">
                <a:cs typeface="Times New Roman" panose="02020603050405020304" pitchFamily="18" charset="0"/>
              </a:rPr>
              <a:t>This is clearly a serious problem ( </a:t>
            </a:r>
            <a:r>
              <a:rPr lang="en-US" altLang="zh-CN" sz="2800" dirty="0">
                <a:solidFill>
                  <a:srgbClr val="FF3300"/>
                </a:solidFill>
                <a:cs typeface="Times New Roman" panose="02020603050405020304" pitchFamily="18" charset="0"/>
              </a:rPr>
              <a:t>Control hazard</a:t>
            </a:r>
            <a:r>
              <a:rPr lang="en-US" altLang="zh-CN" sz="2800" dirty="0">
                <a:cs typeface="Times New Roman" panose="02020603050405020304" pitchFamily="18" charset="0"/>
              </a:rPr>
              <a:t> ) that needs to be addressed</a:t>
            </a:r>
            <a:r>
              <a:rPr lang="en-US" altLang="zh-CN" dirty="0" smtClean="0">
                <a:cs typeface="Times New Roman" panose="02020603050405020304" pitchFamily="18" charset="0"/>
              </a:rPr>
              <a:t>. </a:t>
            </a:r>
            <a:r>
              <a:rPr lang="en-US" altLang="zh-CN" sz="2800" dirty="0">
                <a:cs typeface="Times New Roman" panose="02020603050405020304" pitchFamily="18" charset="0"/>
              </a:rPr>
              <a:t>We will deal it later.</a:t>
            </a:r>
            <a:r>
              <a:rPr lang="en-US" altLang="zh-CN" dirty="0" smtClean="0">
                <a:cs typeface="Times New Roman" panose="02020603050405020304" pitchFamily="18" charset="0"/>
              </a:rPr>
              <a:t>  </a:t>
            </a:r>
          </a:p>
        </p:txBody>
      </p:sp>
    </p:spTree>
    <p:extLst>
      <p:ext uri="{BB962C8B-B14F-4D97-AF65-F5344CB8AC3E}">
        <p14:creationId xmlns:p14="http://schemas.microsoft.com/office/powerpoint/2010/main" val="322513567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a:xfrm>
            <a:off x="3503712" y="188640"/>
            <a:ext cx="8496944" cy="936625"/>
          </a:xfrm>
        </p:spPr>
        <p:txBody>
          <a:bodyPr/>
          <a:lstStyle/>
          <a:p>
            <a:pPr eaLnBrk="1" hangingPunct="1"/>
            <a:r>
              <a:rPr lang="en-US" altLang="zh-CN" sz="3200" dirty="0"/>
              <a:t>Hazards can always be resolved by</a:t>
            </a:r>
            <a:r>
              <a:rPr lang="en-US" altLang="zh-CN" sz="3200" dirty="0">
                <a:solidFill>
                  <a:srgbClr val="0000CC"/>
                </a:solidFill>
              </a:rPr>
              <a:t> </a:t>
            </a:r>
            <a:r>
              <a:rPr lang="en-US" altLang="zh-CN" sz="3200" dirty="0">
                <a:solidFill>
                  <a:srgbClr val="FF0000"/>
                </a:solidFill>
              </a:rPr>
              <a:t>Stall</a:t>
            </a:r>
            <a:endParaRPr lang="en-US" altLang="zh-CN" sz="2400" dirty="0">
              <a:solidFill>
                <a:srgbClr val="FF0000"/>
              </a:solidFill>
            </a:endParaRPr>
          </a:p>
        </p:txBody>
      </p:sp>
      <p:sp>
        <p:nvSpPr>
          <p:cNvPr id="88067" name="Rectangle 3"/>
          <p:cNvSpPr>
            <a:spLocks noGrp="1" noRot="1" noChangeArrowheads="1"/>
          </p:cNvSpPr>
          <p:nvPr>
            <p:ph idx="1"/>
          </p:nvPr>
        </p:nvSpPr>
        <p:spPr>
          <a:xfrm>
            <a:off x="1199456" y="1268760"/>
            <a:ext cx="9268713" cy="4724400"/>
          </a:xfrm>
        </p:spPr>
        <p:txBody>
          <a:bodyPr/>
          <a:lstStyle/>
          <a:p>
            <a:pPr eaLnBrk="1" hangingPunct="1"/>
            <a:r>
              <a:rPr lang="en-US" altLang="zh-CN" sz="2800" dirty="0">
                <a:cs typeface="Times New Roman" panose="02020603050405020304" pitchFamily="18" charset="0"/>
              </a:rPr>
              <a:t>The simplest way to "fix" hazards is to </a:t>
            </a:r>
            <a:r>
              <a:rPr lang="en-US" altLang="zh-CN" sz="2800" dirty="0">
                <a:solidFill>
                  <a:srgbClr val="0000FF"/>
                </a:solidFill>
                <a:cs typeface="Times New Roman" panose="02020603050405020304" pitchFamily="18" charset="0"/>
              </a:rPr>
              <a:t>stall</a:t>
            </a:r>
            <a:r>
              <a:rPr lang="en-US" altLang="zh-CN" sz="2800" dirty="0">
                <a:cs typeface="Times New Roman" panose="02020603050405020304" pitchFamily="18" charset="0"/>
              </a:rPr>
              <a:t> the pipeline. </a:t>
            </a:r>
          </a:p>
          <a:p>
            <a:pPr eaLnBrk="1" hangingPunct="1"/>
            <a:r>
              <a:rPr lang="en-US" altLang="zh-CN" sz="2800" dirty="0">
                <a:cs typeface="Times New Roman" panose="02020603050405020304" pitchFamily="18" charset="0"/>
              </a:rPr>
              <a:t>Stall means suspending the pipeline for some instructions by one or more clock cycles. </a:t>
            </a:r>
          </a:p>
          <a:p>
            <a:pPr eaLnBrk="1" hangingPunct="1"/>
            <a:r>
              <a:rPr lang="en-US" altLang="zh-CN" sz="2800" dirty="0">
                <a:cs typeface="Times New Roman" panose="02020603050405020304" pitchFamily="18" charset="0"/>
              </a:rPr>
              <a:t>The stall delays all instructions issued after the instruction that was stalled, while other instructions in the pipeline go on proceeding.</a:t>
            </a:r>
          </a:p>
          <a:p>
            <a:pPr eaLnBrk="1" hangingPunct="1"/>
            <a:r>
              <a:rPr lang="en-US" altLang="zh-CN" sz="2800" dirty="0">
                <a:cs typeface="Times New Roman" panose="02020603050405020304" pitchFamily="18" charset="0"/>
              </a:rPr>
              <a:t>A pipeline stall is also called a pipeline bubble or simply bubble. </a:t>
            </a:r>
          </a:p>
          <a:p>
            <a:pPr eaLnBrk="1" hangingPunct="1"/>
            <a:r>
              <a:rPr lang="en-US" altLang="zh-CN" sz="2800" dirty="0">
                <a:cs typeface="Times New Roman" panose="02020603050405020304" pitchFamily="18" charset="0"/>
              </a:rPr>
              <a:t>No new instructions are fetched during a stall .</a:t>
            </a:r>
          </a:p>
        </p:txBody>
      </p:sp>
    </p:spTree>
    <p:extLst>
      <p:ext uri="{BB962C8B-B14F-4D97-AF65-F5344CB8AC3E}">
        <p14:creationId xmlns:p14="http://schemas.microsoft.com/office/powerpoint/2010/main" val="1330785413"/>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stall ? -- interlock</a:t>
            </a:r>
            <a:endParaRPr lang="zh-CN" altLang="en-US" dirty="0"/>
          </a:p>
        </p:txBody>
      </p:sp>
      <p:sp>
        <p:nvSpPr>
          <p:cNvPr id="3" name="内容占位符 2"/>
          <p:cNvSpPr>
            <a:spLocks noGrp="1"/>
          </p:cNvSpPr>
          <p:nvPr>
            <p:ph idx="1"/>
          </p:nvPr>
        </p:nvSpPr>
        <p:spPr/>
        <p:txBody>
          <a:bodyPr>
            <a:normAutofit/>
          </a:bodyPr>
          <a:lstStyle/>
          <a:p>
            <a:r>
              <a:rPr lang="en-US" altLang="zh-CN" sz="3600" dirty="0" smtClean="0"/>
              <a:t>Stall = </a:t>
            </a:r>
            <a:r>
              <a:rPr lang="en-US" altLang="zh-CN" dirty="0" smtClean="0"/>
              <a:t>control hazard || structural hazard || data hazard</a:t>
            </a:r>
          </a:p>
          <a:p>
            <a:pPr lvl="1"/>
            <a:r>
              <a:rPr lang="en-US" altLang="zh-CN" sz="3200" dirty="0" smtClean="0"/>
              <a:t>Control hazard: </a:t>
            </a:r>
          </a:p>
          <a:p>
            <a:pPr lvl="2"/>
            <a:r>
              <a:rPr lang="en-US" altLang="zh-CN" sz="2400" dirty="0" smtClean="0"/>
              <a:t>Instruction in EX or </a:t>
            </a:r>
            <a:r>
              <a:rPr lang="en-US" altLang="zh-CN" sz="2400" dirty="0" err="1" smtClean="0"/>
              <a:t>MEM</a:t>
            </a:r>
            <a:r>
              <a:rPr lang="en-US" altLang="zh-CN" sz="2400" dirty="0" smtClean="0"/>
              <a:t> is a Branch or </a:t>
            </a:r>
            <a:r>
              <a:rPr lang="en-US" altLang="zh-CN" sz="2400" dirty="0" err="1" smtClean="0"/>
              <a:t>JMP</a:t>
            </a:r>
            <a:endParaRPr lang="en-US" altLang="zh-CN" sz="2400" dirty="0" smtClean="0"/>
          </a:p>
          <a:p>
            <a:pPr lvl="1"/>
            <a:r>
              <a:rPr lang="en-US" altLang="zh-CN" sz="3200" dirty="0" smtClean="0"/>
              <a:t>Data hazard: </a:t>
            </a:r>
          </a:p>
          <a:p>
            <a:pPr lvl="2"/>
            <a:r>
              <a:rPr lang="en-US" altLang="zh-CN" dirty="0" err="1">
                <a:solidFill>
                  <a:srgbClr val="0000FF"/>
                </a:solidFill>
              </a:rPr>
              <a:t>rd</a:t>
            </a:r>
            <a:r>
              <a:rPr lang="en-US" altLang="zh-CN" sz="2400" dirty="0" smtClean="0"/>
              <a:t>  of Instruction in EX  == </a:t>
            </a:r>
            <a:r>
              <a:rPr lang="en-US" altLang="zh-CN" dirty="0">
                <a:solidFill>
                  <a:srgbClr val="0000FF"/>
                </a:solidFill>
              </a:rPr>
              <a:t>r</a:t>
            </a:r>
            <a:r>
              <a:rPr lang="en-US" altLang="zh-CN" sz="2400" dirty="0" smtClean="0">
                <a:solidFill>
                  <a:srgbClr val="0000FF"/>
                </a:solidFill>
              </a:rPr>
              <a:t>s1 or  </a:t>
            </a:r>
            <a:r>
              <a:rPr lang="en-US" altLang="zh-CN" dirty="0" smtClean="0">
                <a:solidFill>
                  <a:srgbClr val="0000FF"/>
                </a:solidFill>
              </a:rPr>
              <a:t>rs2  </a:t>
            </a:r>
            <a:r>
              <a:rPr lang="en-US" altLang="zh-CN" sz="2400" dirty="0" smtClean="0"/>
              <a:t>of instruction in ID</a:t>
            </a:r>
          </a:p>
          <a:p>
            <a:pPr lvl="2"/>
            <a:r>
              <a:rPr lang="en-US" altLang="zh-CN" dirty="0" err="1">
                <a:solidFill>
                  <a:srgbClr val="0000FF"/>
                </a:solidFill>
              </a:rPr>
              <a:t>rd</a:t>
            </a:r>
            <a:r>
              <a:rPr lang="en-US" altLang="zh-CN" sz="2400" dirty="0" smtClean="0"/>
              <a:t>  of Instruction in MEM  == </a:t>
            </a:r>
            <a:r>
              <a:rPr lang="en-US" altLang="zh-CN" dirty="0" smtClean="0">
                <a:solidFill>
                  <a:srgbClr val="0000FF"/>
                </a:solidFill>
              </a:rPr>
              <a:t>r</a:t>
            </a:r>
            <a:r>
              <a:rPr lang="en-US" altLang="zh-CN" sz="2400" dirty="0" smtClean="0">
                <a:solidFill>
                  <a:srgbClr val="0000FF"/>
                </a:solidFill>
              </a:rPr>
              <a:t>s1 or </a:t>
            </a:r>
            <a:r>
              <a:rPr lang="en-US" altLang="zh-CN" dirty="0" smtClean="0">
                <a:solidFill>
                  <a:srgbClr val="0000FF"/>
                </a:solidFill>
              </a:rPr>
              <a:t>rs2</a:t>
            </a:r>
            <a:r>
              <a:rPr lang="en-US" altLang="zh-CN" sz="2400" dirty="0" smtClean="0">
                <a:solidFill>
                  <a:srgbClr val="0000FF"/>
                </a:solidFill>
              </a:rPr>
              <a:t> </a:t>
            </a:r>
            <a:r>
              <a:rPr lang="en-US" altLang="zh-CN" sz="2400" dirty="0" smtClean="0"/>
              <a:t>of instruction in ID </a:t>
            </a:r>
          </a:p>
          <a:p>
            <a:pPr lvl="1">
              <a:buNone/>
            </a:pPr>
            <a:endParaRPr lang="zh-CN" altLang="en-US" sz="2800" dirty="0"/>
          </a:p>
        </p:txBody>
      </p:sp>
      <p:sp>
        <p:nvSpPr>
          <p:cNvPr id="4" name="日期占位符 3"/>
          <p:cNvSpPr>
            <a:spLocks noGrp="1"/>
          </p:cNvSpPr>
          <p:nvPr>
            <p:ph type="dt" sz="half" idx="10"/>
          </p:nvPr>
        </p:nvSpPr>
        <p:spPr/>
        <p:txBody>
          <a:bodyPr/>
          <a:lstStyle/>
          <a:p>
            <a:r>
              <a:rPr lang="en-US" altLang="zh-CN" smtClean="0"/>
              <a:t>Feb.13,2012</a:t>
            </a:r>
            <a:endParaRPr lang="en-US" altLang="zh-CN" dirty="0"/>
          </a:p>
        </p:txBody>
      </p:sp>
    </p:spTree>
    <p:extLst>
      <p:ext uri="{BB962C8B-B14F-4D97-AF65-F5344CB8AC3E}">
        <p14:creationId xmlns:p14="http://schemas.microsoft.com/office/powerpoint/2010/main" val="192241166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2"/>
          <p:cNvGrpSpPr>
            <a:grpSpLocks/>
          </p:cNvGrpSpPr>
          <p:nvPr/>
        </p:nvGrpSpPr>
        <p:grpSpPr bwMode="auto">
          <a:xfrm>
            <a:off x="4495801" y="2971800"/>
            <a:ext cx="5827713" cy="609600"/>
            <a:chOff x="1872" y="1872"/>
            <a:chExt cx="3671" cy="384"/>
          </a:xfrm>
        </p:grpSpPr>
        <p:sp>
          <p:nvSpPr>
            <p:cNvPr id="69642" name="AutoShape 3"/>
            <p:cNvSpPr>
              <a:spLocks noChangeArrowheads="1"/>
            </p:cNvSpPr>
            <p:nvPr/>
          </p:nvSpPr>
          <p:spPr bwMode="auto">
            <a:xfrm>
              <a:off x="1872" y="1872"/>
              <a:ext cx="633" cy="384"/>
            </a:xfrm>
            <a:prstGeom prst="cloudCallout">
              <a:avLst>
                <a:gd name="adj1" fmla="val 21875"/>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3" name="AutoShape 4"/>
            <p:cNvSpPr>
              <a:spLocks noChangeArrowheads="1"/>
            </p:cNvSpPr>
            <p:nvPr/>
          </p:nvSpPr>
          <p:spPr bwMode="auto">
            <a:xfrm>
              <a:off x="2569" y="1872"/>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4" name="AutoShape 5"/>
            <p:cNvSpPr>
              <a:spLocks noChangeArrowheads="1"/>
            </p:cNvSpPr>
            <p:nvPr/>
          </p:nvSpPr>
          <p:spPr bwMode="auto">
            <a:xfrm>
              <a:off x="4848" y="1872"/>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5" name="AutoShape 6"/>
            <p:cNvSpPr>
              <a:spLocks noChangeArrowheads="1"/>
            </p:cNvSpPr>
            <p:nvPr/>
          </p:nvSpPr>
          <p:spPr bwMode="auto">
            <a:xfrm>
              <a:off x="4080" y="1872"/>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6" name="AutoShape 7"/>
            <p:cNvSpPr>
              <a:spLocks noChangeArrowheads="1"/>
            </p:cNvSpPr>
            <p:nvPr/>
          </p:nvSpPr>
          <p:spPr bwMode="auto">
            <a:xfrm>
              <a:off x="3312" y="1872"/>
              <a:ext cx="695" cy="384"/>
            </a:xfrm>
            <a:prstGeom prst="cloudCallout">
              <a:avLst>
                <a:gd name="adj1" fmla="val -22519"/>
                <a:gd name="adj2" fmla="val 161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grpSp>
      <p:grpSp>
        <p:nvGrpSpPr>
          <p:cNvPr id="69635" name="Group 8"/>
          <p:cNvGrpSpPr>
            <a:grpSpLocks/>
          </p:cNvGrpSpPr>
          <p:nvPr/>
        </p:nvGrpSpPr>
        <p:grpSpPr bwMode="auto">
          <a:xfrm>
            <a:off x="5715001" y="3810000"/>
            <a:ext cx="4608513" cy="609600"/>
            <a:chOff x="2640" y="2400"/>
            <a:chExt cx="2903" cy="384"/>
          </a:xfrm>
        </p:grpSpPr>
        <p:sp>
          <p:nvSpPr>
            <p:cNvPr id="69638" name="AutoShape 9"/>
            <p:cNvSpPr>
              <a:spLocks noChangeArrowheads="1"/>
            </p:cNvSpPr>
            <p:nvPr/>
          </p:nvSpPr>
          <p:spPr bwMode="auto">
            <a:xfrm>
              <a:off x="2640" y="2400"/>
              <a:ext cx="633" cy="384"/>
            </a:xfrm>
            <a:prstGeom prst="cloudCallout">
              <a:avLst>
                <a:gd name="adj1" fmla="val 21875"/>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39" name="AutoShape 10"/>
            <p:cNvSpPr>
              <a:spLocks noChangeArrowheads="1"/>
            </p:cNvSpPr>
            <p:nvPr/>
          </p:nvSpPr>
          <p:spPr bwMode="auto">
            <a:xfrm>
              <a:off x="3337" y="2400"/>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0" name="AutoShape 11"/>
            <p:cNvSpPr>
              <a:spLocks noChangeArrowheads="1"/>
            </p:cNvSpPr>
            <p:nvPr/>
          </p:nvSpPr>
          <p:spPr bwMode="auto">
            <a:xfrm>
              <a:off x="4848" y="2400"/>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1" name="AutoShape 12"/>
            <p:cNvSpPr>
              <a:spLocks noChangeArrowheads="1"/>
            </p:cNvSpPr>
            <p:nvPr/>
          </p:nvSpPr>
          <p:spPr bwMode="auto">
            <a:xfrm>
              <a:off x="4080" y="2400"/>
              <a:ext cx="695" cy="384"/>
            </a:xfrm>
            <a:prstGeom prst="cloudCallout">
              <a:avLst>
                <a:gd name="adj1" fmla="val -22519"/>
                <a:gd name="adj2" fmla="val 161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grpSp>
      <p:graphicFrame>
        <p:nvGraphicFramePr>
          <p:cNvPr id="69636" name="Object 13"/>
          <p:cNvGraphicFramePr>
            <a:graphicFrameLocks noChangeAspect="1"/>
          </p:cNvGraphicFramePr>
          <p:nvPr/>
        </p:nvGraphicFramePr>
        <p:xfrm>
          <a:off x="1847850" y="1196975"/>
          <a:ext cx="8534400" cy="4953000"/>
        </p:xfrm>
        <a:graphic>
          <a:graphicData uri="http://schemas.openxmlformats.org/presentationml/2006/ole">
            <mc:AlternateContent xmlns:mc="http://schemas.openxmlformats.org/markup-compatibility/2006">
              <mc:Choice xmlns:v="urn:schemas-microsoft-com:vml" Requires="v">
                <p:oleObj spid="_x0000_s9224" name="图片" r:id="rId4" imgW="4465320" imgH="2756916" progId="Word.Picture.8">
                  <p:embed/>
                </p:oleObj>
              </mc:Choice>
              <mc:Fallback>
                <p:oleObj name="图片" r:id="rId4" imgW="4465320" imgH="275691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196975"/>
                        <a:ext cx="8534400" cy="49530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tx1"/>
                              </a:outerShdw>
                            </a:effectLst>
                          </a14:hiddenEffects>
                        </a:ext>
                      </a:extLst>
                    </p:spPr>
                  </p:pic>
                </p:oleObj>
              </mc:Fallback>
            </mc:AlternateContent>
          </a:graphicData>
        </a:graphic>
      </p:graphicFrame>
      <p:sp>
        <p:nvSpPr>
          <p:cNvPr id="69637" name="Rectangle 14"/>
          <p:cNvSpPr>
            <a:spLocks noGrp="1" noRot="1" noChangeArrowheads="1"/>
          </p:cNvSpPr>
          <p:nvPr>
            <p:ph type="title"/>
          </p:nvPr>
        </p:nvSpPr>
        <p:spPr>
          <a:xfrm>
            <a:off x="3575720" y="116632"/>
            <a:ext cx="8616280" cy="764703"/>
          </a:xfrm>
        </p:spPr>
        <p:txBody>
          <a:bodyPr/>
          <a:lstStyle/>
          <a:p>
            <a:pPr eaLnBrk="1" hangingPunct="1"/>
            <a:r>
              <a:rPr lang="en-US" altLang="zh-CN" sz="3600" dirty="0"/>
              <a:t>How do we stall ? </a:t>
            </a:r>
            <a:r>
              <a:rPr lang="en-US" altLang="zh-CN" sz="3200" dirty="0"/>
              <a:t>Insert </a:t>
            </a:r>
            <a:r>
              <a:rPr lang="en-US" altLang="zh-CN" sz="3200" dirty="0" err="1">
                <a:solidFill>
                  <a:srgbClr val="FF0000"/>
                </a:solidFill>
              </a:rPr>
              <a:t>nop</a:t>
            </a:r>
            <a:r>
              <a:rPr lang="en-US" altLang="zh-CN" sz="3200" dirty="0"/>
              <a:t> by compiler</a:t>
            </a:r>
          </a:p>
        </p:txBody>
      </p:sp>
    </p:spTree>
    <p:extLst>
      <p:ext uri="{BB962C8B-B14F-4D97-AF65-F5344CB8AC3E}">
        <p14:creationId xmlns:p14="http://schemas.microsoft.com/office/powerpoint/2010/main" val="394290556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Insert stall by compiler</a:t>
            </a:r>
            <a:endParaRPr lang="zh-CN" altLang="en-US" dirty="0"/>
          </a:p>
        </p:txBody>
      </p:sp>
      <p:sp>
        <p:nvSpPr>
          <p:cNvPr id="3" name="内容占位符 2"/>
          <p:cNvSpPr>
            <a:spLocks noGrp="1"/>
          </p:cNvSpPr>
          <p:nvPr>
            <p:ph idx="1"/>
          </p:nvPr>
        </p:nvSpPr>
        <p:spPr>
          <a:xfrm>
            <a:off x="2208213" y="1184713"/>
            <a:ext cx="8261350" cy="4683125"/>
          </a:xfrm>
        </p:spPr>
        <p:txBody>
          <a:bodyPr>
            <a:normAutofit/>
          </a:bodyPr>
          <a:lstStyle/>
          <a:p>
            <a:r>
              <a:rPr lang="en-US" altLang="zh-CN" sz="2800" dirty="0" smtClean="0">
                <a:solidFill>
                  <a:schemeClr val="tx2">
                    <a:lumMod val="60000"/>
                    <a:lumOff val="40000"/>
                  </a:schemeClr>
                </a:solidFill>
              </a:rPr>
              <a:t>Data hazard</a:t>
            </a:r>
          </a:p>
          <a:p>
            <a:pPr lvl="1"/>
            <a:r>
              <a:rPr lang="en-US" altLang="zh-CN" sz="2400" dirty="0" smtClean="0"/>
              <a:t>ADD   </a:t>
            </a:r>
            <a:r>
              <a:rPr lang="en-US" altLang="zh-CN" sz="2400" dirty="0" smtClean="0">
                <a:solidFill>
                  <a:srgbClr val="FF0000"/>
                </a:solidFill>
              </a:rPr>
              <a:t>Rx</a:t>
            </a:r>
            <a:r>
              <a:rPr lang="en-US" altLang="zh-CN" sz="2400" dirty="0" smtClean="0"/>
              <a:t>, Ry, </a:t>
            </a:r>
            <a:r>
              <a:rPr lang="en-US" altLang="zh-CN" sz="2400" dirty="0" err="1" smtClean="0"/>
              <a:t>Rz</a:t>
            </a:r>
            <a:endParaRPr lang="en-US" altLang="zh-CN" sz="2400" dirty="0" smtClean="0"/>
          </a:p>
          <a:p>
            <a:pPr lvl="1"/>
            <a:r>
              <a:rPr lang="en-US" altLang="zh-CN" sz="2400" dirty="0" smtClean="0"/>
              <a:t>NOP</a:t>
            </a:r>
          </a:p>
          <a:p>
            <a:pPr lvl="1"/>
            <a:r>
              <a:rPr lang="en-US" altLang="zh-CN" sz="2400" dirty="0" smtClean="0"/>
              <a:t>NOP</a:t>
            </a:r>
          </a:p>
          <a:p>
            <a:pPr lvl="1"/>
            <a:r>
              <a:rPr lang="en-US" altLang="zh-CN" sz="2400" dirty="0" smtClean="0"/>
              <a:t>AND    </a:t>
            </a:r>
            <a:r>
              <a:rPr lang="en-US" altLang="zh-CN" sz="2400" dirty="0" err="1" smtClean="0"/>
              <a:t>Rl</a:t>
            </a:r>
            <a:r>
              <a:rPr lang="en-US" altLang="zh-CN" sz="2400" dirty="0" smtClean="0"/>
              <a:t>,  </a:t>
            </a:r>
            <a:r>
              <a:rPr lang="en-US" altLang="zh-CN" sz="2400" dirty="0" smtClean="0">
                <a:solidFill>
                  <a:srgbClr val="FF0000"/>
                </a:solidFill>
              </a:rPr>
              <a:t>Rx</a:t>
            </a:r>
            <a:r>
              <a:rPr lang="en-US" altLang="zh-CN" sz="2400" dirty="0" smtClean="0"/>
              <a:t>, </a:t>
            </a:r>
            <a:r>
              <a:rPr lang="en-US" altLang="zh-CN" sz="2400" dirty="0" err="1" smtClean="0"/>
              <a:t>Rw</a:t>
            </a:r>
            <a:endParaRPr lang="en-US" altLang="zh-CN" sz="2400" dirty="0" smtClean="0"/>
          </a:p>
          <a:p>
            <a:r>
              <a:rPr lang="en-US" altLang="zh-CN" sz="2800" dirty="0" smtClean="0">
                <a:solidFill>
                  <a:schemeClr val="tx2">
                    <a:lumMod val="60000"/>
                    <a:lumOff val="40000"/>
                  </a:schemeClr>
                </a:solidFill>
              </a:rPr>
              <a:t>Control hazard</a:t>
            </a:r>
          </a:p>
          <a:p>
            <a:pPr lvl="1"/>
            <a:r>
              <a:rPr lang="en-US" altLang="zh-CN" sz="2400" dirty="0" err="1" smtClean="0"/>
              <a:t>Beq</a:t>
            </a:r>
            <a:r>
              <a:rPr lang="en-US" altLang="zh-CN" sz="2400" dirty="0" smtClean="0"/>
              <a:t>/</a:t>
            </a:r>
            <a:r>
              <a:rPr lang="en-US" altLang="zh-CN" sz="2400" dirty="0" err="1" smtClean="0"/>
              <a:t>Bne</a:t>
            </a:r>
            <a:r>
              <a:rPr lang="en-US" altLang="zh-CN" sz="2400" dirty="0" smtClean="0"/>
              <a:t>   </a:t>
            </a:r>
            <a:r>
              <a:rPr lang="en-US" altLang="zh-CN" sz="2400" dirty="0"/>
              <a:t>Rx, Ry</a:t>
            </a:r>
            <a:r>
              <a:rPr lang="en-US" altLang="zh-CN" sz="2400" dirty="0" smtClean="0"/>
              <a:t>, Label</a:t>
            </a:r>
            <a:endParaRPr lang="en-US" altLang="zh-CN" sz="2400" dirty="0"/>
          </a:p>
          <a:p>
            <a:pPr lvl="1"/>
            <a:r>
              <a:rPr lang="en-US" altLang="zh-CN" sz="2400" dirty="0"/>
              <a:t>NOP</a:t>
            </a:r>
          </a:p>
          <a:p>
            <a:pPr lvl="1"/>
            <a:r>
              <a:rPr lang="en-US" altLang="zh-CN" sz="2400" dirty="0" smtClean="0"/>
              <a:t>…</a:t>
            </a:r>
            <a:endParaRPr lang="en-US" altLang="zh-CN" sz="2400" dirty="0"/>
          </a:p>
        </p:txBody>
      </p:sp>
      <p:sp>
        <p:nvSpPr>
          <p:cNvPr id="4" name="日期占位符 3"/>
          <p:cNvSpPr>
            <a:spLocks noGrp="1"/>
          </p:cNvSpPr>
          <p:nvPr>
            <p:ph type="dt" sz="half" idx="10"/>
          </p:nvPr>
        </p:nvSpPr>
        <p:spPr/>
        <p:txBody>
          <a:bodyPr/>
          <a:lstStyle/>
          <a:p>
            <a:r>
              <a:rPr lang="en-US" altLang="zh-CN" smtClean="0"/>
              <a:t>Feb.13,2012</a:t>
            </a:r>
            <a:endParaRPr lang="en-US" altLang="zh-CN" dirty="0"/>
          </a:p>
        </p:txBody>
      </p:sp>
      <p:sp>
        <p:nvSpPr>
          <p:cNvPr id="5" name="文本框 4"/>
          <p:cNvSpPr txBox="1"/>
          <p:nvPr/>
        </p:nvSpPr>
        <p:spPr>
          <a:xfrm>
            <a:off x="4386646" y="4797152"/>
            <a:ext cx="6102078"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800" dirty="0"/>
              <a:t>Pipelining Performance is ate up by  inserting NOP by compiler</a:t>
            </a:r>
            <a:endParaRPr lang="zh-CN" altLang="en-US" sz="2800" dirty="0"/>
          </a:p>
        </p:txBody>
      </p:sp>
    </p:spTree>
    <p:extLst>
      <p:ext uri="{BB962C8B-B14F-4D97-AF65-F5344CB8AC3E}">
        <p14:creationId xmlns:p14="http://schemas.microsoft.com/office/powerpoint/2010/main" val="271167989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Rot="1" noChangeArrowheads="1"/>
          </p:cNvSpPr>
          <p:nvPr>
            <p:ph idx="1"/>
          </p:nvPr>
        </p:nvSpPr>
        <p:spPr>
          <a:xfrm>
            <a:off x="839416" y="1125538"/>
            <a:ext cx="10369152" cy="5105400"/>
          </a:xfrm>
        </p:spPr>
        <p:txBody>
          <a:bodyPr/>
          <a:lstStyle/>
          <a:p>
            <a:pPr eaLnBrk="1" hangingPunct="1">
              <a:lnSpc>
                <a:spcPct val="90000"/>
              </a:lnSpc>
            </a:pPr>
            <a:r>
              <a:rPr lang="en-US" altLang="zh-CN" sz="2800" dirty="0">
                <a:solidFill>
                  <a:srgbClr val="0000CC"/>
                </a:solidFill>
                <a:cs typeface="Times New Roman" panose="02020603050405020304" pitchFamily="18" charset="0"/>
              </a:rPr>
              <a:t>Add extra hardware to </a:t>
            </a:r>
            <a:r>
              <a:rPr lang="en-US" altLang="zh-CN" sz="2800" dirty="0">
                <a:solidFill>
                  <a:srgbClr val="FF0000"/>
                </a:solidFill>
                <a:cs typeface="Times New Roman" panose="02020603050405020304" pitchFamily="18" charset="0"/>
              </a:rPr>
              <a:t>detect</a:t>
            </a:r>
            <a:r>
              <a:rPr lang="en-US" altLang="zh-CN" sz="2800" dirty="0">
                <a:solidFill>
                  <a:srgbClr val="0000CC"/>
                </a:solidFill>
                <a:cs typeface="Times New Roman" panose="02020603050405020304" pitchFamily="18" charset="0"/>
              </a:rPr>
              <a:t> stall situations</a:t>
            </a:r>
            <a:endParaRPr lang="en-US" altLang="zh-CN" sz="2800" dirty="0">
              <a:solidFill>
                <a:srgbClr val="000000"/>
              </a:solidFill>
              <a:cs typeface="Times New Roman" panose="02020603050405020304" pitchFamily="18" charset="0"/>
            </a:endParaRPr>
          </a:p>
          <a:p>
            <a:pPr lvl="1" eaLnBrk="1" hangingPunct="1">
              <a:lnSpc>
                <a:spcPct val="90000"/>
              </a:lnSpc>
            </a:pPr>
            <a:r>
              <a:rPr lang="en-US" altLang="zh-CN" sz="2400" dirty="0">
                <a:solidFill>
                  <a:srgbClr val="000000"/>
                </a:solidFill>
                <a:cs typeface="Times New Roman" panose="02020603050405020304" pitchFamily="18" charset="0"/>
              </a:rPr>
              <a:t>Watches the instruction field bits</a:t>
            </a:r>
          </a:p>
          <a:p>
            <a:pPr lvl="1" eaLnBrk="1" hangingPunct="1">
              <a:lnSpc>
                <a:spcPct val="90000"/>
              </a:lnSpc>
            </a:pPr>
            <a:r>
              <a:rPr lang="en-US" altLang="zh-CN" sz="2400" dirty="0">
                <a:solidFill>
                  <a:srgbClr val="000000"/>
                </a:solidFill>
                <a:cs typeface="Times New Roman" panose="02020603050405020304" pitchFamily="18" charset="0"/>
              </a:rPr>
              <a:t>Looks for “read versus write” conflicts in particular pipe stages</a:t>
            </a:r>
          </a:p>
          <a:p>
            <a:pPr lvl="1" eaLnBrk="1" hangingPunct="1">
              <a:lnSpc>
                <a:spcPct val="90000"/>
              </a:lnSpc>
            </a:pPr>
            <a:r>
              <a:rPr lang="en-US" altLang="zh-CN" sz="2400" dirty="0">
                <a:solidFill>
                  <a:srgbClr val="000000"/>
                </a:solidFill>
                <a:cs typeface="Times New Roman" panose="02020603050405020304" pitchFamily="18" charset="0"/>
              </a:rPr>
              <a:t>Basically, a bunch of careful “case logic”</a:t>
            </a:r>
          </a:p>
          <a:p>
            <a:pPr eaLnBrk="1" hangingPunct="1">
              <a:lnSpc>
                <a:spcPct val="90000"/>
              </a:lnSpc>
            </a:pPr>
            <a:r>
              <a:rPr lang="en-US" altLang="zh-CN" sz="2800" dirty="0">
                <a:solidFill>
                  <a:srgbClr val="0000CC"/>
                </a:solidFill>
                <a:cs typeface="Times New Roman" panose="02020603050405020304" pitchFamily="18" charset="0"/>
              </a:rPr>
              <a:t>Add extra hardware to </a:t>
            </a:r>
            <a:r>
              <a:rPr lang="en-US" altLang="zh-CN" sz="2800" dirty="0">
                <a:solidFill>
                  <a:srgbClr val="FF0000"/>
                </a:solidFill>
                <a:cs typeface="Times New Roman" panose="02020603050405020304" pitchFamily="18" charset="0"/>
              </a:rPr>
              <a:t>push</a:t>
            </a:r>
            <a:r>
              <a:rPr lang="en-US" altLang="zh-CN" sz="2800" dirty="0">
                <a:solidFill>
                  <a:srgbClr val="0000CC"/>
                </a:solidFill>
                <a:cs typeface="Times New Roman" panose="02020603050405020304" pitchFamily="18" charset="0"/>
              </a:rPr>
              <a:t> bubbles </a:t>
            </a:r>
            <a:r>
              <a:rPr lang="en-US" altLang="zh-CN" sz="2800" dirty="0" err="1" smtClean="0">
                <a:solidFill>
                  <a:srgbClr val="0000CC"/>
                </a:solidFill>
                <a:cs typeface="Times New Roman" panose="02020603050405020304" pitchFamily="18" charset="0"/>
              </a:rPr>
              <a:t>throught</a:t>
            </a:r>
            <a:r>
              <a:rPr lang="en-US" altLang="zh-CN" sz="2800" dirty="0" smtClean="0">
                <a:solidFill>
                  <a:srgbClr val="0000CC"/>
                </a:solidFill>
                <a:cs typeface="Times New Roman" panose="02020603050405020304" pitchFamily="18" charset="0"/>
              </a:rPr>
              <a:t> </a:t>
            </a:r>
            <a:r>
              <a:rPr lang="en-US" altLang="zh-CN" sz="2800" dirty="0">
                <a:solidFill>
                  <a:srgbClr val="0000CC"/>
                </a:solidFill>
                <a:cs typeface="Times New Roman" panose="02020603050405020304" pitchFamily="18" charset="0"/>
              </a:rPr>
              <a:t>pipe</a:t>
            </a:r>
            <a:endParaRPr lang="en-US" altLang="zh-CN" sz="2800" dirty="0">
              <a:solidFill>
                <a:srgbClr val="000000"/>
              </a:solidFill>
              <a:cs typeface="Times New Roman" panose="02020603050405020304" pitchFamily="18" charset="0"/>
            </a:endParaRPr>
          </a:p>
          <a:p>
            <a:pPr lvl="1" eaLnBrk="1" hangingPunct="1">
              <a:lnSpc>
                <a:spcPct val="90000"/>
              </a:lnSpc>
            </a:pPr>
            <a:r>
              <a:rPr lang="en-US" altLang="zh-CN" sz="2400" dirty="0">
                <a:solidFill>
                  <a:srgbClr val="000000"/>
                </a:solidFill>
                <a:cs typeface="Times New Roman" panose="02020603050405020304" pitchFamily="18" charset="0"/>
              </a:rPr>
              <a:t>Actually, relatively easy</a:t>
            </a:r>
          </a:p>
          <a:p>
            <a:pPr lvl="1" eaLnBrk="1" hangingPunct="1">
              <a:lnSpc>
                <a:spcPct val="90000"/>
              </a:lnSpc>
            </a:pPr>
            <a:r>
              <a:rPr lang="en-US" altLang="zh-CN" sz="2400" dirty="0">
                <a:solidFill>
                  <a:srgbClr val="000000"/>
                </a:solidFill>
                <a:cs typeface="Times New Roman" panose="02020603050405020304" pitchFamily="18" charset="0"/>
              </a:rPr>
              <a:t>Can just let the instruction you want to stall GO FORWARD through the pipe…</a:t>
            </a:r>
          </a:p>
          <a:p>
            <a:pPr lvl="1" eaLnBrk="1" hangingPunct="1">
              <a:lnSpc>
                <a:spcPct val="90000"/>
              </a:lnSpc>
            </a:pPr>
            <a:r>
              <a:rPr lang="en-US" altLang="zh-CN" sz="2400" dirty="0">
                <a:solidFill>
                  <a:srgbClr val="000000"/>
                </a:solidFill>
                <a:cs typeface="Times New Roman" panose="02020603050405020304" pitchFamily="18" charset="0"/>
              </a:rPr>
              <a:t>…but, TURN OFF the bits that allow any results to get written into the machine state</a:t>
            </a:r>
          </a:p>
          <a:p>
            <a:pPr lvl="1" eaLnBrk="1" hangingPunct="1">
              <a:lnSpc>
                <a:spcPct val="90000"/>
              </a:lnSpc>
            </a:pPr>
            <a:r>
              <a:rPr lang="en-US" altLang="zh-CN" sz="2400" dirty="0">
                <a:solidFill>
                  <a:srgbClr val="000000"/>
                </a:solidFill>
                <a:cs typeface="Times New Roman" panose="02020603050405020304" pitchFamily="18" charset="0"/>
              </a:rPr>
              <a:t>So, </a:t>
            </a:r>
            <a:r>
              <a:rPr lang="en-US" altLang="zh-CN" sz="2400" dirty="0">
                <a:solidFill>
                  <a:srgbClr val="FF0000"/>
                </a:solidFill>
                <a:cs typeface="Times New Roman" panose="02020603050405020304" pitchFamily="18" charset="0"/>
              </a:rPr>
              <a:t>the instruction “executes” (it does the work), but doesn’t “save”</a:t>
            </a:r>
          </a:p>
        </p:txBody>
      </p:sp>
      <p:sp>
        <p:nvSpPr>
          <p:cNvPr id="4" name="Rectangle 14"/>
          <p:cNvSpPr txBox="1">
            <a:spLocks noRot="1" noChangeArrowheads="1"/>
          </p:cNvSpPr>
          <p:nvPr/>
        </p:nvSpPr>
        <p:spPr bwMode="auto">
          <a:xfrm>
            <a:off x="4007768" y="260648"/>
            <a:ext cx="7992888" cy="76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lang="zh-CN" altLang="en-US" sz="4000" b="1" kern="1200" baseline="0" dirty="0">
                <a:solidFill>
                  <a:srgbClr val="3E3EFC"/>
                </a:solidFill>
                <a:effectLst/>
                <a:latin typeface="Times New Roman" panose="02020603050405020304" pitchFamily="18" charset="0"/>
                <a:ea typeface="黑体"/>
                <a:cs typeface="黑体"/>
              </a:defRPr>
            </a:lvl1pPr>
            <a:lvl2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buSzTx/>
              <a:buNone/>
            </a:pPr>
            <a:r>
              <a:rPr kumimoji="0" lang="en-US" altLang="zh-CN" sz="3600" dirty="0" smtClean="0"/>
              <a:t>How do we stall ? </a:t>
            </a:r>
            <a:r>
              <a:rPr kumimoji="0" lang="en-US" altLang="zh-CN" sz="3200" dirty="0" smtClean="0"/>
              <a:t>Add hardware </a:t>
            </a:r>
            <a:r>
              <a:rPr kumimoji="0" lang="en-US" altLang="zh-CN" sz="3200" dirty="0" smtClean="0">
                <a:solidFill>
                  <a:srgbClr val="FF0000"/>
                </a:solidFill>
              </a:rPr>
              <a:t>Interlock</a:t>
            </a:r>
            <a:r>
              <a:rPr kumimoji="0" lang="en-US" altLang="zh-CN" sz="3200" dirty="0" smtClean="0"/>
              <a:t>!</a:t>
            </a:r>
            <a:endParaRPr kumimoji="0" lang="en-US" altLang="zh-CN" sz="3200" dirty="0"/>
          </a:p>
        </p:txBody>
      </p:sp>
    </p:spTree>
    <p:extLst>
      <p:ext uri="{BB962C8B-B14F-4D97-AF65-F5344CB8AC3E}">
        <p14:creationId xmlns:p14="http://schemas.microsoft.com/office/powerpoint/2010/main" val="130096437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791744" y="100034"/>
            <a:ext cx="8280920" cy="857250"/>
          </a:xfrm>
        </p:spPr>
        <p:txBody>
          <a:bodyPr>
            <a:normAutofit/>
          </a:bodyPr>
          <a:lstStyle/>
          <a:p>
            <a:pPr eaLnBrk="1" hangingPunct="1"/>
            <a:r>
              <a:rPr lang="en-US" altLang="zh-CN" sz="3200" dirty="0"/>
              <a:t>How to Stall ? Add a </a:t>
            </a:r>
            <a:r>
              <a:rPr lang="en-US" altLang="zh-CN" sz="3200" dirty="0">
                <a:solidFill>
                  <a:srgbClr val="FF0000"/>
                </a:solidFill>
              </a:rPr>
              <a:t>stall control logic </a:t>
            </a:r>
            <a:r>
              <a:rPr lang="en-US" altLang="zh-CN" sz="3200" dirty="0"/>
              <a:t>!</a:t>
            </a:r>
          </a:p>
        </p:txBody>
      </p:sp>
      <p:grpSp>
        <p:nvGrpSpPr>
          <p:cNvPr id="72707" name="组合 63"/>
          <p:cNvGrpSpPr>
            <a:grpSpLocks/>
          </p:cNvGrpSpPr>
          <p:nvPr/>
        </p:nvGrpSpPr>
        <p:grpSpPr bwMode="auto">
          <a:xfrm>
            <a:off x="1055440" y="1124744"/>
            <a:ext cx="8318698" cy="3744416"/>
            <a:chOff x="285720" y="928670"/>
            <a:chExt cx="8572500" cy="3905268"/>
          </a:xfrm>
        </p:grpSpPr>
        <p:sp>
          <p:nvSpPr>
            <p:cNvPr id="4" name="矩形 3"/>
            <p:cNvSpPr/>
            <p:nvPr/>
          </p:nvSpPr>
          <p:spPr>
            <a:xfrm>
              <a:off x="500033" y="1357297"/>
              <a:ext cx="71437"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p:nvSpPr>
          <p:spPr>
            <a:xfrm>
              <a:off x="2357408" y="1357297"/>
              <a:ext cx="71437"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p:cNvSpPr/>
            <p:nvPr/>
          </p:nvSpPr>
          <p:spPr>
            <a:xfrm>
              <a:off x="4286220" y="1357297"/>
              <a:ext cx="71438"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6143595" y="1357297"/>
              <a:ext cx="71438"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2713" name="TextBox 8"/>
            <p:cNvSpPr txBox="1">
              <a:spLocks noChangeArrowheads="1"/>
            </p:cNvSpPr>
            <p:nvPr/>
          </p:nvSpPr>
          <p:spPr bwMode="auto">
            <a:xfrm>
              <a:off x="285720" y="928670"/>
              <a:ext cx="8572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PC                    IF/ID                    ID/EX             EX/MEM            MEM/WB</a:t>
              </a:r>
              <a:endParaRPr kumimoji="0" lang="zh-CN" altLang="en-US" sz="2000">
                <a:solidFill>
                  <a:schemeClr val="tx2"/>
                </a:solidFill>
              </a:endParaRPr>
            </a:p>
          </p:txBody>
        </p:sp>
        <p:sp>
          <p:nvSpPr>
            <p:cNvPr id="10" name="矩形 9"/>
            <p:cNvSpPr/>
            <p:nvPr/>
          </p:nvSpPr>
          <p:spPr>
            <a:xfrm>
              <a:off x="8072408" y="1357297"/>
              <a:ext cx="71437"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2715" name="TextBox 10"/>
            <p:cNvSpPr txBox="1">
              <a:spLocks noChangeArrowheads="1"/>
            </p:cNvSpPr>
            <p:nvPr/>
          </p:nvSpPr>
          <p:spPr bwMode="auto">
            <a:xfrm>
              <a:off x="642938" y="1643063"/>
              <a:ext cx="1214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F.Inst</a:t>
              </a:r>
              <a:endParaRPr kumimoji="0" lang="zh-CN" altLang="en-US" sz="4400">
                <a:solidFill>
                  <a:schemeClr val="tx2"/>
                </a:solidFill>
              </a:endParaRPr>
            </a:p>
          </p:txBody>
        </p:sp>
        <p:sp>
          <p:nvSpPr>
            <p:cNvPr id="72716" name="TextBox 11"/>
            <p:cNvSpPr txBox="1">
              <a:spLocks noChangeArrowheads="1"/>
            </p:cNvSpPr>
            <p:nvPr/>
          </p:nvSpPr>
          <p:spPr bwMode="auto">
            <a:xfrm>
              <a:off x="2500313" y="1357313"/>
              <a:ext cx="1214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D.Inst</a:t>
              </a:r>
              <a:endParaRPr kumimoji="0" lang="zh-CN" altLang="en-US" sz="4400">
                <a:solidFill>
                  <a:schemeClr val="tx2"/>
                </a:solidFill>
              </a:endParaRPr>
            </a:p>
          </p:txBody>
        </p:sp>
        <p:sp>
          <p:nvSpPr>
            <p:cNvPr id="72717" name="TextBox 12"/>
            <p:cNvSpPr txBox="1">
              <a:spLocks noChangeArrowheads="1"/>
            </p:cNvSpPr>
            <p:nvPr/>
          </p:nvSpPr>
          <p:spPr bwMode="auto">
            <a:xfrm>
              <a:off x="4357688" y="1357313"/>
              <a:ext cx="1214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E.Inst</a:t>
              </a:r>
              <a:endParaRPr kumimoji="0" lang="zh-CN" altLang="en-US" sz="4400">
                <a:solidFill>
                  <a:schemeClr val="tx2"/>
                </a:solidFill>
              </a:endParaRPr>
            </a:p>
          </p:txBody>
        </p:sp>
        <p:sp>
          <p:nvSpPr>
            <p:cNvPr id="72718" name="TextBox 13"/>
            <p:cNvSpPr txBox="1">
              <a:spLocks noChangeArrowheads="1"/>
            </p:cNvSpPr>
            <p:nvPr/>
          </p:nvSpPr>
          <p:spPr bwMode="auto">
            <a:xfrm>
              <a:off x="6715125" y="1214438"/>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M.Inst</a:t>
              </a:r>
              <a:endParaRPr kumimoji="0" lang="zh-CN" altLang="en-US" sz="4400">
                <a:solidFill>
                  <a:schemeClr val="tx2"/>
                </a:solidFill>
              </a:endParaRPr>
            </a:p>
          </p:txBody>
        </p:sp>
        <p:sp>
          <p:nvSpPr>
            <p:cNvPr id="16" name="TextBox 15"/>
            <p:cNvSpPr txBox="1"/>
            <p:nvPr/>
          </p:nvSpPr>
          <p:spPr>
            <a:xfrm>
              <a:off x="3071783" y="2643178"/>
              <a:ext cx="1143000" cy="163195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defRPr/>
              </a:pPr>
              <a:endParaRPr lang="en-US" altLang="zh-CN" sz="2000" dirty="0"/>
            </a:p>
            <a:p>
              <a:pPr eaLnBrk="1" hangingPunct="1">
                <a:defRPr/>
              </a:pPr>
              <a:r>
                <a:rPr lang="en-US" altLang="zh-CN" sz="2000" dirty="0"/>
                <a:t>Stall control logic</a:t>
              </a:r>
            </a:p>
            <a:p>
              <a:pPr eaLnBrk="1" hangingPunct="1">
                <a:defRPr/>
              </a:pPr>
              <a:endParaRPr lang="zh-CN" altLang="en-US" sz="2000" dirty="0"/>
            </a:p>
          </p:txBody>
        </p:sp>
        <p:grpSp>
          <p:nvGrpSpPr>
            <p:cNvPr id="72720" name="组合 60"/>
            <p:cNvGrpSpPr>
              <a:grpSpLocks/>
            </p:cNvGrpSpPr>
            <p:nvPr/>
          </p:nvGrpSpPr>
          <p:grpSpPr bwMode="auto">
            <a:xfrm>
              <a:off x="2428875" y="2286000"/>
              <a:ext cx="642938" cy="1644650"/>
              <a:chOff x="2428860" y="2285992"/>
              <a:chExt cx="642942" cy="1644662"/>
            </a:xfrm>
          </p:grpSpPr>
          <p:cxnSp>
            <p:nvCxnSpPr>
              <p:cNvPr id="29" name="形状 28"/>
              <p:cNvCxnSpPr>
                <a:endCxn id="16" idx="1"/>
              </p:cNvCxnSpPr>
              <p:nvPr/>
            </p:nvCxnSpPr>
            <p:spPr>
              <a:xfrm rot="16200000" flipH="1">
                <a:off x="2378026" y="2765411"/>
                <a:ext cx="1173177" cy="2143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428830" y="2285980"/>
                <a:ext cx="42862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428830" y="2428857"/>
                <a:ext cx="21431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2643144" y="3929063"/>
                <a:ext cx="428628"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1893835" y="3178166"/>
                <a:ext cx="1500206" cy="15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721" name="TextBox 53"/>
            <p:cNvSpPr txBox="1">
              <a:spLocks noChangeArrowheads="1"/>
            </p:cNvSpPr>
            <p:nvPr/>
          </p:nvSpPr>
          <p:spPr bwMode="auto">
            <a:xfrm>
              <a:off x="2643188" y="3429000"/>
              <a:ext cx="496828" cy="32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400" dirty="0" smtClean="0">
                  <a:solidFill>
                    <a:schemeClr val="tx2"/>
                  </a:solidFill>
                </a:rPr>
                <a:t>rs1</a:t>
              </a:r>
              <a:endParaRPr kumimoji="0" lang="zh-CN" altLang="en-US" sz="1400" dirty="0">
                <a:solidFill>
                  <a:schemeClr val="tx2"/>
                </a:solidFill>
              </a:endParaRPr>
            </a:p>
          </p:txBody>
        </p:sp>
        <p:sp>
          <p:nvSpPr>
            <p:cNvPr id="72722" name="TextBox 56"/>
            <p:cNvSpPr txBox="1">
              <a:spLocks noChangeArrowheads="1"/>
            </p:cNvSpPr>
            <p:nvPr/>
          </p:nvSpPr>
          <p:spPr bwMode="auto">
            <a:xfrm>
              <a:off x="2643188" y="4000500"/>
              <a:ext cx="573057" cy="32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400" dirty="0">
                  <a:solidFill>
                    <a:schemeClr val="tx2"/>
                  </a:solidFill>
                </a:rPr>
                <a:t>r</a:t>
              </a:r>
              <a:r>
                <a:rPr kumimoji="0" lang="en-US" altLang="zh-CN" sz="1400" dirty="0" smtClean="0">
                  <a:solidFill>
                    <a:schemeClr val="tx2"/>
                  </a:solidFill>
                </a:rPr>
                <a:t>s2</a:t>
              </a:r>
              <a:endParaRPr kumimoji="0" lang="zh-CN" altLang="en-US" sz="1400" dirty="0">
                <a:solidFill>
                  <a:schemeClr val="tx2"/>
                </a:solidFill>
              </a:endParaRPr>
            </a:p>
          </p:txBody>
        </p:sp>
        <p:sp>
          <p:nvSpPr>
            <p:cNvPr id="72723" name="TextBox 68"/>
            <p:cNvSpPr txBox="1">
              <a:spLocks noChangeArrowheads="1"/>
            </p:cNvSpPr>
            <p:nvPr/>
          </p:nvSpPr>
          <p:spPr bwMode="auto">
            <a:xfrm>
              <a:off x="4357688" y="2047875"/>
              <a:ext cx="571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200">
                  <a:solidFill>
                    <a:schemeClr val="tx2"/>
                  </a:solidFill>
                </a:rPr>
                <a:t>Wreg</a:t>
              </a:r>
              <a:endParaRPr kumimoji="0" lang="zh-CN" altLang="en-US" sz="1200">
                <a:solidFill>
                  <a:schemeClr val="tx2"/>
                </a:solidFill>
              </a:endParaRPr>
            </a:p>
          </p:txBody>
        </p:sp>
        <p:grpSp>
          <p:nvGrpSpPr>
            <p:cNvPr id="72724" name="组合 69"/>
            <p:cNvGrpSpPr>
              <a:grpSpLocks/>
            </p:cNvGrpSpPr>
            <p:nvPr/>
          </p:nvGrpSpPr>
          <p:grpSpPr bwMode="auto">
            <a:xfrm>
              <a:off x="4214813" y="2286000"/>
              <a:ext cx="573087" cy="625475"/>
              <a:chOff x="4214810" y="2570156"/>
              <a:chExt cx="572298" cy="217490"/>
            </a:xfrm>
          </p:grpSpPr>
          <p:cxnSp>
            <p:nvCxnSpPr>
              <p:cNvPr id="63" name="直接连接符 62"/>
              <p:cNvCxnSpPr/>
              <p:nvPr/>
            </p:nvCxnSpPr>
            <p:spPr>
              <a:xfrm>
                <a:off x="4357458" y="2570152"/>
                <a:ext cx="428035" cy="1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a:off x="4679197" y="2679209"/>
                <a:ext cx="214179" cy="1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10800000">
                <a:off x="4214780" y="2785987"/>
                <a:ext cx="570713" cy="1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72725" name="组合 70"/>
            <p:cNvGrpSpPr>
              <a:grpSpLocks/>
            </p:cNvGrpSpPr>
            <p:nvPr/>
          </p:nvGrpSpPr>
          <p:grpSpPr bwMode="auto">
            <a:xfrm>
              <a:off x="4214813" y="2071688"/>
              <a:ext cx="785812" cy="954087"/>
              <a:chOff x="4214810" y="2570156"/>
              <a:chExt cx="572298" cy="217490"/>
            </a:xfrm>
          </p:grpSpPr>
          <p:cxnSp>
            <p:nvCxnSpPr>
              <p:cNvPr id="72" name="直接连接符 71"/>
              <p:cNvCxnSpPr/>
              <p:nvPr/>
            </p:nvCxnSpPr>
            <p:spPr>
              <a:xfrm>
                <a:off x="4286470" y="2570153"/>
                <a:ext cx="499460" cy="1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4679210" y="2679044"/>
                <a:ext cx="214596" cy="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rot="10800000">
                <a:off x="4214788" y="2786196"/>
                <a:ext cx="571142" cy="14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72726" name="组合 75"/>
            <p:cNvGrpSpPr>
              <a:grpSpLocks/>
            </p:cNvGrpSpPr>
            <p:nvPr/>
          </p:nvGrpSpPr>
          <p:grpSpPr bwMode="auto">
            <a:xfrm>
              <a:off x="4214813" y="1857375"/>
              <a:ext cx="1143000" cy="1285875"/>
              <a:chOff x="4214810" y="2570156"/>
              <a:chExt cx="572298" cy="217490"/>
            </a:xfrm>
          </p:grpSpPr>
          <p:cxnSp>
            <p:nvCxnSpPr>
              <p:cNvPr id="77" name="直接连接符 76"/>
              <p:cNvCxnSpPr/>
              <p:nvPr/>
            </p:nvCxnSpPr>
            <p:spPr>
              <a:xfrm>
                <a:off x="4286332" y="2570154"/>
                <a:ext cx="499966" cy="1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5400000">
                <a:off x="4679164" y="2678910"/>
                <a:ext cx="214269" cy="1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rot="10800000">
                <a:off x="4214795" y="2786034"/>
                <a:ext cx="571503" cy="1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72727" name="TextBox 79"/>
            <p:cNvSpPr txBox="1">
              <a:spLocks noChangeArrowheads="1"/>
            </p:cNvSpPr>
            <p:nvPr/>
          </p:nvSpPr>
          <p:spPr bwMode="auto">
            <a:xfrm>
              <a:off x="4357688" y="1857375"/>
              <a:ext cx="642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dirty="0">
                  <a:solidFill>
                    <a:schemeClr val="tx2"/>
                  </a:solidFill>
                </a:rPr>
                <a:t>Branch</a:t>
              </a:r>
              <a:endParaRPr kumimoji="0" lang="zh-CN" altLang="en-US" sz="1100" dirty="0">
                <a:solidFill>
                  <a:schemeClr val="tx2"/>
                </a:solidFill>
              </a:endParaRPr>
            </a:p>
          </p:txBody>
        </p:sp>
        <p:sp>
          <p:nvSpPr>
            <p:cNvPr id="72728" name="TextBox 80"/>
            <p:cNvSpPr txBox="1">
              <a:spLocks noChangeArrowheads="1"/>
            </p:cNvSpPr>
            <p:nvPr/>
          </p:nvSpPr>
          <p:spPr bwMode="auto">
            <a:xfrm>
              <a:off x="4357688" y="1643063"/>
              <a:ext cx="9286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a:solidFill>
                    <a:schemeClr val="tx2"/>
                  </a:solidFill>
                </a:rPr>
                <a:t>Bubble</a:t>
              </a:r>
              <a:endParaRPr kumimoji="0" lang="zh-CN" altLang="en-US" sz="1100">
                <a:solidFill>
                  <a:schemeClr val="tx2"/>
                </a:solidFill>
              </a:endParaRPr>
            </a:p>
          </p:txBody>
        </p:sp>
        <p:sp>
          <p:nvSpPr>
            <p:cNvPr id="72729" name="TextBox 68"/>
            <p:cNvSpPr txBox="1">
              <a:spLocks noChangeArrowheads="1"/>
            </p:cNvSpPr>
            <p:nvPr/>
          </p:nvSpPr>
          <p:spPr bwMode="auto">
            <a:xfrm>
              <a:off x="6215063" y="2000250"/>
              <a:ext cx="571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200">
                  <a:solidFill>
                    <a:schemeClr val="tx2"/>
                  </a:solidFill>
                </a:rPr>
                <a:t>Wreg</a:t>
              </a:r>
              <a:endParaRPr kumimoji="0" lang="zh-CN" altLang="en-US" sz="1200">
                <a:solidFill>
                  <a:schemeClr val="tx2"/>
                </a:solidFill>
              </a:endParaRPr>
            </a:p>
          </p:txBody>
        </p:sp>
        <p:sp>
          <p:nvSpPr>
            <p:cNvPr id="72730" name="TextBox 79"/>
            <p:cNvSpPr txBox="1">
              <a:spLocks noChangeArrowheads="1"/>
            </p:cNvSpPr>
            <p:nvPr/>
          </p:nvSpPr>
          <p:spPr bwMode="auto">
            <a:xfrm>
              <a:off x="6215063" y="1785938"/>
              <a:ext cx="6429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a:solidFill>
                    <a:schemeClr val="tx2"/>
                  </a:solidFill>
                </a:rPr>
                <a:t>Branch</a:t>
              </a:r>
              <a:endParaRPr kumimoji="0" lang="zh-CN" altLang="en-US" sz="1100">
                <a:solidFill>
                  <a:schemeClr val="tx2"/>
                </a:solidFill>
              </a:endParaRPr>
            </a:p>
          </p:txBody>
        </p:sp>
        <p:sp>
          <p:nvSpPr>
            <p:cNvPr id="72731" name="TextBox 80"/>
            <p:cNvSpPr txBox="1">
              <a:spLocks noChangeArrowheads="1"/>
            </p:cNvSpPr>
            <p:nvPr/>
          </p:nvSpPr>
          <p:spPr bwMode="auto">
            <a:xfrm>
              <a:off x="6215063" y="1571625"/>
              <a:ext cx="9286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a:solidFill>
                    <a:schemeClr val="tx2"/>
                  </a:solidFill>
                </a:rPr>
                <a:t>Bubble</a:t>
              </a:r>
              <a:endParaRPr kumimoji="0" lang="zh-CN" altLang="en-US" sz="1100">
                <a:solidFill>
                  <a:schemeClr val="tx2"/>
                </a:solidFill>
              </a:endParaRPr>
            </a:p>
          </p:txBody>
        </p:sp>
        <p:cxnSp>
          <p:nvCxnSpPr>
            <p:cNvPr id="40" name="直接连接符 39"/>
            <p:cNvCxnSpPr/>
            <p:nvPr/>
          </p:nvCxnSpPr>
          <p:spPr bwMode="auto">
            <a:xfrm>
              <a:off x="6215033" y="1785924"/>
              <a:ext cx="998537" cy="15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auto">
            <a:xfrm rot="5400000">
              <a:off x="6134066" y="2887653"/>
              <a:ext cx="215901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bwMode="auto">
            <a:xfrm>
              <a:off x="6215033" y="2214551"/>
              <a:ext cx="428625"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auto">
            <a:xfrm rot="5400000">
              <a:off x="5902293" y="2971791"/>
              <a:ext cx="1484319"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auto">
            <a:xfrm>
              <a:off x="6170583" y="2000237"/>
              <a:ext cx="685800"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auto">
            <a:xfrm rot="16200000" flipH="1">
              <a:off x="5938803" y="2938454"/>
              <a:ext cx="18383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bwMode="auto">
            <a:xfrm rot="10800000">
              <a:off x="4214783" y="3960809"/>
              <a:ext cx="2998787" cy="15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bwMode="auto">
            <a:xfrm rot="10800000">
              <a:off x="4214783" y="3702045"/>
              <a:ext cx="2428875"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bwMode="auto">
            <a:xfrm rot="10800000">
              <a:off x="4214783" y="3844920"/>
              <a:ext cx="2643187"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bwMode="auto">
            <a:xfrm>
              <a:off x="6215033" y="2428864"/>
              <a:ext cx="21272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bwMode="auto">
            <a:xfrm rot="16200000" flipH="1">
              <a:off x="5864986" y="3007511"/>
              <a:ext cx="112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bwMode="auto">
            <a:xfrm rot="10800000">
              <a:off x="4286220" y="3571869"/>
              <a:ext cx="214153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2744" name="组合 69"/>
            <p:cNvGrpSpPr>
              <a:grpSpLocks/>
            </p:cNvGrpSpPr>
            <p:nvPr/>
          </p:nvGrpSpPr>
          <p:grpSpPr bwMode="auto">
            <a:xfrm>
              <a:off x="4214813" y="2500313"/>
              <a:ext cx="428625" cy="285750"/>
              <a:chOff x="4214810" y="2570156"/>
              <a:chExt cx="572298" cy="217490"/>
            </a:xfrm>
          </p:grpSpPr>
          <p:cxnSp>
            <p:nvCxnSpPr>
              <p:cNvPr id="83" name="直接连接符 82"/>
              <p:cNvCxnSpPr/>
              <p:nvPr/>
            </p:nvCxnSpPr>
            <p:spPr>
              <a:xfrm>
                <a:off x="4356784" y="2570148"/>
                <a:ext cx="428164" cy="2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rot="5400000">
                <a:off x="4679074" y="2678437"/>
                <a:ext cx="213866" cy="2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rot="10800000">
                <a:off x="4214770" y="2785222"/>
                <a:ext cx="570178" cy="24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72745" name="TextBox 68"/>
            <p:cNvSpPr txBox="1">
              <a:spLocks noChangeArrowheads="1"/>
            </p:cNvSpPr>
            <p:nvPr/>
          </p:nvSpPr>
          <p:spPr bwMode="auto">
            <a:xfrm>
              <a:off x="6143625" y="2214563"/>
              <a:ext cx="571500" cy="28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200" dirty="0">
                  <a:solidFill>
                    <a:schemeClr val="tx2"/>
                  </a:solidFill>
                </a:rPr>
                <a:t>   </a:t>
              </a:r>
              <a:r>
                <a:rPr kumimoji="0" lang="en-US" altLang="zh-CN" sz="1200" dirty="0" err="1" smtClean="0">
                  <a:solidFill>
                    <a:schemeClr val="tx2"/>
                  </a:solidFill>
                </a:rPr>
                <a:t>rd</a:t>
              </a:r>
              <a:endParaRPr kumimoji="0" lang="zh-CN" altLang="en-US" sz="1200" dirty="0">
                <a:solidFill>
                  <a:schemeClr val="tx2"/>
                </a:solidFill>
              </a:endParaRPr>
            </a:p>
          </p:txBody>
        </p:sp>
        <p:sp>
          <p:nvSpPr>
            <p:cNvPr id="72746" name="TextBox 68"/>
            <p:cNvSpPr txBox="1">
              <a:spLocks noChangeArrowheads="1"/>
            </p:cNvSpPr>
            <p:nvPr/>
          </p:nvSpPr>
          <p:spPr bwMode="auto">
            <a:xfrm>
              <a:off x="4286250" y="2295525"/>
              <a:ext cx="571500" cy="28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200" dirty="0">
                  <a:solidFill>
                    <a:schemeClr val="tx2"/>
                  </a:solidFill>
                </a:rPr>
                <a:t>   </a:t>
              </a:r>
              <a:r>
                <a:rPr kumimoji="0" lang="en-US" altLang="zh-CN" sz="1200" dirty="0" err="1" smtClean="0">
                  <a:solidFill>
                    <a:schemeClr val="tx2"/>
                  </a:solidFill>
                </a:rPr>
                <a:t>rd</a:t>
              </a:r>
              <a:endParaRPr kumimoji="0" lang="zh-CN" altLang="en-US" sz="1200" dirty="0">
                <a:solidFill>
                  <a:schemeClr val="tx2"/>
                </a:solidFill>
              </a:endParaRPr>
            </a:p>
          </p:txBody>
        </p:sp>
        <p:cxnSp>
          <p:nvCxnSpPr>
            <p:cNvPr id="91" name="直接连接符 90"/>
            <p:cNvCxnSpPr>
              <a:stCxn id="16" idx="2"/>
            </p:cNvCxnSpPr>
            <p:nvPr/>
          </p:nvCxnSpPr>
          <p:spPr>
            <a:xfrm rot="5400000">
              <a:off x="3387694" y="4530725"/>
              <a:ext cx="511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rot="10800000">
              <a:off x="571470" y="4786313"/>
              <a:ext cx="3071813"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endCxn id="4" idx="2"/>
            </p:cNvCxnSpPr>
            <p:nvPr/>
          </p:nvCxnSpPr>
          <p:spPr>
            <a:xfrm rot="16200000" flipV="1">
              <a:off x="-517560" y="3697283"/>
              <a:ext cx="2143135" cy="34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rot="16200000" flipV="1">
              <a:off x="1339815" y="3697283"/>
              <a:ext cx="2143135" cy="34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751" name="TextBox 79"/>
            <p:cNvSpPr txBox="1">
              <a:spLocks noChangeArrowheads="1"/>
            </p:cNvSpPr>
            <p:nvPr/>
          </p:nvSpPr>
          <p:spPr bwMode="auto">
            <a:xfrm>
              <a:off x="3714750" y="4572000"/>
              <a:ext cx="6429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a:solidFill>
                    <a:schemeClr val="tx2"/>
                  </a:solidFill>
                </a:rPr>
                <a:t>stall</a:t>
              </a:r>
              <a:endParaRPr kumimoji="0" lang="zh-CN" altLang="en-US" sz="1100">
                <a:solidFill>
                  <a:schemeClr val="tx2"/>
                </a:solidFill>
              </a:endParaRPr>
            </a:p>
          </p:txBody>
        </p:sp>
      </p:grpSp>
      <p:sp>
        <p:nvSpPr>
          <p:cNvPr id="72708" name="TextBox 97"/>
          <p:cNvSpPr txBox="1">
            <a:spLocks noChangeArrowheads="1"/>
          </p:cNvSpPr>
          <p:nvPr/>
        </p:nvSpPr>
        <p:spPr bwMode="auto">
          <a:xfrm>
            <a:off x="5041787" y="4467557"/>
            <a:ext cx="828675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AutoNum type="arabicParenR"/>
            </a:pPr>
            <a:r>
              <a:rPr kumimoji="0" lang="en-US" altLang="zh-CN" sz="2000" dirty="0">
                <a:solidFill>
                  <a:schemeClr val="tx2"/>
                </a:solidFill>
                <a:latin typeface="Times New Roman" panose="02020603050405020304" pitchFamily="18" charset="0"/>
                <a:cs typeface="Times New Roman" panose="02020603050405020304" pitchFamily="18" charset="0"/>
              </a:rPr>
              <a:t>To produce a stall signal. If stall ==1 then </a:t>
            </a:r>
          </a:p>
          <a:p>
            <a:pPr eaLnBrk="1" hangingPunct="1">
              <a:spcBef>
                <a:spcPct val="0"/>
              </a:spcBef>
              <a:buClrTx/>
              <a:buSzTx/>
              <a:buFontTx/>
              <a:buAutoNum type="arabicParenR"/>
            </a:pPr>
            <a:r>
              <a:rPr kumimoji="0" lang="en-US" altLang="zh-CN" sz="2000" dirty="0">
                <a:solidFill>
                  <a:schemeClr val="tx2"/>
                </a:solidFill>
                <a:latin typeface="Times New Roman" panose="02020603050405020304" pitchFamily="18" charset="0"/>
                <a:cs typeface="Times New Roman" panose="02020603050405020304" pitchFamily="18" charset="0"/>
              </a:rPr>
              <a:t>Use stall to disable writing PC write and IF/ID latch.</a:t>
            </a:r>
          </a:p>
          <a:p>
            <a:pPr eaLnBrk="1" hangingPunct="1">
              <a:spcBef>
                <a:spcPct val="0"/>
              </a:spcBef>
              <a:buClrTx/>
              <a:buSzTx/>
              <a:buFontTx/>
              <a:buAutoNum type="arabicParenR"/>
            </a:pPr>
            <a:r>
              <a:rPr kumimoji="0" lang="en-US" altLang="zh-CN" sz="2000" dirty="0">
                <a:solidFill>
                  <a:schemeClr val="tx2"/>
                </a:solidFill>
                <a:latin typeface="Times New Roman" panose="02020603050405020304" pitchFamily="18" charset="0"/>
                <a:cs typeface="Times New Roman" panose="02020603050405020304" pitchFamily="18" charset="0"/>
              </a:rPr>
              <a:t>Push  a bubble into next stage. </a:t>
            </a:r>
          </a:p>
          <a:p>
            <a:pPr lvl="1" eaLnBrk="1" hangingPunct="1">
              <a:spcBef>
                <a:spcPct val="0"/>
              </a:spcBef>
              <a:buFont typeface="Wingdings" panose="05000000000000000000" pitchFamily="2" charset="2"/>
              <a:buChar char="ü"/>
            </a:pPr>
            <a:r>
              <a:rPr kumimoji="0" lang="en-US" altLang="zh-CN" sz="2000" dirty="0">
                <a:solidFill>
                  <a:schemeClr val="tx2"/>
                </a:solidFill>
                <a:latin typeface="Times New Roman" panose="02020603050405020304" pitchFamily="18" charset="0"/>
                <a:cs typeface="Times New Roman" panose="02020603050405020304" pitchFamily="18" charset="0"/>
              </a:rPr>
              <a:t>Bubble = 1 and disable control signal  </a:t>
            </a:r>
            <a:r>
              <a:rPr kumimoji="0" lang="en-US" altLang="zh-CN" sz="2000" dirty="0" err="1">
                <a:solidFill>
                  <a:schemeClr val="tx2"/>
                </a:solidFill>
                <a:latin typeface="Times New Roman" panose="02020603050405020304" pitchFamily="18" charset="0"/>
                <a:cs typeface="Times New Roman" panose="02020603050405020304" pitchFamily="18" charset="0"/>
              </a:rPr>
              <a:t>Wreg</a:t>
            </a:r>
            <a:r>
              <a:rPr kumimoji="0" lang="en-US" altLang="zh-CN" sz="2000" dirty="0">
                <a:solidFill>
                  <a:schemeClr val="tx2"/>
                </a:solidFill>
                <a:latin typeface="Times New Roman" panose="02020603050405020304" pitchFamily="18" charset="0"/>
                <a:cs typeface="Times New Roman" panose="02020603050405020304" pitchFamily="18" charset="0"/>
              </a:rPr>
              <a:t> and </a:t>
            </a:r>
            <a:r>
              <a:rPr kumimoji="0" lang="en-US" altLang="zh-CN" sz="2000" dirty="0" err="1">
                <a:solidFill>
                  <a:schemeClr val="tx2"/>
                </a:solidFill>
                <a:latin typeface="Times New Roman" panose="02020603050405020304" pitchFamily="18" charset="0"/>
                <a:cs typeface="Times New Roman" panose="02020603050405020304" pitchFamily="18" charset="0"/>
              </a:rPr>
              <a:t>Wmem</a:t>
            </a:r>
            <a:r>
              <a:rPr kumimoji="0" lang="en-US" altLang="zh-CN" sz="2000" dirty="0">
                <a:solidFill>
                  <a:schemeClr val="tx2"/>
                </a:solidFill>
                <a:latin typeface="Times New Roman" panose="02020603050405020304" pitchFamily="18" charset="0"/>
                <a:cs typeface="Times New Roman" panose="02020603050405020304" pitchFamily="18" charset="0"/>
              </a:rPr>
              <a:t>.</a:t>
            </a:r>
          </a:p>
          <a:p>
            <a:pPr lvl="1" eaLnBrk="1" hangingPunct="1">
              <a:spcBef>
                <a:spcPct val="0"/>
              </a:spcBef>
              <a:buFont typeface="Wingdings" panose="05000000000000000000" pitchFamily="2" charset="2"/>
              <a:buChar char="ü"/>
            </a:pPr>
            <a:r>
              <a:rPr kumimoji="0" lang="en-US" altLang="zh-CN" sz="2000" dirty="0" err="1">
                <a:solidFill>
                  <a:schemeClr val="tx2"/>
                </a:solidFill>
                <a:latin typeface="Times New Roman" panose="02020603050405020304" pitchFamily="18" charset="0"/>
                <a:cs typeface="Times New Roman" panose="02020603050405020304" pitchFamily="18" charset="0"/>
              </a:rPr>
              <a:t>Puch</a:t>
            </a:r>
            <a:r>
              <a:rPr kumimoji="0" lang="en-US" altLang="zh-CN" sz="2000" dirty="0">
                <a:solidFill>
                  <a:schemeClr val="tx2"/>
                </a:solidFill>
                <a:latin typeface="Times New Roman" panose="02020603050405020304" pitchFamily="18" charset="0"/>
                <a:cs typeface="Times New Roman" panose="02020603050405020304" pitchFamily="18" charset="0"/>
              </a:rPr>
              <a:t> a </a:t>
            </a:r>
            <a:r>
              <a:rPr kumimoji="0" lang="en-US" altLang="zh-CN" sz="2000" dirty="0" err="1">
                <a:solidFill>
                  <a:schemeClr val="tx2"/>
                </a:solidFill>
                <a:latin typeface="Times New Roman" panose="02020603050405020304" pitchFamily="18" charset="0"/>
                <a:cs typeface="Times New Roman" panose="02020603050405020304" pitchFamily="18" charset="0"/>
              </a:rPr>
              <a:t>nop</a:t>
            </a:r>
            <a:r>
              <a:rPr kumimoji="0" lang="en-US" altLang="zh-CN" sz="2000" dirty="0">
                <a:solidFill>
                  <a:schemeClr val="tx2"/>
                </a:solidFill>
                <a:latin typeface="Times New Roman" panose="02020603050405020304" pitchFamily="18" charset="0"/>
                <a:cs typeface="Times New Roman" panose="02020603050405020304" pitchFamily="18" charset="0"/>
              </a:rPr>
              <a:t> forward into ID/EX </a:t>
            </a:r>
            <a:r>
              <a:rPr kumimoji="0" lang="en-US" altLang="zh-CN" sz="2000" dirty="0" smtClean="0">
                <a:solidFill>
                  <a:schemeClr val="tx2"/>
                </a:solidFill>
              </a:rPr>
              <a:t>    </a:t>
            </a:r>
            <a:endParaRPr kumimoji="0" lang="en-US" altLang="zh-CN" sz="2000" dirty="0">
              <a:solidFill>
                <a:schemeClr val="tx2"/>
              </a:solidFill>
            </a:endParaRPr>
          </a:p>
        </p:txBody>
      </p:sp>
    </p:spTree>
    <p:extLst>
      <p:ext uri="{BB962C8B-B14F-4D97-AF65-F5344CB8AC3E}">
        <p14:creationId xmlns:p14="http://schemas.microsoft.com/office/powerpoint/2010/main" val="3767837489"/>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Control signals </a:t>
            </a:r>
            <a:endParaRPr lang="zh-CN" altLang="en-US" dirty="0"/>
          </a:p>
        </p:txBody>
      </p:sp>
      <p:graphicFrame>
        <p:nvGraphicFramePr>
          <p:cNvPr id="5" name="Group 352"/>
          <p:cNvGraphicFramePr>
            <a:graphicFrameLocks/>
          </p:cNvGraphicFramePr>
          <p:nvPr>
            <p:extLst>
              <p:ext uri="{D42A27DB-BD31-4B8C-83A1-F6EECF244321}">
                <p14:modId xmlns:p14="http://schemas.microsoft.com/office/powerpoint/2010/main" val="509559443"/>
              </p:ext>
            </p:extLst>
          </p:nvPr>
        </p:nvGraphicFramePr>
        <p:xfrm>
          <a:off x="2166910" y="1357298"/>
          <a:ext cx="8305800" cy="3235326"/>
        </p:xfrm>
        <a:graphic>
          <a:graphicData uri="http://schemas.openxmlformats.org/drawingml/2006/table">
            <a:tbl>
              <a:tblPr/>
              <a:tblGrid>
                <a:gridCol w="514350">
                  <a:extLst>
                    <a:ext uri="{9D8B030D-6E8A-4147-A177-3AD203B41FA5}">
                      <a16:colId xmlns="" xmlns:a16="http://schemas.microsoft.com/office/drawing/2014/main" val="20000"/>
                    </a:ext>
                  </a:extLst>
                </a:gridCol>
                <a:gridCol w="1739900">
                  <a:extLst>
                    <a:ext uri="{9D8B030D-6E8A-4147-A177-3AD203B41FA5}">
                      <a16:colId xmlns="" xmlns:a16="http://schemas.microsoft.com/office/drawing/2014/main" val="20001"/>
                    </a:ext>
                  </a:extLst>
                </a:gridCol>
                <a:gridCol w="2898775">
                  <a:extLst>
                    <a:ext uri="{9D8B030D-6E8A-4147-A177-3AD203B41FA5}">
                      <a16:colId xmlns="" xmlns:a16="http://schemas.microsoft.com/office/drawing/2014/main" val="20002"/>
                    </a:ext>
                  </a:extLst>
                </a:gridCol>
                <a:gridCol w="3152775">
                  <a:extLst>
                    <a:ext uri="{9D8B030D-6E8A-4147-A177-3AD203B41FA5}">
                      <a16:colId xmlns="" xmlns:a16="http://schemas.microsoft.com/office/drawing/2014/main" val="20003"/>
                    </a:ext>
                  </a:extLst>
                </a:gridCol>
              </a:tblGrid>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Output Signal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Meaning When 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Meaning When 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6990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1</a:t>
                      </a:r>
                      <a:endParaRPr kumimoji="0" lang="en-US" altLang="zh-CN" sz="1800" b="0"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Cu_branch</a:t>
                      </a:r>
                      <a:endParaRPr kumimoji="0" lang="en-US" altLang="zh-CN" sz="1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Branch Instr.</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Non-Branch Instr.</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Cu_wmem</a:t>
                      </a:r>
                      <a:endParaRPr kumimoji="0" lang="en-US" altLang="zh-CN" sz="1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Write Mem.</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Not Write Mem.</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Cu_Mem2Reg</a:t>
                      </a:r>
                      <a:endParaRPr kumimoji="0" lang="en-US" altLang="zh-CN" sz="1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From Mem. To Reg</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From ALUOut</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To Reg</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Cu_sext</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Sign-extend the </a:t>
                      </a:r>
                      <a:r>
                        <a:rPr kumimoji="0" lang="en-US" altLang="zh-CN" sz="1800" b="1"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imm</a:t>
                      </a: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 sign extended the imm.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Cu_aluc</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ALU</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Operation</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10006"/>
                  </a:ext>
                </a:extLst>
              </a:tr>
              <a:tr h="46831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Cu_aluimm</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Imm</a:t>
                      </a: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Register data2</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46831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Cu_wreg</a:t>
                      </a:r>
                      <a:endParaRPr kumimoji="0" lang="en-US" altLang="zh-CN" sz="1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Write Reg.</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Not Write Reg.</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425979567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p:cNvPicPr>
            <a:picLocks noChangeArrowheads="1"/>
          </p:cNvPicPr>
          <p:nvPr/>
        </p:nvPicPr>
        <p:blipFill>
          <a:blip r:embed="rId3"/>
          <a:srcRect/>
          <a:stretch>
            <a:fillRect/>
          </a:stretch>
        </p:blipFill>
        <p:spPr bwMode="auto">
          <a:xfrm>
            <a:off x="1752600" y="2244733"/>
            <a:ext cx="8610600" cy="3976688"/>
          </a:xfrm>
          <a:prstGeom prst="rect">
            <a:avLst/>
          </a:prstGeom>
          <a:noFill/>
          <a:ln w="12700">
            <a:noFill/>
            <a:miter lim="800000"/>
            <a:headEnd/>
            <a:tailEnd/>
          </a:ln>
          <a:effectLst/>
        </p:spPr>
      </p:pic>
      <p:sp>
        <p:nvSpPr>
          <p:cNvPr id="65539" name="Line 5"/>
          <p:cNvSpPr>
            <a:spLocks noChangeShapeType="1"/>
          </p:cNvSpPr>
          <p:nvPr/>
        </p:nvSpPr>
        <p:spPr bwMode="auto">
          <a:xfrm>
            <a:off x="2999656" y="4509120"/>
            <a:ext cx="609600" cy="0"/>
          </a:xfrm>
          <a:prstGeom prst="line">
            <a:avLst/>
          </a:prstGeom>
          <a:noFill/>
          <a:ln w="57150">
            <a:solidFill>
              <a:srgbClr val="FF3300"/>
            </a:solidFill>
            <a:round/>
            <a:headEnd/>
            <a:tailEnd/>
          </a:ln>
          <a:effectLst/>
        </p:spPr>
        <p:txBody>
          <a:bodyPr wrap="none" anchor="ctr"/>
          <a:lstStyle/>
          <a:p>
            <a:endParaRPr lang="zh-CN" altLang="en-US"/>
          </a:p>
        </p:txBody>
      </p:sp>
      <p:sp>
        <p:nvSpPr>
          <p:cNvPr id="65540" name="Line 6"/>
          <p:cNvSpPr>
            <a:spLocks noChangeShapeType="1"/>
          </p:cNvSpPr>
          <p:nvPr/>
        </p:nvSpPr>
        <p:spPr bwMode="auto">
          <a:xfrm>
            <a:off x="8832304" y="4520369"/>
            <a:ext cx="304800" cy="0"/>
          </a:xfrm>
          <a:prstGeom prst="line">
            <a:avLst/>
          </a:prstGeom>
          <a:noFill/>
          <a:ln w="57150">
            <a:solidFill>
              <a:srgbClr val="FF3300"/>
            </a:solidFill>
            <a:round/>
            <a:headEnd/>
            <a:tailEnd/>
          </a:ln>
          <a:effectLst/>
        </p:spPr>
        <p:txBody>
          <a:bodyPr wrap="none" anchor="ctr"/>
          <a:lstStyle/>
          <a:p>
            <a:endParaRPr lang="zh-CN" altLang="en-US"/>
          </a:p>
        </p:txBody>
      </p:sp>
      <p:sp>
        <p:nvSpPr>
          <p:cNvPr id="5" name="标题 4"/>
          <p:cNvSpPr>
            <a:spLocks noGrp="1"/>
          </p:cNvSpPr>
          <p:nvPr>
            <p:ph type="title"/>
          </p:nvPr>
        </p:nvSpPr>
        <p:spPr/>
        <p:txBody>
          <a:bodyPr/>
          <a:lstStyle/>
          <a:p>
            <a:r>
              <a:rPr lang="en-US" altLang="zh-CN" dirty="0" smtClean="0"/>
              <a:t>Multi-cycle CPU </a:t>
            </a:r>
            <a:r>
              <a:rPr lang="en-US" altLang="zh-CN" dirty="0" err="1" smtClean="0"/>
              <a:t>datapath</a:t>
            </a:r>
            <a:endParaRPr lang="zh-CN" altLang="en-US" dirty="0"/>
          </a:p>
        </p:txBody>
      </p:sp>
      <p:sp>
        <p:nvSpPr>
          <p:cNvPr id="6" name="内容占位符 5"/>
          <p:cNvSpPr>
            <a:spLocks noGrp="1"/>
          </p:cNvSpPr>
          <p:nvPr>
            <p:ph idx="1"/>
          </p:nvPr>
        </p:nvSpPr>
        <p:spPr>
          <a:xfrm>
            <a:off x="571500" y="1112823"/>
            <a:ext cx="10972800" cy="4768865"/>
          </a:xfrm>
        </p:spPr>
        <p:txBody>
          <a:bodyPr/>
          <a:lstStyle/>
          <a:p>
            <a:r>
              <a:rPr lang="en-US" altLang="zh-CN" sz="2800" dirty="0" smtClean="0"/>
              <a:t>ALU used for pc+4, </a:t>
            </a:r>
            <a:r>
              <a:rPr lang="en-US" altLang="zh-CN" sz="2800" dirty="0" err="1" smtClean="0"/>
              <a:t>pc+imm</a:t>
            </a:r>
            <a:r>
              <a:rPr lang="en-US" altLang="zh-CN" sz="2800" dirty="0" smtClean="0"/>
              <a:t>&lt;&lt;1,  A op B</a:t>
            </a:r>
            <a:r>
              <a:rPr lang="zh-CN" altLang="en-US" sz="2800" dirty="0" smtClean="0"/>
              <a:t>，</a:t>
            </a:r>
            <a:r>
              <a:rPr lang="en-US" altLang="zh-CN" sz="2800" dirty="0" smtClean="0"/>
              <a:t>  </a:t>
            </a:r>
          </a:p>
          <a:p>
            <a:r>
              <a:rPr lang="en-US" altLang="zh-CN" sz="2400" dirty="0" smtClean="0"/>
              <a:t>separate comparator for condition comparing for Branch instruction  </a:t>
            </a:r>
            <a:endParaRPr lang="zh-CN" altLang="en-US" sz="2400" dirty="0"/>
          </a:p>
        </p:txBody>
      </p:sp>
    </p:spTree>
    <p:extLst>
      <p:ext uri="{BB962C8B-B14F-4D97-AF65-F5344CB8AC3E}">
        <p14:creationId xmlns:p14="http://schemas.microsoft.com/office/powerpoint/2010/main" val="1489451459"/>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7728" y="55240"/>
            <a:ext cx="8544272" cy="936625"/>
          </a:xfrm>
        </p:spPr>
        <p:txBody>
          <a:bodyPr/>
          <a:lstStyle/>
          <a:p>
            <a:r>
              <a:rPr lang="en-US" altLang="zh-CN" sz="4000" dirty="0"/>
              <a:t>Something about control signals</a:t>
            </a:r>
            <a:endParaRPr lang="zh-CN" altLang="en-US" sz="4000" dirty="0"/>
          </a:p>
        </p:txBody>
      </p:sp>
      <p:sp>
        <p:nvSpPr>
          <p:cNvPr id="3" name="内容占位符 2"/>
          <p:cNvSpPr>
            <a:spLocks noGrp="1"/>
          </p:cNvSpPr>
          <p:nvPr>
            <p:ph idx="1"/>
          </p:nvPr>
        </p:nvSpPr>
        <p:spPr>
          <a:xfrm>
            <a:off x="1847528" y="1124744"/>
            <a:ext cx="10081120" cy="4857784"/>
          </a:xfrm>
        </p:spPr>
        <p:txBody>
          <a:bodyPr/>
          <a:lstStyle/>
          <a:p>
            <a:r>
              <a:rPr lang="en-US" altLang="zh-CN" sz="2000" dirty="0"/>
              <a:t>How to know the instruction in EXE/</a:t>
            </a:r>
            <a:r>
              <a:rPr lang="en-US" altLang="zh-CN" sz="2000" dirty="0" err="1"/>
              <a:t>MEM</a:t>
            </a:r>
            <a:r>
              <a:rPr lang="en-US" altLang="zh-CN" sz="2000" dirty="0"/>
              <a:t> is a Branch?</a:t>
            </a:r>
          </a:p>
          <a:p>
            <a:pPr lvl="1"/>
            <a:r>
              <a:rPr lang="en-US" altLang="zh-CN" sz="2000" dirty="0" err="1">
                <a:solidFill>
                  <a:srgbClr val="0000CC"/>
                </a:solidFill>
              </a:rPr>
              <a:t>EXE.branch</a:t>
            </a:r>
            <a:r>
              <a:rPr lang="en-US" altLang="zh-CN" sz="2000" dirty="0">
                <a:solidFill>
                  <a:srgbClr val="0000CC"/>
                </a:solidFill>
              </a:rPr>
              <a:t> ==1  or   </a:t>
            </a:r>
            <a:r>
              <a:rPr lang="en-US" altLang="zh-CN" sz="2000" dirty="0" err="1">
                <a:solidFill>
                  <a:srgbClr val="0000CC"/>
                </a:solidFill>
              </a:rPr>
              <a:t>Mem.branch</a:t>
            </a:r>
            <a:r>
              <a:rPr lang="en-US" altLang="zh-CN" sz="2000" dirty="0">
                <a:solidFill>
                  <a:srgbClr val="0000CC"/>
                </a:solidFill>
              </a:rPr>
              <a:t>  == 1 </a:t>
            </a:r>
          </a:p>
          <a:p>
            <a:r>
              <a:rPr lang="en-US" altLang="zh-CN" sz="2000" dirty="0"/>
              <a:t>How to know the instruction in EXE/</a:t>
            </a:r>
            <a:r>
              <a:rPr lang="en-US" altLang="zh-CN" sz="2000" dirty="0" err="1"/>
              <a:t>MEM</a:t>
            </a:r>
            <a:r>
              <a:rPr lang="en-US" altLang="zh-CN" sz="2000" dirty="0"/>
              <a:t> is a </a:t>
            </a:r>
            <a:r>
              <a:rPr lang="en-US" altLang="zh-CN" sz="2000" dirty="0" err="1"/>
              <a:t>ALU</a:t>
            </a:r>
            <a:r>
              <a:rPr lang="en-US" altLang="zh-CN" sz="2000" dirty="0"/>
              <a:t> or </a:t>
            </a:r>
            <a:r>
              <a:rPr lang="en-US" altLang="zh-CN" sz="2000" dirty="0" err="1"/>
              <a:t>LW</a:t>
            </a:r>
            <a:r>
              <a:rPr lang="en-US" altLang="zh-CN" sz="2000" dirty="0"/>
              <a:t> instruction ( has a destination reg.) ?</a:t>
            </a:r>
          </a:p>
          <a:p>
            <a:pPr lvl="1"/>
            <a:r>
              <a:rPr lang="en-US" altLang="zh-CN" sz="2000" dirty="0" err="1">
                <a:solidFill>
                  <a:srgbClr val="0000CC"/>
                </a:solidFill>
              </a:rPr>
              <a:t>EXE.Wreg</a:t>
            </a:r>
            <a:r>
              <a:rPr lang="en-US" altLang="zh-CN" sz="2000" dirty="0">
                <a:solidFill>
                  <a:srgbClr val="0000CC"/>
                </a:solidFill>
              </a:rPr>
              <a:t> ==1  or </a:t>
            </a:r>
            <a:r>
              <a:rPr lang="en-US" altLang="zh-CN" sz="2000" dirty="0" err="1">
                <a:solidFill>
                  <a:srgbClr val="0000CC"/>
                </a:solidFill>
              </a:rPr>
              <a:t>Mem.Wreg</a:t>
            </a:r>
            <a:r>
              <a:rPr lang="en-US" altLang="zh-CN" sz="2000" dirty="0">
                <a:solidFill>
                  <a:srgbClr val="0000CC"/>
                </a:solidFill>
              </a:rPr>
              <a:t> == 1 </a:t>
            </a:r>
          </a:p>
          <a:p>
            <a:r>
              <a:rPr lang="en-US" altLang="zh-CN" sz="2000" dirty="0"/>
              <a:t>How to know the instruction in EXE/</a:t>
            </a:r>
            <a:r>
              <a:rPr lang="en-US" altLang="zh-CN" sz="2000" dirty="0" err="1"/>
              <a:t>MEM</a:t>
            </a:r>
            <a:r>
              <a:rPr lang="en-US" altLang="zh-CN" sz="2000" dirty="0"/>
              <a:t> is a </a:t>
            </a:r>
            <a:r>
              <a:rPr lang="en-US" altLang="zh-CN" sz="2000" dirty="0" err="1"/>
              <a:t>LW</a:t>
            </a:r>
            <a:r>
              <a:rPr lang="en-US" altLang="zh-CN" sz="2000" dirty="0"/>
              <a:t> ?</a:t>
            </a:r>
          </a:p>
          <a:p>
            <a:pPr lvl="1"/>
            <a:r>
              <a:rPr lang="en-US" altLang="zh-CN" sz="2000" dirty="0"/>
              <a:t> </a:t>
            </a:r>
            <a:r>
              <a:rPr lang="en-US" altLang="zh-CN" sz="2000" dirty="0" err="1">
                <a:solidFill>
                  <a:srgbClr val="0000CC"/>
                </a:solidFill>
              </a:rPr>
              <a:t>EXE.Wreg</a:t>
            </a:r>
            <a:r>
              <a:rPr lang="en-US" altLang="zh-CN" sz="2000" dirty="0">
                <a:solidFill>
                  <a:srgbClr val="0000CC"/>
                </a:solidFill>
              </a:rPr>
              <a:t>==1 and </a:t>
            </a:r>
            <a:r>
              <a:rPr lang="en-US" altLang="zh-CN" sz="2000" dirty="0" err="1">
                <a:solidFill>
                  <a:srgbClr val="0000CC"/>
                </a:solidFill>
              </a:rPr>
              <a:t>Mem2Reg</a:t>
            </a:r>
            <a:r>
              <a:rPr lang="en-US" altLang="zh-CN" sz="2000" dirty="0">
                <a:solidFill>
                  <a:srgbClr val="0000CC"/>
                </a:solidFill>
              </a:rPr>
              <a:t> == 1</a:t>
            </a:r>
          </a:p>
          <a:p>
            <a:r>
              <a:rPr lang="en-US" altLang="zh-CN" sz="2400" dirty="0" smtClean="0"/>
              <a:t>Which instruction has no </a:t>
            </a:r>
            <a:r>
              <a:rPr lang="en-US" altLang="zh-CN" sz="2400" dirty="0" err="1" smtClean="0">
                <a:solidFill>
                  <a:srgbClr val="0000FF"/>
                </a:solidFill>
              </a:rPr>
              <a:t>rd</a:t>
            </a:r>
            <a:r>
              <a:rPr lang="en-US" altLang="zh-CN" sz="2400" dirty="0" smtClean="0"/>
              <a:t>?</a:t>
            </a:r>
          </a:p>
          <a:p>
            <a:pPr lvl="1"/>
            <a:r>
              <a:rPr lang="en-US" altLang="zh-CN" sz="2000" dirty="0" err="1" smtClean="0">
                <a:solidFill>
                  <a:srgbClr val="0000FF"/>
                </a:solidFill>
              </a:rPr>
              <a:t>Sw</a:t>
            </a:r>
            <a:r>
              <a:rPr lang="en-US" altLang="zh-CN" sz="2000" dirty="0" smtClean="0">
                <a:solidFill>
                  <a:srgbClr val="0000FF"/>
                </a:solidFill>
              </a:rPr>
              <a:t>, Branch</a:t>
            </a:r>
          </a:p>
          <a:p>
            <a:r>
              <a:rPr lang="en-US" altLang="zh-CN" sz="2400" dirty="0" smtClean="0"/>
              <a:t>Which </a:t>
            </a:r>
            <a:r>
              <a:rPr lang="en-US" altLang="zh-CN" sz="2400" dirty="0"/>
              <a:t>instruction has no </a:t>
            </a:r>
            <a:r>
              <a:rPr lang="en-US" altLang="zh-CN" sz="2400" dirty="0" err="1">
                <a:solidFill>
                  <a:srgbClr val="0000CC"/>
                </a:solidFill>
              </a:rPr>
              <a:t>rs</a:t>
            </a:r>
            <a:r>
              <a:rPr lang="en-US" altLang="zh-CN" sz="2400" dirty="0"/>
              <a:t> ?</a:t>
            </a:r>
          </a:p>
          <a:p>
            <a:pPr lvl="1"/>
            <a:r>
              <a:rPr lang="en-US" altLang="zh-CN" sz="2000" dirty="0" smtClean="0">
                <a:solidFill>
                  <a:srgbClr val="0000CC"/>
                </a:solidFill>
              </a:rPr>
              <a:t>JAL, LUI</a:t>
            </a:r>
            <a:endParaRPr lang="en-US" altLang="zh-CN" sz="2000" dirty="0">
              <a:solidFill>
                <a:srgbClr val="0000CC"/>
              </a:solidFill>
            </a:endParaRPr>
          </a:p>
          <a:p>
            <a:r>
              <a:rPr lang="en-US" altLang="zh-CN" sz="2400" dirty="0"/>
              <a:t>Which instruction has </a:t>
            </a:r>
            <a:r>
              <a:rPr lang="en-US" altLang="zh-CN" sz="2400" dirty="0" smtClean="0">
                <a:solidFill>
                  <a:srgbClr val="0000CC"/>
                </a:solidFill>
              </a:rPr>
              <a:t>rs2</a:t>
            </a:r>
            <a:r>
              <a:rPr lang="en-US" altLang="zh-CN" sz="2400" dirty="0" smtClean="0"/>
              <a:t> </a:t>
            </a:r>
            <a:r>
              <a:rPr lang="en-US" altLang="zh-CN" sz="2400" dirty="0"/>
              <a:t>as source register?</a:t>
            </a:r>
          </a:p>
          <a:p>
            <a:pPr lvl="1"/>
            <a:r>
              <a:rPr lang="en-US" altLang="zh-CN" sz="2000" dirty="0">
                <a:solidFill>
                  <a:srgbClr val="0000CC"/>
                </a:solidFill>
              </a:rPr>
              <a:t>ALU r-r,  </a:t>
            </a:r>
            <a:r>
              <a:rPr lang="en-US" altLang="zh-CN" sz="2000" dirty="0" smtClean="0">
                <a:solidFill>
                  <a:srgbClr val="0000CC"/>
                </a:solidFill>
              </a:rPr>
              <a:t>Branch,  </a:t>
            </a:r>
            <a:r>
              <a:rPr lang="en-US" altLang="zh-CN" sz="2000" dirty="0">
                <a:solidFill>
                  <a:srgbClr val="0000CC"/>
                </a:solidFill>
              </a:rPr>
              <a:t>SW</a:t>
            </a:r>
          </a:p>
          <a:p>
            <a:pPr lvl="1">
              <a:buNone/>
            </a:pPr>
            <a:endParaRPr lang="zh-CN" altLang="en-US" dirty="0" smtClean="0">
              <a:cs typeface="+mn-cs"/>
            </a:endParaRPr>
          </a:p>
        </p:txBody>
      </p:sp>
      <p:sp>
        <p:nvSpPr>
          <p:cNvPr id="4" name="日期占位符 3"/>
          <p:cNvSpPr>
            <a:spLocks noGrp="1"/>
          </p:cNvSpPr>
          <p:nvPr>
            <p:ph type="dt" sz="half" idx="10"/>
          </p:nvPr>
        </p:nvSpPr>
        <p:spPr/>
        <p:txBody>
          <a:bodyPr/>
          <a:lstStyle/>
          <a:p>
            <a:r>
              <a:rPr lang="en-US" altLang="zh-CN" dirty="0" smtClean="0"/>
              <a:t>Feb.13,2012</a:t>
            </a:r>
            <a:endParaRPr lang="en-US" altLang="zh-CN" dirty="0"/>
          </a:p>
        </p:txBody>
      </p:sp>
    </p:spTree>
    <p:extLst>
      <p:ext uri="{BB962C8B-B14F-4D97-AF65-F5344CB8AC3E}">
        <p14:creationId xmlns:p14="http://schemas.microsoft.com/office/powerpoint/2010/main" val="178325791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9985" y="81558"/>
            <a:ext cx="4158224" cy="1131910"/>
          </a:xfrm>
        </p:spPr>
        <p:txBody>
          <a:bodyPr/>
          <a:lstStyle/>
          <a:p>
            <a:r>
              <a:rPr lang="en-US" altLang="zh-CN" dirty="0" smtClean="0"/>
              <a:t>How to stall ?</a:t>
            </a:r>
            <a:endParaRPr lang="zh-CN" altLang="en-US" dirty="0"/>
          </a:p>
        </p:txBody>
      </p:sp>
      <p:sp>
        <p:nvSpPr>
          <p:cNvPr id="3" name="内容占位符 2"/>
          <p:cNvSpPr>
            <a:spLocks noGrp="1"/>
          </p:cNvSpPr>
          <p:nvPr>
            <p:ph idx="1"/>
          </p:nvPr>
        </p:nvSpPr>
        <p:spPr>
          <a:xfrm>
            <a:off x="1081088" y="1293081"/>
            <a:ext cx="10515600" cy="5063271"/>
          </a:xfrm>
        </p:spPr>
        <p:txBody>
          <a:bodyPr/>
          <a:lstStyle/>
          <a:p>
            <a:r>
              <a:rPr lang="en-US" altLang="zh-CN" dirty="0" smtClean="0"/>
              <a:t>If  stall == 0                   </a:t>
            </a:r>
            <a:r>
              <a:rPr lang="en-US" altLang="zh-CN" sz="2400" dirty="0">
                <a:solidFill>
                  <a:srgbClr val="0000CC"/>
                </a:solidFill>
              </a:rPr>
              <a:t>//stop the latter ones</a:t>
            </a:r>
            <a:endParaRPr lang="en-US" altLang="zh-CN" dirty="0" smtClean="0">
              <a:solidFill>
                <a:srgbClr val="0000CC"/>
              </a:solidFill>
            </a:endParaRPr>
          </a:p>
          <a:p>
            <a:pPr lvl="1"/>
            <a:r>
              <a:rPr lang="en-US" altLang="zh-CN" dirty="0" smtClean="0"/>
              <a:t> then  PC </a:t>
            </a:r>
            <a:r>
              <a:rPr lang="en-US" altLang="zh-CN" dirty="0" smtClean="0">
                <a:sym typeface="Wingdings" pitchFamily="2" charset="2"/>
              </a:rPr>
              <a:t> new PC;    IF/</a:t>
            </a:r>
            <a:r>
              <a:rPr lang="en-US" altLang="zh-CN" dirty="0" err="1" smtClean="0">
                <a:sym typeface="Wingdings" pitchFamily="2" charset="2"/>
              </a:rPr>
              <a:t>ID.IR</a:t>
            </a:r>
            <a:r>
              <a:rPr lang="en-US" altLang="zh-CN" dirty="0" smtClean="0">
                <a:sym typeface="Wingdings" pitchFamily="2" charset="2"/>
              </a:rPr>
              <a:t>  </a:t>
            </a:r>
            <a:r>
              <a:rPr lang="en-US" altLang="zh-CN" dirty="0" err="1" smtClean="0">
                <a:sym typeface="Wingdings" pitchFamily="2" charset="2"/>
              </a:rPr>
              <a:t>IF.IR</a:t>
            </a:r>
            <a:endParaRPr lang="en-US" altLang="zh-CN" dirty="0" smtClean="0">
              <a:sym typeface="Wingdings" pitchFamily="2" charset="2"/>
            </a:endParaRPr>
          </a:p>
          <a:p>
            <a:pPr lvl="1"/>
            <a:r>
              <a:rPr lang="en-US" altLang="zh-CN" dirty="0" smtClean="0">
                <a:sym typeface="Wingdings" pitchFamily="2" charset="2"/>
              </a:rPr>
              <a:t>                                      IF/</a:t>
            </a:r>
            <a:r>
              <a:rPr lang="en-US" altLang="zh-CN" dirty="0" err="1" smtClean="0">
                <a:sym typeface="Wingdings" pitchFamily="2" charset="2"/>
              </a:rPr>
              <a:t>ID.NPC</a:t>
            </a:r>
            <a:r>
              <a:rPr lang="en-US" altLang="zh-CN" dirty="0" smtClean="0">
                <a:sym typeface="Wingdings" pitchFamily="2" charset="2"/>
              </a:rPr>
              <a:t>  PC + 4</a:t>
            </a:r>
          </a:p>
          <a:p>
            <a:pPr lvl="1">
              <a:buNone/>
            </a:pPr>
            <a:endParaRPr lang="en-US" altLang="zh-CN" dirty="0" smtClean="0">
              <a:sym typeface="Wingdings" pitchFamily="2" charset="2"/>
            </a:endParaRPr>
          </a:p>
          <a:p>
            <a:r>
              <a:rPr lang="en-US" altLang="zh-CN" dirty="0" smtClean="0">
                <a:sym typeface="Wingdings" pitchFamily="2" charset="2"/>
              </a:rPr>
              <a:t>If stall == 1                    </a:t>
            </a:r>
            <a:r>
              <a:rPr lang="en-US" altLang="zh-CN" sz="2400" dirty="0">
                <a:solidFill>
                  <a:srgbClr val="0000CC"/>
                </a:solidFill>
                <a:sym typeface="Wingdings" pitchFamily="2" charset="2"/>
              </a:rPr>
              <a:t>// push bubble forward</a:t>
            </a:r>
            <a:endParaRPr lang="en-US" altLang="zh-CN" dirty="0" smtClean="0">
              <a:solidFill>
                <a:srgbClr val="0000CC"/>
              </a:solidFill>
              <a:sym typeface="Wingdings" pitchFamily="2" charset="2"/>
            </a:endParaRPr>
          </a:p>
          <a:p>
            <a:pPr lvl="1"/>
            <a:r>
              <a:rPr lang="en-US" altLang="zh-CN" dirty="0" smtClean="0">
                <a:sym typeface="Wingdings" pitchFamily="2" charset="2"/>
              </a:rPr>
              <a:t> then ID/</a:t>
            </a:r>
            <a:r>
              <a:rPr lang="en-US" altLang="zh-CN" dirty="0" err="1" smtClean="0">
                <a:sym typeface="Wingdings" pitchFamily="2" charset="2"/>
              </a:rPr>
              <a:t>EX.nop</a:t>
            </a:r>
            <a:r>
              <a:rPr lang="en-US" altLang="zh-CN" dirty="0" smtClean="0">
                <a:sym typeface="Wingdings" pitchFamily="2" charset="2"/>
              </a:rPr>
              <a:t> 1   else ID/</a:t>
            </a:r>
            <a:r>
              <a:rPr lang="en-US" altLang="zh-CN" dirty="0" err="1" smtClean="0">
                <a:sym typeface="Wingdings" pitchFamily="2" charset="2"/>
              </a:rPr>
              <a:t>EX.nop</a:t>
            </a:r>
            <a:r>
              <a:rPr lang="en-US" altLang="zh-CN" dirty="0" smtClean="0">
                <a:sym typeface="Wingdings" pitchFamily="2" charset="2"/>
              </a:rPr>
              <a:t> 0</a:t>
            </a:r>
          </a:p>
          <a:p>
            <a:pPr lvl="1">
              <a:buNone/>
            </a:pPr>
            <a:endParaRPr lang="en-US" altLang="zh-CN" dirty="0" smtClean="0">
              <a:sym typeface="Wingdings" pitchFamily="2" charset="2"/>
            </a:endParaRPr>
          </a:p>
          <a:p>
            <a:r>
              <a:rPr lang="en-US" altLang="zh-CN" dirty="0" smtClean="0">
                <a:sym typeface="Wingdings" pitchFamily="2" charset="2"/>
              </a:rPr>
              <a:t>When initial </a:t>
            </a:r>
          </a:p>
          <a:p>
            <a:pPr lvl="1">
              <a:buNone/>
            </a:pPr>
            <a:r>
              <a:rPr lang="en-US" altLang="zh-CN" sz="2400" dirty="0">
                <a:sym typeface="Wingdings" pitchFamily="2" charset="2"/>
              </a:rPr>
              <a:t>ID/</a:t>
            </a:r>
            <a:r>
              <a:rPr lang="en-US" altLang="zh-CN" sz="2400" dirty="0" err="1">
                <a:sym typeface="Wingdings" pitchFamily="2" charset="2"/>
              </a:rPr>
              <a:t>EX.nop</a:t>
            </a:r>
            <a:r>
              <a:rPr lang="en-US" altLang="zh-CN" sz="2400" dirty="0">
                <a:sym typeface="Wingdings" pitchFamily="2" charset="2"/>
              </a:rPr>
              <a:t> 0,  EX/</a:t>
            </a:r>
            <a:r>
              <a:rPr lang="en-US" altLang="zh-CN" sz="2400" dirty="0" err="1">
                <a:sym typeface="Wingdings" pitchFamily="2" charset="2"/>
              </a:rPr>
              <a:t>MEM.nop</a:t>
            </a:r>
            <a:r>
              <a:rPr lang="en-US" altLang="zh-CN" sz="2400" dirty="0">
                <a:sym typeface="Wingdings" pitchFamily="2" charset="2"/>
              </a:rPr>
              <a:t>  0, </a:t>
            </a:r>
            <a:r>
              <a:rPr lang="en-US" altLang="zh-CN" sz="2400" dirty="0" err="1">
                <a:sym typeface="Wingdings" pitchFamily="2" charset="2"/>
              </a:rPr>
              <a:t>Mem.WB.nop</a:t>
            </a:r>
            <a:r>
              <a:rPr lang="en-US" altLang="zh-CN" sz="2400" dirty="0">
                <a:sym typeface="Wingdings" pitchFamily="2" charset="2"/>
              </a:rPr>
              <a:t> 0    </a:t>
            </a:r>
            <a:endParaRPr lang="zh-CN" altLang="en-US" sz="2400" dirty="0"/>
          </a:p>
        </p:txBody>
      </p:sp>
      <p:sp>
        <p:nvSpPr>
          <p:cNvPr id="4" name="日期占位符 3"/>
          <p:cNvSpPr>
            <a:spLocks noGrp="1"/>
          </p:cNvSpPr>
          <p:nvPr>
            <p:ph type="dt" sz="half" idx="10"/>
          </p:nvPr>
        </p:nvSpPr>
        <p:spPr/>
        <p:txBody>
          <a:bodyPr/>
          <a:lstStyle/>
          <a:p>
            <a:r>
              <a:rPr lang="en-US" altLang="zh-CN" dirty="0" smtClean="0"/>
              <a:t>Feb.13,2012</a:t>
            </a:r>
            <a:endParaRPr lang="en-US" altLang="zh-CN" dirty="0"/>
          </a:p>
        </p:txBody>
      </p:sp>
      <p:sp>
        <p:nvSpPr>
          <p:cNvPr id="5" name="文本框 4"/>
          <p:cNvSpPr txBox="1"/>
          <p:nvPr/>
        </p:nvSpPr>
        <p:spPr>
          <a:xfrm>
            <a:off x="8112224" y="201329"/>
            <a:ext cx="3833256" cy="707886"/>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000" dirty="0">
                <a:solidFill>
                  <a:schemeClr val="tx1"/>
                </a:solidFill>
              </a:rPr>
              <a:t>Are the stalls the same for </a:t>
            </a:r>
          </a:p>
          <a:p>
            <a:r>
              <a:rPr lang="en-US" altLang="zh-CN" sz="2000" dirty="0">
                <a:solidFill>
                  <a:schemeClr val="tx1"/>
                </a:solidFill>
              </a:rPr>
              <a:t>Data hazard / control hazard  ? </a:t>
            </a:r>
            <a:endParaRPr lang="zh-CN" altLang="en-US" sz="2000" dirty="0">
              <a:solidFill>
                <a:schemeClr val="tx1"/>
              </a:solidFill>
            </a:endParaRPr>
          </a:p>
        </p:txBody>
      </p:sp>
    </p:spTree>
    <p:extLst>
      <p:ext uri="{BB962C8B-B14F-4D97-AF65-F5344CB8AC3E}">
        <p14:creationId xmlns:p14="http://schemas.microsoft.com/office/powerpoint/2010/main" val="269953639"/>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a:xfrm>
            <a:off x="3545396" y="9509"/>
            <a:ext cx="8280920" cy="990600"/>
          </a:xfrm>
        </p:spPr>
        <p:txBody>
          <a:bodyPr>
            <a:normAutofit/>
          </a:bodyPr>
          <a:lstStyle/>
          <a:p>
            <a:pPr eaLnBrk="1" hangingPunct="1"/>
            <a:r>
              <a:rPr lang="en-US" altLang="zh-CN" sz="3600" dirty="0"/>
              <a:t>Performance of pipeline with stalls</a:t>
            </a:r>
          </a:p>
        </p:txBody>
      </p:sp>
      <p:sp>
        <p:nvSpPr>
          <p:cNvPr id="89091" name="Rectangle 3"/>
          <p:cNvSpPr>
            <a:spLocks noGrp="1" noRot="1" noChangeArrowheads="1"/>
          </p:cNvSpPr>
          <p:nvPr>
            <p:ph idx="1"/>
          </p:nvPr>
        </p:nvSpPr>
        <p:spPr>
          <a:xfrm>
            <a:off x="767408" y="1000109"/>
            <a:ext cx="9517976" cy="4683125"/>
          </a:xfrm>
        </p:spPr>
        <p:txBody>
          <a:bodyPr/>
          <a:lstStyle/>
          <a:p>
            <a:pPr eaLnBrk="1" hangingPunct="1"/>
            <a:r>
              <a:rPr lang="en-US" altLang="zh-CN" sz="2800" dirty="0">
                <a:cs typeface="Times New Roman" panose="02020603050405020304" pitchFamily="18" charset="0"/>
              </a:rPr>
              <a:t>Pipeline stalls decrease performance from the ideal </a:t>
            </a:r>
          </a:p>
          <a:p>
            <a:pPr eaLnBrk="1" hangingPunct="1"/>
            <a:r>
              <a:rPr lang="en-US" altLang="zh-CN" sz="2800" dirty="0">
                <a:cs typeface="Times New Roman" panose="02020603050405020304" pitchFamily="18" charset="0"/>
              </a:rPr>
              <a:t>Recall the speedup formula:</a:t>
            </a: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endParaRPr lang="en-US" altLang="zh-CN" dirty="0" smtClean="0"/>
          </a:p>
          <a:p>
            <a:pPr eaLnBrk="1" hangingPunct="1">
              <a:buFont typeface="Wingdings" pitchFamily="2" charset="2"/>
              <a:buNone/>
            </a:pPr>
            <a:endParaRPr lang="en-US" altLang="zh-CN" dirty="0" smtClean="0"/>
          </a:p>
        </p:txBody>
      </p:sp>
      <p:pic>
        <p:nvPicPr>
          <p:cNvPr id="89092" name="Picture 4" descr="chap3_2-2new"/>
          <p:cNvPicPr>
            <a:picLocks noChangeAspect="1" noChangeArrowheads="1"/>
          </p:cNvPicPr>
          <p:nvPr/>
        </p:nvPicPr>
        <p:blipFill>
          <a:blip r:embed="rId3"/>
          <a:srcRect/>
          <a:stretch>
            <a:fillRect/>
          </a:stretch>
        </p:blipFill>
        <p:spPr bwMode="auto">
          <a:xfrm>
            <a:off x="1763216" y="1941959"/>
            <a:ext cx="7543800" cy="1343025"/>
          </a:xfrm>
          <a:prstGeom prst="rect">
            <a:avLst/>
          </a:prstGeom>
          <a:noFill/>
          <a:ln w="9525">
            <a:noFill/>
            <a:miter lim="800000"/>
            <a:headEnd/>
            <a:tailEnd/>
          </a:ln>
        </p:spPr>
      </p:pic>
      <p:pic>
        <p:nvPicPr>
          <p:cNvPr id="89093" name="Picture 5" descr="chap3_2-3new"/>
          <p:cNvPicPr>
            <a:picLocks noChangeAspect="1" noChangeArrowheads="1"/>
          </p:cNvPicPr>
          <p:nvPr/>
        </p:nvPicPr>
        <p:blipFill>
          <a:blip r:embed="rId4"/>
          <a:srcRect/>
          <a:stretch>
            <a:fillRect/>
          </a:stretch>
        </p:blipFill>
        <p:spPr bwMode="auto">
          <a:xfrm>
            <a:off x="4583832" y="3132584"/>
            <a:ext cx="5791200" cy="2286000"/>
          </a:xfrm>
          <a:prstGeom prst="rect">
            <a:avLst/>
          </a:prstGeom>
          <a:noFill/>
          <a:ln w="9525">
            <a:noFill/>
            <a:miter lim="800000"/>
            <a:headEnd/>
            <a:tailEnd/>
          </a:ln>
        </p:spPr>
      </p:pic>
      <p:sp>
        <p:nvSpPr>
          <p:cNvPr id="89094" name="Rectangle 6"/>
          <p:cNvSpPr>
            <a:spLocks noChangeArrowheads="1"/>
          </p:cNvSpPr>
          <p:nvPr/>
        </p:nvSpPr>
        <p:spPr bwMode="auto">
          <a:xfrm>
            <a:off x="5171256" y="4162400"/>
            <a:ext cx="5029200" cy="1066800"/>
          </a:xfrm>
          <a:prstGeom prst="rect">
            <a:avLst/>
          </a:prstGeom>
          <a:noFill/>
          <a:ln w="28575">
            <a:solidFill>
              <a:srgbClr val="FF0000"/>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62504825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a:xfrm>
            <a:off x="3719736" y="63484"/>
            <a:ext cx="8208912" cy="936625"/>
          </a:xfrm>
        </p:spPr>
        <p:txBody>
          <a:bodyPr/>
          <a:lstStyle/>
          <a:p>
            <a:pPr eaLnBrk="1" hangingPunct="1"/>
            <a:r>
              <a:rPr lang="en-US" altLang="zh-CN" dirty="0" smtClean="0"/>
              <a:t>Assumptions for calculation  </a:t>
            </a:r>
          </a:p>
        </p:txBody>
      </p:sp>
      <p:sp>
        <p:nvSpPr>
          <p:cNvPr id="90115" name="Rectangle 3"/>
          <p:cNvSpPr>
            <a:spLocks noGrp="1" noRot="1" noChangeArrowheads="1"/>
          </p:cNvSpPr>
          <p:nvPr>
            <p:ph idx="1"/>
          </p:nvPr>
        </p:nvSpPr>
        <p:spPr>
          <a:xfrm>
            <a:off x="767408" y="1000109"/>
            <a:ext cx="9660852" cy="4683125"/>
          </a:xfrm>
        </p:spPr>
        <p:txBody>
          <a:bodyPr/>
          <a:lstStyle/>
          <a:p>
            <a:pPr eaLnBrk="1" hangingPunct="1"/>
            <a:r>
              <a:rPr lang="en-US" altLang="zh-CN" sz="2800" dirty="0">
                <a:cs typeface="Times New Roman" panose="02020603050405020304" pitchFamily="18" charset="0"/>
              </a:rPr>
              <a:t>The ideal CPI on a pipelined processor is almost always </a:t>
            </a:r>
            <a:r>
              <a:rPr lang="en-US" altLang="zh-CN" sz="2800" dirty="0">
                <a:solidFill>
                  <a:srgbClr val="FF3300"/>
                </a:solidFill>
                <a:cs typeface="Times New Roman" panose="02020603050405020304" pitchFamily="18" charset="0"/>
              </a:rPr>
              <a:t>1</a:t>
            </a:r>
            <a:r>
              <a:rPr lang="en-US" altLang="zh-CN" sz="2800" dirty="0">
                <a:cs typeface="Times New Roman" panose="02020603050405020304" pitchFamily="18" charset="0"/>
              </a:rPr>
              <a:t>. (may </a:t>
            </a:r>
            <a:r>
              <a:rPr lang="en-US" altLang="zh-CN" sz="2800" dirty="0">
                <a:solidFill>
                  <a:srgbClr val="FF0000"/>
                </a:solidFill>
                <a:cs typeface="Times New Roman" panose="02020603050405020304" pitchFamily="18" charset="0"/>
              </a:rPr>
              <a:t>less than  or greater </a:t>
            </a:r>
            <a:r>
              <a:rPr lang="en-US" altLang="zh-CN" sz="2800" dirty="0" smtClean="0">
                <a:solidFill>
                  <a:srgbClr val="FF0000"/>
                </a:solidFill>
                <a:cs typeface="Times New Roman" panose="02020603050405020304" pitchFamily="18" charset="0"/>
              </a:rPr>
              <a:t>than</a:t>
            </a:r>
            <a:r>
              <a:rPr lang="en-US" altLang="zh-CN" sz="2800" dirty="0" smtClean="0">
                <a:solidFill>
                  <a:schemeClr val="accent2"/>
                </a:solidFill>
                <a:cs typeface="Times New Roman" panose="02020603050405020304" pitchFamily="18" charset="0"/>
              </a:rPr>
              <a:t> </a:t>
            </a:r>
            <a:r>
              <a:rPr lang="en-US" altLang="zh-CN" sz="2800" dirty="0">
                <a:cs typeface="Times New Roman" panose="02020603050405020304" pitchFamily="18" charset="0"/>
              </a:rPr>
              <a:t>)</a:t>
            </a:r>
          </a:p>
          <a:p>
            <a:pPr eaLnBrk="1" hangingPunct="1">
              <a:buFont typeface="Wingdings" pitchFamily="2" charset="2"/>
              <a:buNone/>
            </a:pPr>
            <a:r>
              <a:rPr lang="en-US" altLang="zh-CN" sz="2800" dirty="0">
                <a:cs typeface="Times New Roman" panose="02020603050405020304" pitchFamily="18" charset="0"/>
              </a:rPr>
              <a:t>    So </a:t>
            </a:r>
          </a:p>
          <a:p>
            <a:pPr eaLnBrk="1" hangingPunct="1"/>
            <a:endParaRPr lang="en-US" altLang="zh-CN" sz="2800" dirty="0">
              <a:cs typeface="Times New Roman" panose="02020603050405020304" pitchFamily="18" charset="0"/>
            </a:endParaRPr>
          </a:p>
          <a:p>
            <a:pPr eaLnBrk="1" hangingPunct="1"/>
            <a:endParaRPr lang="en-US" altLang="zh-CN" sz="2800" dirty="0">
              <a:cs typeface="Times New Roman" panose="02020603050405020304" pitchFamily="18" charset="0"/>
            </a:endParaRPr>
          </a:p>
          <a:p>
            <a:pPr eaLnBrk="1" hangingPunct="1"/>
            <a:r>
              <a:rPr lang="en-US" altLang="zh-CN" sz="2800" dirty="0">
                <a:cs typeface="Times New Roman" panose="02020603050405020304" pitchFamily="18" charset="0"/>
              </a:rPr>
              <a:t>Ignore the overhead of pipelining clock cycle.</a:t>
            </a:r>
          </a:p>
          <a:p>
            <a:pPr eaLnBrk="1" hangingPunct="1"/>
            <a:r>
              <a:rPr lang="en-US" altLang="zh-CN" sz="2800" dirty="0">
                <a:cs typeface="Times New Roman" panose="02020603050405020304" pitchFamily="18" charset="0"/>
              </a:rPr>
              <a:t>Pipe stages are ideal balanced</a:t>
            </a:r>
            <a:r>
              <a:rPr lang="en-US" altLang="zh-CN" sz="2800" dirty="0" smtClean="0">
                <a:cs typeface="Times New Roman" panose="02020603050405020304" pitchFamily="18" charset="0"/>
              </a:rPr>
              <a:t>.</a:t>
            </a:r>
            <a:endParaRPr lang="en-US" altLang="zh-CN" sz="2800" dirty="0">
              <a:cs typeface="Times New Roman" panose="02020603050405020304" pitchFamily="18" charset="0"/>
            </a:endParaRPr>
          </a:p>
        </p:txBody>
      </p:sp>
      <p:pic>
        <p:nvPicPr>
          <p:cNvPr id="90116" name="Picture 4" descr="chap3_2-4new"/>
          <p:cNvPicPr>
            <a:picLocks noChangeAspect="1" noChangeArrowheads="1"/>
          </p:cNvPicPr>
          <p:nvPr/>
        </p:nvPicPr>
        <p:blipFill>
          <a:blip r:embed="rId3"/>
          <a:srcRect/>
          <a:stretch>
            <a:fillRect/>
          </a:stretch>
        </p:blipFill>
        <p:spPr bwMode="auto">
          <a:xfrm>
            <a:off x="2063552" y="2060848"/>
            <a:ext cx="7315200" cy="1143000"/>
          </a:xfrm>
          <a:prstGeom prst="rect">
            <a:avLst/>
          </a:prstGeom>
          <a:noFill/>
          <a:ln w="28575">
            <a:solidFill>
              <a:srgbClr val="FF0000"/>
            </a:solidFill>
            <a:miter lim="800000"/>
            <a:headEnd/>
            <a:tailEnd/>
          </a:ln>
        </p:spPr>
      </p:pic>
    </p:spTree>
    <p:extLst>
      <p:ext uri="{BB962C8B-B14F-4D97-AF65-F5344CB8AC3E}">
        <p14:creationId xmlns:p14="http://schemas.microsoft.com/office/powerpoint/2010/main" val="141347972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rrowheads="1"/>
          </p:cNvSpPr>
          <p:nvPr>
            <p:ph type="title"/>
          </p:nvPr>
        </p:nvSpPr>
        <p:spPr>
          <a:xfrm>
            <a:off x="3647728" y="107934"/>
            <a:ext cx="7848872" cy="936625"/>
          </a:xfrm>
        </p:spPr>
        <p:txBody>
          <a:bodyPr/>
          <a:lstStyle/>
          <a:p>
            <a:pPr eaLnBrk="1" hangingPunct="1"/>
            <a:r>
              <a:rPr lang="en-US" altLang="zh-CN" dirty="0" smtClean="0"/>
              <a:t> </a:t>
            </a:r>
            <a:r>
              <a:rPr lang="en-US" altLang="zh-CN" sz="3200" dirty="0"/>
              <a:t>Case of single-cycle implementation</a:t>
            </a:r>
          </a:p>
        </p:txBody>
      </p:sp>
      <p:sp>
        <p:nvSpPr>
          <p:cNvPr id="91139" name="Rectangle 3"/>
          <p:cNvSpPr>
            <a:spLocks noGrp="1" noRot="1" noChangeArrowheads="1"/>
          </p:cNvSpPr>
          <p:nvPr>
            <p:ph idx="1"/>
          </p:nvPr>
        </p:nvSpPr>
        <p:spPr>
          <a:xfrm>
            <a:off x="1809720" y="1142984"/>
            <a:ext cx="8642350" cy="533400"/>
          </a:xfrm>
        </p:spPr>
        <p:txBody>
          <a:bodyPr/>
          <a:lstStyle/>
          <a:p>
            <a:pPr eaLnBrk="1" hangingPunct="1"/>
            <a:r>
              <a:rPr lang="en-US" altLang="zh-CN" sz="2800" dirty="0">
                <a:cs typeface="Times New Roman" panose="02020603050405020304" pitchFamily="18" charset="0"/>
              </a:rPr>
              <a:t>CPI </a:t>
            </a:r>
            <a:r>
              <a:rPr lang="en-US" altLang="zh-CN" sz="2800" dirty="0" err="1">
                <a:cs typeface="Times New Roman" panose="02020603050405020304" pitchFamily="18" charset="0"/>
              </a:rPr>
              <a:t>unpipelined</a:t>
            </a:r>
            <a:r>
              <a:rPr lang="en-US" altLang="zh-CN" sz="2800" dirty="0">
                <a:cs typeface="Times New Roman" panose="02020603050405020304" pitchFamily="18" charset="0"/>
              </a:rPr>
              <a:t>  = 1</a:t>
            </a:r>
            <a:endParaRPr lang="en-US" altLang="zh-CN" dirty="0" smtClean="0">
              <a:cs typeface="Times New Roman" panose="02020603050405020304" pitchFamily="18" charset="0"/>
            </a:endParaRPr>
          </a:p>
          <a:p>
            <a:pPr eaLnBrk="1" hangingPunct="1"/>
            <a:endParaRPr lang="en-US" altLang="zh-CN" dirty="0" smtClean="0"/>
          </a:p>
        </p:txBody>
      </p:sp>
      <p:sp>
        <p:nvSpPr>
          <p:cNvPr id="91140" name="Text Box 4"/>
          <p:cNvSpPr txBox="1">
            <a:spLocks noChangeArrowheads="1"/>
          </p:cNvSpPr>
          <p:nvPr/>
        </p:nvSpPr>
        <p:spPr bwMode="auto">
          <a:xfrm>
            <a:off x="1863754" y="2012950"/>
            <a:ext cx="4736301" cy="519113"/>
          </a:xfrm>
          <a:prstGeom prst="rect">
            <a:avLst/>
          </a:prstGeom>
          <a:noFill/>
          <a:ln w="9525">
            <a:noFill/>
            <a:miter lim="800000"/>
            <a:headEnd/>
            <a:tailEnd/>
          </a:ln>
        </p:spPr>
        <p:txBody>
          <a:bodyPr wrap="square">
            <a:spAutoFit/>
          </a:bodyPr>
          <a:lstStyle/>
          <a:p>
            <a:pPr>
              <a:buNone/>
            </a:pPr>
            <a:r>
              <a:rPr kumimoji="1" lang="en-US" altLang="zh-CN" sz="2800" dirty="0" smtClean="0">
                <a:solidFill>
                  <a:schemeClr val="tx1"/>
                </a:solidFill>
                <a:latin typeface="Times New Roman" panose="02020603050405020304" pitchFamily="18" charset="0"/>
                <a:cs typeface="Times New Roman" panose="02020603050405020304" pitchFamily="18" charset="0"/>
              </a:rPr>
              <a:t>Clock </a:t>
            </a:r>
            <a:r>
              <a:rPr kumimoji="1" lang="en-US" altLang="zh-CN" sz="2800" dirty="0">
                <a:solidFill>
                  <a:schemeClr val="tx1"/>
                </a:solidFill>
                <a:latin typeface="Times New Roman" panose="02020603050405020304" pitchFamily="18" charset="0"/>
                <a:cs typeface="Times New Roman" panose="02020603050405020304" pitchFamily="18" charset="0"/>
              </a:rPr>
              <a:t>cycle pipelined =</a:t>
            </a:r>
            <a:r>
              <a:rPr kumimoji="1" lang="en-US" altLang="zh-CN" sz="2400" dirty="0">
                <a:solidFill>
                  <a:schemeClr val="tx1"/>
                </a:solidFill>
                <a:latin typeface="Times New Roman" panose="02020603050405020304" pitchFamily="18" charset="0"/>
                <a:cs typeface="Times New Roman" panose="02020603050405020304" pitchFamily="18" charset="0"/>
              </a:rPr>
              <a:t> </a:t>
            </a:r>
          </a:p>
        </p:txBody>
      </p:sp>
      <p:sp>
        <p:nvSpPr>
          <p:cNvPr id="91141" name="Text Box 5"/>
          <p:cNvSpPr txBox="1">
            <a:spLocks noChangeArrowheads="1"/>
          </p:cNvSpPr>
          <p:nvPr/>
        </p:nvSpPr>
        <p:spPr bwMode="auto">
          <a:xfrm>
            <a:off x="5286899" y="1811305"/>
            <a:ext cx="5143644" cy="1040285"/>
          </a:xfrm>
          <a:prstGeom prst="rect">
            <a:avLst/>
          </a:prstGeom>
          <a:noFill/>
          <a:ln w="9525">
            <a:noFill/>
            <a:miter lim="800000"/>
            <a:headEnd/>
            <a:tailEnd/>
          </a:ln>
        </p:spPr>
        <p:txBody>
          <a:bodyPr wrap="square">
            <a:spAutoFit/>
          </a:bodyPr>
          <a:lstStyle/>
          <a:p>
            <a:pPr algn="ctr">
              <a:buNone/>
            </a:pPr>
            <a:r>
              <a:rPr kumimoji="1" lang="en-US" altLang="zh-CN" sz="2800" u="sng" dirty="0">
                <a:solidFill>
                  <a:schemeClr val="tx1"/>
                </a:solidFill>
                <a:latin typeface="Times New Roman" panose="02020603050405020304" pitchFamily="18" charset="0"/>
                <a:cs typeface="Times New Roman" panose="02020603050405020304" pitchFamily="18" charset="0"/>
              </a:rPr>
              <a:t>Clock cycle </a:t>
            </a:r>
            <a:r>
              <a:rPr kumimoji="1" lang="en-US" altLang="zh-CN" sz="2800" u="sng" dirty="0" err="1">
                <a:solidFill>
                  <a:schemeClr val="tx1"/>
                </a:solidFill>
                <a:latin typeface="Times New Roman" panose="02020603050405020304" pitchFamily="18" charset="0"/>
                <a:cs typeface="Times New Roman" panose="02020603050405020304" pitchFamily="18" charset="0"/>
              </a:rPr>
              <a:t>unpipelined</a:t>
            </a:r>
            <a:endParaRPr kumimoji="1" lang="en-US" altLang="zh-CN" sz="2800" dirty="0">
              <a:solidFill>
                <a:schemeClr val="tx1"/>
              </a:solidFill>
              <a:latin typeface="Times New Roman" panose="02020603050405020304" pitchFamily="18" charset="0"/>
              <a:cs typeface="Times New Roman" panose="02020603050405020304" pitchFamily="18" charset="0"/>
            </a:endParaRPr>
          </a:p>
          <a:p>
            <a:pPr algn="ctr">
              <a:buNone/>
            </a:pPr>
            <a:r>
              <a:rPr kumimoji="1" lang="en-US" altLang="zh-CN" sz="2800" dirty="0">
                <a:solidFill>
                  <a:schemeClr val="tx1"/>
                </a:solidFill>
                <a:latin typeface="Times New Roman" panose="02020603050405020304" pitchFamily="18" charset="0"/>
                <a:cs typeface="Times New Roman" panose="02020603050405020304" pitchFamily="18" charset="0"/>
              </a:rPr>
              <a:t>pipeline depth</a:t>
            </a:r>
          </a:p>
        </p:txBody>
      </p:sp>
      <p:pic>
        <p:nvPicPr>
          <p:cNvPr id="91142" name="Picture 6" descr="bb"/>
          <p:cNvPicPr>
            <a:picLocks noChangeAspect="1" noChangeArrowheads="1"/>
          </p:cNvPicPr>
          <p:nvPr/>
        </p:nvPicPr>
        <p:blipFill>
          <a:blip r:embed="rId3"/>
          <a:srcRect/>
          <a:stretch>
            <a:fillRect/>
          </a:stretch>
        </p:blipFill>
        <p:spPr bwMode="auto">
          <a:xfrm>
            <a:off x="1828800" y="3068960"/>
            <a:ext cx="8610600" cy="1143000"/>
          </a:xfrm>
          <a:prstGeom prst="rect">
            <a:avLst/>
          </a:prstGeom>
          <a:noFill/>
          <a:ln w="9525">
            <a:noFill/>
            <a:miter lim="800000"/>
            <a:headEnd/>
            <a:tailEnd/>
          </a:ln>
        </p:spPr>
      </p:pic>
      <p:pic>
        <p:nvPicPr>
          <p:cNvPr id="91143" name="Picture 7" descr="chap3_2-6new"/>
          <p:cNvPicPr>
            <a:picLocks noChangeAspect="1" noChangeArrowheads="1"/>
          </p:cNvPicPr>
          <p:nvPr/>
        </p:nvPicPr>
        <p:blipFill>
          <a:blip r:embed="rId4"/>
          <a:srcRect/>
          <a:stretch>
            <a:fillRect/>
          </a:stretch>
        </p:blipFill>
        <p:spPr bwMode="auto">
          <a:xfrm>
            <a:off x="1905000" y="4509120"/>
            <a:ext cx="5638800" cy="1219200"/>
          </a:xfrm>
          <a:prstGeom prst="rect">
            <a:avLst/>
          </a:prstGeom>
          <a:noFill/>
          <a:ln w="28575">
            <a:solidFill>
              <a:srgbClr val="FF0000"/>
            </a:solidFill>
            <a:miter lim="800000"/>
            <a:headEnd/>
            <a:tailEnd/>
          </a:ln>
        </p:spPr>
      </p:pic>
    </p:spTree>
    <p:extLst>
      <p:ext uri="{BB962C8B-B14F-4D97-AF65-F5344CB8AC3E}">
        <p14:creationId xmlns:p14="http://schemas.microsoft.com/office/powerpoint/2010/main" val="420230062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Pipeline Summary</a:t>
            </a:r>
            <a:endParaRPr lang="en-AU" altLang="zh-CN" dirty="0" smtClean="0">
              <a:ea typeface="宋体" panose="02010600030101010101" pitchFamily="2" charset="-122"/>
            </a:endParaRPr>
          </a:p>
        </p:txBody>
      </p:sp>
      <p:sp>
        <p:nvSpPr>
          <p:cNvPr id="101380" name="Rectangle 3"/>
          <p:cNvSpPr>
            <a:spLocks noGrp="1" noChangeArrowheads="1"/>
          </p:cNvSpPr>
          <p:nvPr>
            <p:ph idx="1"/>
          </p:nvPr>
        </p:nvSpPr>
        <p:spPr>
          <a:xfrm>
            <a:off x="504032" y="1070992"/>
            <a:ext cx="11436944" cy="4392613"/>
          </a:xfrm>
        </p:spPr>
        <p:txBody>
          <a:bodyPr/>
          <a:lstStyle/>
          <a:p>
            <a:pPr eaLnBrk="1" hangingPunct="1"/>
            <a:r>
              <a:rPr lang="en-US" altLang="zh-CN" sz="2800" dirty="0" smtClean="0">
                <a:ea typeface="宋体" panose="02010600030101010101" pitchFamily="2" charset="-122"/>
              </a:rPr>
              <a:t>Pipelining improves performance by increasing instruction throughput</a:t>
            </a:r>
          </a:p>
          <a:p>
            <a:pPr lvl="1" eaLnBrk="1" hangingPunct="1"/>
            <a:r>
              <a:rPr lang="en-US" altLang="zh-CN" sz="2400" dirty="0" smtClean="0">
                <a:ea typeface="宋体" panose="02010600030101010101" pitchFamily="2" charset="-122"/>
              </a:rPr>
              <a:t>Executes multiple instructions in parallel</a:t>
            </a:r>
          </a:p>
          <a:p>
            <a:pPr lvl="1" eaLnBrk="1" hangingPunct="1"/>
            <a:r>
              <a:rPr lang="en-US" altLang="zh-CN" sz="2400" dirty="0" smtClean="0">
                <a:ea typeface="宋体" panose="02010600030101010101" pitchFamily="2" charset="-122"/>
              </a:rPr>
              <a:t>Each instruction has the same latency</a:t>
            </a:r>
          </a:p>
          <a:p>
            <a:pPr eaLnBrk="1" hangingPunct="1"/>
            <a:r>
              <a:rPr lang="en-US" altLang="zh-CN" sz="2800" dirty="0" smtClean="0">
                <a:ea typeface="宋体" panose="02010600030101010101" pitchFamily="2" charset="-122"/>
              </a:rPr>
              <a:t>Subject to hazards</a:t>
            </a:r>
          </a:p>
          <a:p>
            <a:pPr lvl="1" eaLnBrk="1" hangingPunct="1"/>
            <a:r>
              <a:rPr lang="en-US" altLang="zh-CN" sz="2400" dirty="0" smtClean="0">
                <a:ea typeface="宋体" panose="02010600030101010101" pitchFamily="2" charset="-122"/>
              </a:rPr>
              <a:t>Structure, data, control</a:t>
            </a:r>
          </a:p>
          <a:p>
            <a:pPr lvl="1" eaLnBrk="1" hangingPunct="1"/>
            <a:r>
              <a:rPr lang="en-AU" altLang="zh-CN" sz="2400" dirty="0"/>
              <a:t>Stalls reduce </a:t>
            </a:r>
            <a:r>
              <a:rPr lang="en-AU" altLang="zh-CN" sz="2400" dirty="0" smtClean="0"/>
              <a:t>performance </a:t>
            </a:r>
          </a:p>
          <a:p>
            <a:pPr lvl="2" eaLnBrk="1" hangingPunct="1"/>
            <a:r>
              <a:rPr lang="en-AU" altLang="zh-CN" sz="2000" dirty="0" smtClean="0"/>
              <a:t>but </a:t>
            </a:r>
            <a:r>
              <a:rPr lang="en-AU" altLang="zh-CN" sz="2000" dirty="0"/>
              <a:t>are required to get correct results</a:t>
            </a:r>
          </a:p>
          <a:p>
            <a:pPr lvl="1" eaLnBrk="1" hangingPunct="1"/>
            <a:r>
              <a:rPr lang="en-AU" altLang="zh-CN" sz="2400" dirty="0"/>
              <a:t>Compiler can arrange code to avoid hazards and </a:t>
            </a:r>
            <a:r>
              <a:rPr lang="en-AU" altLang="zh-CN" sz="2400" dirty="0" smtClean="0"/>
              <a:t>stalls</a:t>
            </a:r>
          </a:p>
          <a:p>
            <a:pPr lvl="2" eaLnBrk="1" hangingPunct="1"/>
            <a:r>
              <a:rPr lang="en-AU" altLang="zh-CN" sz="2000" dirty="0" smtClean="0"/>
              <a:t>requires </a:t>
            </a:r>
            <a:r>
              <a:rPr lang="en-AU" altLang="zh-CN" sz="2000" dirty="0"/>
              <a:t>knowledge of the pipeline </a:t>
            </a:r>
            <a:r>
              <a:rPr lang="en-AU" altLang="zh-CN" sz="2000" dirty="0" smtClean="0"/>
              <a:t>structure</a:t>
            </a:r>
            <a:endParaRPr lang="en-US" altLang="zh-CN" sz="2000" dirty="0" smtClean="0">
              <a:ea typeface="宋体" panose="02010600030101010101" pitchFamily="2" charset="-122"/>
            </a:endParaRPr>
          </a:p>
          <a:p>
            <a:pPr eaLnBrk="1" hangingPunct="1"/>
            <a:r>
              <a:rPr lang="en-AU" altLang="zh-CN" sz="2800" dirty="0">
                <a:ea typeface="宋体" panose="02010600030101010101" pitchFamily="2" charset="-122"/>
              </a:rPr>
              <a:t>Instruction set design affects complexity of pipeline implementation</a:t>
            </a:r>
          </a:p>
        </p:txBody>
      </p:sp>
      <p:sp>
        <p:nvSpPr>
          <p:cNvPr id="101378" name="页脚占位符 3"/>
          <p:cNvSpPr>
            <a:spLocks noGrp="1"/>
          </p:cNvSpPr>
          <p:nvPr>
            <p:ph type="ftr" sz="quarter" idx="11"/>
          </p:nvPr>
        </p:nvSpPr>
        <p:spPr>
          <a:xfrm>
            <a:off x="8832304" y="6237312"/>
            <a:ext cx="310867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E32B7D2-7540-4D6A-8CFA-DF2A93DC6798}" type="slidenum">
              <a:rPr lang="en-AU" altLang="zh-CN" sz="1400"/>
              <a:pPr>
                <a:spcBef>
                  <a:spcPct val="0"/>
                </a:spcBef>
                <a:buClrTx/>
                <a:buSzTx/>
                <a:buFontTx/>
                <a:buNone/>
              </a:pPr>
              <a:t>75</a:t>
            </a:fld>
            <a:endParaRPr lang="en-AU" altLang="zh-CN" sz="1400" dirty="0"/>
          </a:p>
        </p:txBody>
      </p:sp>
      <p:sp>
        <p:nvSpPr>
          <p:cNvPr id="101381" name="Text Box 4"/>
          <p:cNvSpPr txBox="1">
            <a:spLocks noChangeArrowheads="1"/>
          </p:cNvSpPr>
          <p:nvPr/>
        </p:nvSpPr>
        <p:spPr bwMode="auto">
          <a:xfrm>
            <a:off x="7608168" y="426896"/>
            <a:ext cx="2865272" cy="461665"/>
          </a:xfrm>
          <a:prstGeom prst="rect">
            <a:avLst/>
          </a:prstGeom>
          <a:solidFill>
            <a:schemeClr val="accent1">
              <a:lumMod val="60000"/>
              <a:lumOff val="40000"/>
            </a:schemeClr>
          </a:solidFill>
          <a:ln>
            <a:noFill/>
          </a:ln>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400" dirty="0">
                <a:solidFill>
                  <a:srgbClr val="C00000"/>
                </a:solidFill>
                <a:latin typeface="Arial Black" panose="020B0A04020102020204" pitchFamily="34" charset="0"/>
              </a:rPr>
              <a:t>The BIG Picture</a:t>
            </a:r>
          </a:p>
        </p:txBody>
      </p:sp>
    </p:spTree>
    <p:extLst>
      <p:ext uri="{BB962C8B-B14F-4D97-AF65-F5344CB8AC3E}">
        <p14:creationId xmlns:p14="http://schemas.microsoft.com/office/powerpoint/2010/main" val="660059211"/>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Hazards</a:t>
            </a:r>
            <a:endParaRPr lang="en-AU" altLang="zh-CN" dirty="0" smtClean="0">
              <a:ea typeface="宋体" panose="02010600030101010101" pitchFamily="2" charset="-122"/>
            </a:endParaRPr>
          </a:p>
        </p:txBody>
      </p:sp>
      <p:sp>
        <p:nvSpPr>
          <p:cNvPr id="74756" name="Rectangle 3"/>
          <p:cNvSpPr>
            <a:spLocks noGrp="1" noChangeArrowheads="1"/>
          </p:cNvSpPr>
          <p:nvPr>
            <p:ph idx="1"/>
          </p:nvPr>
        </p:nvSpPr>
        <p:spPr/>
        <p:txBody>
          <a:bodyPr/>
          <a:lstStyle/>
          <a:p>
            <a:pPr eaLnBrk="1" hangingPunct="1">
              <a:lnSpc>
                <a:spcPct val="90000"/>
              </a:lnSpc>
            </a:pPr>
            <a:r>
              <a:rPr lang="en-US" altLang="zh-CN" dirty="0" smtClean="0">
                <a:ea typeface="宋体" panose="02010600030101010101" pitchFamily="2" charset="-122"/>
              </a:rPr>
              <a:t>Situations that prevent starting the next instruction in the next cycle</a:t>
            </a:r>
          </a:p>
          <a:p>
            <a:pPr eaLnBrk="1" hangingPunct="1">
              <a:lnSpc>
                <a:spcPct val="90000"/>
              </a:lnSpc>
            </a:pPr>
            <a:r>
              <a:rPr lang="en-US" altLang="zh-CN" dirty="0" smtClean="0">
                <a:solidFill>
                  <a:srgbClr val="FF0000"/>
                </a:solidFill>
                <a:ea typeface="宋体" panose="02010600030101010101" pitchFamily="2" charset="-122"/>
              </a:rPr>
              <a:t>Structure hazards</a:t>
            </a:r>
          </a:p>
          <a:p>
            <a:pPr lvl="1" eaLnBrk="1" hangingPunct="1">
              <a:lnSpc>
                <a:spcPct val="90000"/>
              </a:lnSpc>
            </a:pPr>
            <a:r>
              <a:rPr lang="en-US" altLang="zh-CN" dirty="0" smtClean="0">
                <a:solidFill>
                  <a:srgbClr val="FF0000"/>
                </a:solidFill>
                <a:ea typeface="宋体" panose="02010600030101010101" pitchFamily="2" charset="-122"/>
              </a:rPr>
              <a:t>A required resource is busy</a:t>
            </a:r>
          </a:p>
          <a:p>
            <a:pPr eaLnBrk="1" hangingPunct="1">
              <a:lnSpc>
                <a:spcPct val="90000"/>
              </a:lnSpc>
            </a:pPr>
            <a:r>
              <a:rPr lang="en-US" altLang="zh-CN" dirty="0" smtClean="0">
                <a:ea typeface="宋体" panose="02010600030101010101" pitchFamily="2" charset="-122"/>
              </a:rPr>
              <a:t>Data hazard</a:t>
            </a:r>
          </a:p>
          <a:p>
            <a:pPr lvl="1" eaLnBrk="1" hangingPunct="1">
              <a:lnSpc>
                <a:spcPct val="90000"/>
              </a:lnSpc>
            </a:pPr>
            <a:r>
              <a:rPr lang="en-US" altLang="zh-CN" dirty="0" smtClean="0">
                <a:ea typeface="宋体" panose="02010600030101010101" pitchFamily="2" charset="-122"/>
              </a:rPr>
              <a:t>Need to wait for previous instruction to complete its data read/write</a:t>
            </a:r>
          </a:p>
          <a:p>
            <a:pPr eaLnBrk="1" hangingPunct="1">
              <a:lnSpc>
                <a:spcPct val="90000"/>
              </a:lnSpc>
            </a:pPr>
            <a:r>
              <a:rPr lang="en-US" altLang="zh-CN" dirty="0" smtClean="0">
                <a:ea typeface="宋体" panose="02010600030101010101" pitchFamily="2" charset="-122"/>
              </a:rPr>
              <a:t>Control hazard</a:t>
            </a:r>
          </a:p>
          <a:p>
            <a:pPr lvl="1" eaLnBrk="1" hangingPunct="1">
              <a:lnSpc>
                <a:spcPct val="90000"/>
              </a:lnSpc>
            </a:pPr>
            <a:r>
              <a:rPr lang="en-US" altLang="zh-CN" dirty="0" smtClean="0">
                <a:ea typeface="宋体" panose="02010600030101010101" pitchFamily="2" charset="-122"/>
              </a:rPr>
              <a:t>Deciding on control action depends on previous instruction</a:t>
            </a:r>
            <a:endParaRPr lang="en-AU" altLang="zh-CN" dirty="0" smtClean="0">
              <a:ea typeface="宋体" panose="02010600030101010101" pitchFamily="2" charset="-122"/>
            </a:endParaRPr>
          </a:p>
        </p:txBody>
      </p:sp>
      <p:sp>
        <p:nvSpPr>
          <p:cNvPr id="74754" name="页脚占位符 3"/>
          <p:cNvSpPr>
            <a:spLocks noGrp="1"/>
          </p:cNvSpPr>
          <p:nvPr>
            <p:ph type="ftr" sz="quarter" idx="11"/>
          </p:nvPr>
        </p:nvSpPr>
        <p:spPr>
          <a:xfrm>
            <a:off x="8737600" y="6252517"/>
            <a:ext cx="31910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2A998B0-E1BB-4B00-93B1-68D50F7FCC26}" type="slidenum">
              <a:rPr lang="en-AU" altLang="zh-CN" sz="1400"/>
              <a:pPr>
                <a:spcBef>
                  <a:spcPct val="0"/>
                </a:spcBef>
                <a:buClrTx/>
                <a:buSzTx/>
                <a:buFontTx/>
                <a:buNone/>
              </a:pPr>
              <a:t>76</a:t>
            </a:fld>
            <a:endParaRPr lang="en-AU" altLang="zh-CN" sz="1400" dirty="0"/>
          </a:p>
        </p:txBody>
      </p:sp>
    </p:spTree>
    <p:extLst>
      <p:ext uri="{BB962C8B-B14F-4D97-AF65-F5344CB8AC3E}">
        <p14:creationId xmlns:p14="http://schemas.microsoft.com/office/powerpoint/2010/main" val="58219347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2999656" y="0"/>
            <a:ext cx="8856984" cy="917575"/>
          </a:xfrm>
        </p:spPr>
        <p:txBody>
          <a:bodyPr rtlCol="0">
            <a:normAutofit fontScale="90000"/>
          </a:bodyPr>
          <a:lstStyle/>
          <a:p>
            <a:pPr fontAlgn="auto">
              <a:spcAft>
                <a:spcPts val="0"/>
              </a:spcAft>
              <a:defRPr/>
            </a:pPr>
            <a:r>
              <a:rPr lang="en-US" altLang="zh-CN" sz="3600" dirty="0"/>
              <a:t>Structural hazard: </a:t>
            </a:r>
            <a:r>
              <a:rPr lang="en-US" altLang="zh-CN" sz="3600" dirty="0" smtClean="0"/>
              <a:t/>
            </a:r>
            <a:br>
              <a:rPr lang="en-US" altLang="zh-CN" sz="3600" dirty="0" smtClean="0"/>
            </a:br>
            <a:r>
              <a:rPr lang="en-US" altLang="zh-CN" sz="3600" dirty="0" smtClean="0"/>
              <a:t> Pipe </a:t>
            </a:r>
            <a:r>
              <a:rPr lang="en-US" altLang="zh-CN" sz="3600" dirty="0"/>
              <a:t>Stage Contention</a:t>
            </a:r>
            <a:endParaRPr lang="en-US" altLang="zh-CN" sz="3600" dirty="0">
              <a:solidFill>
                <a:srgbClr val="000000"/>
              </a:solidFill>
            </a:endParaRPr>
          </a:p>
        </p:txBody>
      </p:sp>
      <p:sp>
        <p:nvSpPr>
          <p:cNvPr id="3075"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zh-CN" b="1" dirty="0" smtClean="0">
                <a:solidFill>
                  <a:srgbClr val="000000"/>
                </a:solidFill>
                <a:cs typeface="Times New Roman" panose="02020603050405020304" pitchFamily="18" charset="0"/>
              </a:rPr>
              <a:t>Structural hazards</a:t>
            </a:r>
            <a:endParaRPr lang="en-US" altLang="zh-CN" dirty="0" smtClean="0">
              <a:solidFill>
                <a:srgbClr val="000000"/>
              </a:solidFill>
              <a:cs typeface="Times New Roman" panose="02020603050405020304" pitchFamily="18" charset="0"/>
            </a:endParaRPr>
          </a:p>
          <a:p>
            <a:pPr lvl="1"/>
            <a:r>
              <a:rPr lang="en-US" altLang="zh-CN" dirty="0" smtClean="0">
                <a:solidFill>
                  <a:srgbClr val="000000"/>
                </a:solidFill>
                <a:cs typeface="Times New Roman" panose="02020603050405020304" pitchFamily="18" charset="0"/>
              </a:rPr>
              <a:t>Occurs when two or more instructions want to use the same hardware resource in the same cycle</a:t>
            </a:r>
          </a:p>
          <a:p>
            <a:pPr lvl="1"/>
            <a:r>
              <a:rPr lang="en-US" altLang="zh-CN" dirty="0" smtClean="0">
                <a:solidFill>
                  <a:srgbClr val="000000"/>
                </a:solidFill>
                <a:cs typeface="Times New Roman" panose="02020603050405020304" pitchFamily="18" charset="0"/>
              </a:rPr>
              <a:t>Causes bubble (stall) in pipelined machines</a:t>
            </a:r>
          </a:p>
          <a:p>
            <a:pPr lvl="1"/>
            <a:r>
              <a:rPr lang="en-US" altLang="zh-CN" dirty="0" smtClean="0">
                <a:solidFill>
                  <a:srgbClr val="000000"/>
                </a:solidFill>
                <a:cs typeface="Times New Roman" panose="02020603050405020304" pitchFamily="18" charset="0"/>
              </a:rPr>
              <a:t>Overcome by replicating hardware resources</a:t>
            </a:r>
          </a:p>
          <a:p>
            <a:pPr lvl="2"/>
            <a:r>
              <a:rPr lang="en-US" altLang="zh-CN" dirty="0" smtClean="0">
                <a:solidFill>
                  <a:srgbClr val="FF0000"/>
                </a:solidFill>
                <a:cs typeface="Times New Roman" panose="02020603050405020304" pitchFamily="18" charset="0"/>
              </a:rPr>
              <a:t>Multiple accesses to memory</a:t>
            </a:r>
          </a:p>
          <a:p>
            <a:pPr lvl="2"/>
            <a:r>
              <a:rPr lang="en-US" altLang="zh-CN" dirty="0" smtClean="0">
                <a:solidFill>
                  <a:srgbClr val="FF0000"/>
                </a:solidFill>
                <a:cs typeface="Times New Roman" panose="02020603050405020304" pitchFamily="18" charset="0"/>
              </a:rPr>
              <a:t>Multiple accesses to the register file</a:t>
            </a:r>
          </a:p>
          <a:p>
            <a:pPr lvl="2"/>
            <a:r>
              <a:rPr lang="en-US" altLang="zh-CN" dirty="0" smtClean="0">
                <a:solidFill>
                  <a:srgbClr val="FF0000"/>
                </a:solidFill>
                <a:cs typeface="Times New Roman" panose="02020603050405020304" pitchFamily="18" charset="0"/>
              </a:rPr>
              <a:t>Not fully pipelined functional units</a:t>
            </a:r>
          </a:p>
          <a:p>
            <a:pPr lvl="1"/>
            <a:endParaRPr lang="en-US" altLang="zh-CN" dirty="0" smtClean="0">
              <a:solidFill>
                <a:srgbClr val="000000"/>
              </a:solidFill>
              <a:latin typeface="Comic Sans MS" panose="030F0702030302020204" pitchFamily="66" charset="0"/>
            </a:endParaRPr>
          </a:p>
        </p:txBody>
      </p:sp>
    </p:spTree>
    <p:extLst>
      <p:ext uri="{BB962C8B-B14F-4D97-AF65-F5344CB8AC3E}">
        <p14:creationId xmlns:p14="http://schemas.microsoft.com/office/powerpoint/2010/main" val="372796057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Rectangle 2"/>
          <p:cNvSpPr>
            <a:spLocks noChangeArrowheads="1"/>
          </p:cNvSpPr>
          <p:nvPr/>
        </p:nvSpPr>
        <p:spPr bwMode="auto">
          <a:xfrm>
            <a:off x="5638800" y="4023965"/>
            <a:ext cx="533400" cy="457200"/>
          </a:xfrm>
          <a:prstGeom prst="rect">
            <a:avLst/>
          </a:prstGeom>
          <a:solidFill>
            <a:schemeClr val="accent1">
              <a:lumMod val="60000"/>
              <a:lumOff val="40000"/>
            </a:schemeClr>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1211395" name="Rectangle 3"/>
          <p:cNvSpPr>
            <a:spLocks noChangeArrowheads="1"/>
          </p:cNvSpPr>
          <p:nvPr/>
        </p:nvSpPr>
        <p:spPr bwMode="auto">
          <a:xfrm>
            <a:off x="5638800" y="1509365"/>
            <a:ext cx="533400" cy="457200"/>
          </a:xfrm>
          <a:prstGeom prst="rect">
            <a:avLst/>
          </a:prstGeom>
          <a:solidFill>
            <a:schemeClr val="accent1">
              <a:lumMod val="60000"/>
              <a:lumOff val="40000"/>
            </a:schemeClr>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78852" name="Rectangle 4"/>
          <p:cNvSpPr>
            <a:spLocks noChangeArrowheads="1"/>
          </p:cNvSpPr>
          <p:nvPr/>
        </p:nvSpPr>
        <p:spPr bwMode="auto">
          <a:xfrm>
            <a:off x="1860478" y="1587153"/>
            <a:ext cx="343044" cy="279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t>I</a:t>
            </a:r>
          </a:p>
          <a:p>
            <a:pPr algn="ctr">
              <a:spcBef>
                <a:spcPct val="0"/>
              </a:spcBef>
              <a:buClrTx/>
              <a:buSzTx/>
              <a:buFontTx/>
              <a:buNone/>
            </a:pPr>
            <a:r>
              <a:rPr lang="en-US" altLang="zh-CN" sz="1600" i="1"/>
              <a:t>n</a:t>
            </a:r>
          </a:p>
          <a:p>
            <a:pPr algn="ctr">
              <a:spcBef>
                <a:spcPct val="0"/>
              </a:spcBef>
              <a:buClrTx/>
              <a:buSzTx/>
              <a:buFontTx/>
              <a:buNone/>
            </a:pPr>
            <a:r>
              <a:rPr lang="en-US" altLang="zh-CN" sz="1600" i="1"/>
              <a:t>s</a:t>
            </a:r>
          </a:p>
          <a:p>
            <a:pPr algn="ctr">
              <a:spcBef>
                <a:spcPct val="0"/>
              </a:spcBef>
              <a:buClrTx/>
              <a:buSzTx/>
              <a:buFontTx/>
              <a:buNone/>
            </a:pPr>
            <a:r>
              <a:rPr lang="en-US" altLang="zh-CN" sz="1600" i="1"/>
              <a:t>t</a:t>
            </a:r>
          </a:p>
          <a:p>
            <a:pPr algn="ctr">
              <a:spcBef>
                <a:spcPct val="0"/>
              </a:spcBef>
              <a:buClrTx/>
              <a:buSzTx/>
              <a:buFontTx/>
              <a:buNone/>
            </a:pPr>
            <a:r>
              <a:rPr lang="en-US" altLang="zh-CN" sz="1600" i="1"/>
              <a:t>r.</a:t>
            </a:r>
          </a:p>
          <a:p>
            <a:pPr algn="ctr">
              <a:spcBef>
                <a:spcPct val="0"/>
              </a:spcBef>
              <a:buClrTx/>
              <a:buSzTx/>
              <a:buFontTx/>
              <a:buNone/>
            </a:pPr>
            <a:endParaRPr lang="en-US" altLang="zh-CN" sz="1600" i="1"/>
          </a:p>
          <a:p>
            <a:pPr algn="ctr">
              <a:spcBef>
                <a:spcPct val="0"/>
              </a:spcBef>
              <a:buClrTx/>
              <a:buSzTx/>
              <a:buFontTx/>
              <a:buNone/>
            </a:pPr>
            <a:r>
              <a:rPr lang="en-US" altLang="zh-CN" sz="1600" i="1"/>
              <a:t>O</a:t>
            </a:r>
          </a:p>
          <a:p>
            <a:pPr algn="ctr">
              <a:spcBef>
                <a:spcPct val="0"/>
              </a:spcBef>
              <a:buClrTx/>
              <a:buSzTx/>
              <a:buFontTx/>
              <a:buNone/>
            </a:pPr>
            <a:r>
              <a:rPr lang="en-US" altLang="zh-CN" sz="1600" i="1"/>
              <a:t>r</a:t>
            </a:r>
          </a:p>
          <a:p>
            <a:pPr algn="ctr">
              <a:spcBef>
                <a:spcPct val="0"/>
              </a:spcBef>
              <a:buClrTx/>
              <a:buSzTx/>
              <a:buFontTx/>
              <a:buNone/>
            </a:pPr>
            <a:r>
              <a:rPr lang="en-US" altLang="zh-CN" sz="1600" i="1"/>
              <a:t>d</a:t>
            </a:r>
          </a:p>
          <a:p>
            <a:pPr algn="ctr">
              <a:spcBef>
                <a:spcPct val="0"/>
              </a:spcBef>
              <a:buClrTx/>
              <a:buSzTx/>
              <a:buFontTx/>
              <a:buNone/>
            </a:pPr>
            <a:r>
              <a:rPr lang="en-US" altLang="zh-CN" sz="1600" i="1"/>
              <a:t>e</a:t>
            </a:r>
          </a:p>
          <a:p>
            <a:pPr algn="ctr">
              <a:spcBef>
                <a:spcPct val="0"/>
              </a:spcBef>
              <a:buClrTx/>
              <a:buSzTx/>
              <a:buFontTx/>
              <a:buNone/>
            </a:pPr>
            <a:r>
              <a:rPr lang="en-US" altLang="zh-CN" sz="1600" i="1"/>
              <a:t>r</a:t>
            </a:r>
          </a:p>
        </p:txBody>
      </p:sp>
      <p:sp>
        <p:nvSpPr>
          <p:cNvPr id="78853" name="Line 5"/>
          <p:cNvSpPr>
            <a:spLocks noChangeShapeType="1"/>
          </p:cNvSpPr>
          <p:nvPr/>
        </p:nvSpPr>
        <p:spPr bwMode="auto">
          <a:xfrm>
            <a:off x="2971800" y="980728"/>
            <a:ext cx="63119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4" name="Rectangle 6"/>
          <p:cNvSpPr>
            <a:spLocks noChangeArrowheads="1"/>
          </p:cNvSpPr>
          <p:nvPr/>
        </p:nvSpPr>
        <p:spPr bwMode="auto">
          <a:xfrm>
            <a:off x="5087009" y="644739"/>
            <a:ext cx="206255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dirty="0"/>
              <a:t>Time (clock cycles)</a:t>
            </a:r>
          </a:p>
        </p:txBody>
      </p:sp>
      <p:sp>
        <p:nvSpPr>
          <p:cNvPr id="78855" name="Rectangle 7"/>
          <p:cNvSpPr>
            <a:spLocks noChangeArrowheads="1"/>
          </p:cNvSpPr>
          <p:nvPr/>
        </p:nvSpPr>
        <p:spPr bwMode="auto">
          <a:xfrm>
            <a:off x="2282825" y="1433165"/>
            <a:ext cx="5524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latin typeface="Courier New" panose="02070309020205020404" pitchFamily="49" charset="0"/>
              </a:rPr>
              <a:t>ld</a:t>
            </a:r>
          </a:p>
        </p:txBody>
      </p:sp>
      <p:sp>
        <p:nvSpPr>
          <p:cNvPr id="78856" name="Rectangle 8"/>
          <p:cNvSpPr>
            <a:spLocks noChangeArrowheads="1"/>
          </p:cNvSpPr>
          <p:nvPr/>
        </p:nvSpPr>
        <p:spPr bwMode="auto">
          <a:xfrm>
            <a:off x="2255833" y="2271365"/>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1</a:t>
            </a:r>
          </a:p>
        </p:txBody>
      </p:sp>
      <p:sp>
        <p:nvSpPr>
          <p:cNvPr id="78857" name="Rectangle 9"/>
          <p:cNvSpPr>
            <a:spLocks noChangeArrowheads="1"/>
          </p:cNvSpPr>
          <p:nvPr/>
        </p:nvSpPr>
        <p:spPr bwMode="auto">
          <a:xfrm>
            <a:off x="2255833" y="3152428"/>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2</a:t>
            </a:r>
          </a:p>
        </p:txBody>
      </p:sp>
      <p:sp>
        <p:nvSpPr>
          <p:cNvPr id="78858" name="Rectangle 10"/>
          <p:cNvSpPr>
            <a:spLocks noChangeArrowheads="1"/>
          </p:cNvSpPr>
          <p:nvPr/>
        </p:nvSpPr>
        <p:spPr bwMode="auto">
          <a:xfrm>
            <a:off x="2255833" y="4862165"/>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4</a:t>
            </a:r>
          </a:p>
        </p:txBody>
      </p:sp>
      <p:sp>
        <p:nvSpPr>
          <p:cNvPr id="78859" name="Line 11"/>
          <p:cNvSpPr>
            <a:spLocks noChangeShapeType="1"/>
          </p:cNvSpPr>
          <p:nvPr/>
        </p:nvSpPr>
        <p:spPr bwMode="auto">
          <a:xfrm>
            <a:off x="41529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0" name="Line 12"/>
          <p:cNvSpPr>
            <a:spLocks noChangeShapeType="1"/>
          </p:cNvSpPr>
          <p:nvPr/>
        </p:nvSpPr>
        <p:spPr bwMode="auto">
          <a:xfrm>
            <a:off x="48387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1" name="Line 13"/>
          <p:cNvSpPr>
            <a:spLocks noChangeShapeType="1"/>
          </p:cNvSpPr>
          <p:nvPr/>
        </p:nvSpPr>
        <p:spPr bwMode="auto">
          <a:xfrm>
            <a:off x="55245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2" name="Line 14"/>
          <p:cNvSpPr>
            <a:spLocks noChangeShapeType="1"/>
          </p:cNvSpPr>
          <p:nvPr/>
        </p:nvSpPr>
        <p:spPr bwMode="auto">
          <a:xfrm>
            <a:off x="62103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3" name="Line 15"/>
          <p:cNvSpPr>
            <a:spLocks noChangeShapeType="1"/>
          </p:cNvSpPr>
          <p:nvPr/>
        </p:nvSpPr>
        <p:spPr bwMode="auto">
          <a:xfrm>
            <a:off x="68961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4" name="Line 16"/>
          <p:cNvSpPr>
            <a:spLocks noChangeShapeType="1"/>
          </p:cNvSpPr>
          <p:nvPr/>
        </p:nvSpPr>
        <p:spPr bwMode="auto">
          <a:xfrm>
            <a:off x="75819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5" name="Line 17"/>
          <p:cNvSpPr>
            <a:spLocks noChangeShapeType="1"/>
          </p:cNvSpPr>
          <p:nvPr/>
        </p:nvSpPr>
        <p:spPr bwMode="auto">
          <a:xfrm>
            <a:off x="82677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6" name="Line 18"/>
          <p:cNvSpPr>
            <a:spLocks noChangeShapeType="1"/>
          </p:cNvSpPr>
          <p:nvPr/>
        </p:nvSpPr>
        <p:spPr bwMode="auto">
          <a:xfrm>
            <a:off x="89535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7" name="Rectangle 19"/>
          <p:cNvSpPr>
            <a:spLocks noChangeArrowheads="1"/>
          </p:cNvSpPr>
          <p:nvPr/>
        </p:nvSpPr>
        <p:spPr bwMode="auto">
          <a:xfrm>
            <a:off x="2255833" y="3990628"/>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3</a:t>
            </a:r>
          </a:p>
        </p:txBody>
      </p:sp>
      <p:sp>
        <p:nvSpPr>
          <p:cNvPr id="78868" name="Line 20"/>
          <p:cNvSpPr>
            <a:spLocks noChangeShapeType="1"/>
          </p:cNvSpPr>
          <p:nvPr/>
        </p:nvSpPr>
        <p:spPr bwMode="auto">
          <a:xfrm>
            <a:off x="2209800" y="1509365"/>
            <a:ext cx="0" cy="3886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8869" name="Group 21"/>
          <p:cNvGrpSpPr>
            <a:grpSpLocks/>
          </p:cNvGrpSpPr>
          <p:nvPr/>
        </p:nvGrpSpPr>
        <p:grpSpPr bwMode="auto">
          <a:xfrm>
            <a:off x="3431704" y="1355552"/>
            <a:ext cx="3478213" cy="838200"/>
            <a:chOff x="1486" y="1152"/>
            <a:chExt cx="2191" cy="528"/>
          </a:xfrm>
        </p:grpSpPr>
        <p:grpSp>
          <p:nvGrpSpPr>
            <p:cNvPr id="79011" name="Group 22"/>
            <p:cNvGrpSpPr>
              <a:grpSpLocks/>
            </p:cNvGrpSpPr>
            <p:nvPr/>
          </p:nvGrpSpPr>
          <p:grpSpPr bwMode="auto">
            <a:xfrm>
              <a:off x="2486" y="1152"/>
              <a:ext cx="224" cy="481"/>
              <a:chOff x="2206" y="1413"/>
              <a:chExt cx="224" cy="481"/>
            </a:xfrm>
          </p:grpSpPr>
          <p:sp>
            <p:nvSpPr>
              <p:cNvPr id="79041" name="Freeform 23"/>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42" name="Rectangle 24"/>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9012" name="Group 25"/>
            <p:cNvGrpSpPr>
              <a:grpSpLocks/>
            </p:cNvGrpSpPr>
            <p:nvPr/>
          </p:nvGrpSpPr>
          <p:grpSpPr bwMode="auto">
            <a:xfrm>
              <a:off x="1486" y="1248"/>
              <a:ext cx="425" cy="289"/>
              <a:chOff x="1206" y="1509"/>
              <a:chExt cx="425" cy="289"/>
            </a:xfrm>
          </p:grpSpPr>
          <p:sp>
            <p:nvSpPr>
              <p:cNvPr id="79037" name="Rectangle 26"/>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9038" name="Group 27"/>
              <p:cNvGrpSpPr>
                <a:grpSpLocks/>
              </p:cNvGrpSpPr>
              <p:nvPr/>
            </p:nvGrpSpPr>
            <p:grpSpPr bwMode="auto">
              <a:xfrm>
                <a:off x="1291" y="1509"/>
                <a:ext cx="340" cy="289"/>
                <a:chOff x="1291" y="1509"/>
                <a:chExt cx="340" cy="289"/>
              </a:xfrm>
            </p:grpSpPr>
            <p:sp>
              <p:nvSpPr>
                <p:cNvPr id="79039" name="Freeform 28"/>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40" name="Freeform 29"/>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9013" name="Rectangle 30"/>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9014" name="Group 31"/>
            <p:cNvGrpSpPr>
              <a:grpSpLocks/>
            </p:cNvGrpSpPr>
            <p:nvPr/>
          </p:nvGrpSpPr>
          <p:grpSpPr bwMode="auto">
            <a:xfrm>
              <a:off x="2031" y="1248"/>
              <a:ext cx="296" cy="289"/>
              <a:chOff x="1751" y="1509"/>
              <a:chExt cx="296" cy="289"/>
            </a:xfrm>
          </p:grpSpPr>
          <p:sp>
            <p:nvSpPr>
              <p:cNvPr id="79035" name="Freeform 32"/>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6" name="Freeform 33"/>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15" name="Line 34"/>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6" name="Freeform 35"/>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17" name="Line 36"/>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8" name="Rectangle 37"/>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t>Mem</a:t>
              </a:r>
            </a:p>
          </p:txBody>
        </p:sp>
        <p:grpSp>
          <p:nvGrpSpPr>
            <p:cNvPr id="79019" name="Group 38"/>
            <p:cNvGrpSpPr>
              <a:grpSpLocks/>
            </p:cNvGrpSpPr>
            <p:nvPr/>
          </p:nvGrpSpPr>
          <p:grpSpPr bwMode="auto">
            <a:xfrm>
              <a:off x="2880" y="1248"/>
              <a:ext cx="325" cy="289"/>
              <a:chOff x="2600" y="1509"/>
              <a:chExt cx="325" cy="289"/>
            </a:xfrm>
          </p:grpSpPr>
          <p:sp>
            <p:nvSpPr>
              <p:cNvPr id="79033" name="Freeform 39"/>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4" name="Freeform 40"/>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20" name="Rectangle 41"/>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9021" name="Group 42"/>
            <p:cNvGrpSpPr>
              <a:grpSpLocks/>
            </p:cNvGrpSpPr>
            <p:nvPr/>
          </p:nvGrpSpPr>
          <p:grpSpPr bwMode="auto">
            <a:xfrm>
              <a:off x="3348" y="1248"/>
              <a:ext cx="284" cy="289"/>
              <a:chOff x="3068" y="1509"/>
              <a:chExt cx="284" cy="289"/>
            </a:xfrm>
          </p:grpSpPr>
          <p:sp>
            <p:nvSpPr>
              <p:cNvPr id="79031" name="Freeform 43"/>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2" name="Freeform 44"/>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22" name="Line 45"/>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3" name="Line 46"/>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4" name="Line 47"/>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5" name="Line 48"/>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6" name="Line 49"/>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7" name="Line 50"/>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8" name="Line 51"/>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9" name="Line 52"/>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30" name="Line 53"/>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0" name="Group 54"/>
          <p:cNvGrpSpPr>
            <a:grpSpLocks/>
          </p:cNvGrpSpPr>
          <p:nvPr/>
        </p:nvGrpSpPr>
        <p:grpSpPr bwMode="auto">
          <a:xfrm>
            <a:off x="4146551" y="2195165"/>
            <a:ext cx="3478213" cy="838200"/>
            <a:chOff x="1486" y="1152"/>
            <a:chExt cx="2191" cy="528"/>
          </a:xfrm>
        </p:grpSpPr>
        <p:grpSp>
          <p:nvGrpSpPr>
            <p:cNvPr id="78979" name="Group 55"/>
            <p:cNvGrpSpPr>
              <a:grpSpLocks/>
            </p:cNvGrpSpPr>
            <p:nvPr/>
          </p:nvGrpSpPr>
          <p:grpSpPr bwMode="auto">
            <a:xfrm>
              <a:off x="2486" y="1152"/>
              <a:ext cx="224" cy="481"/>
              <a:chOff x="2206" y="1413"/>
              <a:chExt cx="224" cy="481"/>
            </a:xfrm>
          </p:grpSpPr>
          <p:sp>
            <p:nvSpPr>
              <p:cNvPr id="79009" name="Freeform 56"/>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10" name="Rectangle 57"/>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80" name="Group 58"/>
            <p:cNvGrpSpPr>
              <a:grpSpLocks/>
            </p:cNvGrpSpPr>
            <p:nvPr/>
          </p:nvGrpSpPr>
          <p:grpSpPr bwMode="auto">
            <a:xfrm>
              <a:off x="1486" y="1248"/>
              <a:ext cx="425" cy="289"/>
              <a:chOff x="1206" y="1509"/>
              <a:chExt cx="425" cy="289"/>
            </a:xfrm>
          </p:grpSpPr>
          <p:sp>
            <p:nvSpPr>
              <p:cNvPr id="79005" name="Rectangle 59"/>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9006" name="Group 60"/>
              <p:cNvGrpSpPr>
                <a:grpSpLocks/>
              </p:cNvGrpSpPr>
              <p:nvPr/>
            </p:nvGrpSpPr>
            <p:grpSpPr bwMode="auto">
              <a:xfrm>
                <a:off x="1291" y="1509"/>
                <a:ext cx="340" cy="289"/>
                <a:chOff x="1291" y="1509"/>
                <a:chExt cx="340" cy="289"/>
              </a:xfrm>
            </p:grpSpPr>
            <p:sp>
              <p:nvSpPr>
                <p:cNvPr id="79007" name="Freeform 61"/>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8" name="Freeform 62"/>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81" name="Rectangle 63"/>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82" name="Group 64"/>
            <p:cNvGrpSpPr>
              <a:grpSpLocks/>
            </p:cNvGrpSpPr>
            <p:nvPr/>
          </p:nvGrpSpPr>
          <p:grpSpPr bwMode="auto">
            <a:xfrm>
              <a:off x="2031" y="1248"/>
              <a:ext cx="296" cy="289"/>
              <a:chOff x="1751" y="1509"/>
              <a:chExt cx="296" cy="289"/>
            </a:xfrm>
          </p:grpSpPr>
          <p:sp>
            <p:nvSpPr>
              <p:cNvPr id="79003" name="Freeform 65"/>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4" name="Freeform 66"/>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83" name="Line 67"/>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84" name="Freeform 68"/>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85" name="Line 69"/>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86" name="Rectangle 70"/>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87" name="Group 71"/>
            <p:cNvGrpSpPr>
              <a:grpSpLocks/>
            </p:cNvGrpSpPr>
            <p:nvPr/>
          </p:nvGrpSpPr>
          <p:grpSpPr bwMode="auto">
            <a:xfrm>
              <a:off x="2880" y="1248"/>
              <a:ext cx="325" cy="289"/>
              <a:chOff x="2600" y="1509"/>
              <a:chExt cx="325" cy="289"/>
            </a:xfrm>
          </p:grpSpPr>
          <p:sp>
            <p:nvSpPr>
              <p:cNvPr id="79001" name="Freeform 72"/>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2" name="Freeform 73"/>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88" name="Rectangle 74"/>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89" name="Group 75"/>
            <p:cNvGrpSpPr>
              <a:grpSpLocks/>
            </p:cNvGrpSpPr>
            <p:nvPr/>
          </p:nvGrpSpPr>
          <p:grpSpPr bwMode="auto">
            <a:xfrm>
              <a:off x="3348" y="1248"/>
              <a:ext cx="284" cy="289"/>
              <a:chOff x="3068" y="1509"/>
              <a:chExt cx="284" cy="289"/>
            </a:xfrm>
          </p:grpSpPr>
          <p:sp>
            <p:nvSpPr>
              <p:cNvPr id="78999" name="Freeform 76"/>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0" name="Freeform 77"/>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90" name="Line 78"/>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1" name="Line 79"/>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2" name="Line 80"/>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3" name="Line 81"/>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4" name="Line 82"/>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5" name="Line 83"/>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6" name="Line 84"/>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7" name="Line 85"/>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8" name="Line 86"/>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1" name="Group 87"/>
          <p:cNvGrpSpPr>
            <a:grpSpLocks/>
          </p:cNvGrpSpPr>
          <p:nvPr/>
        </p:nvGrpSpPr>
        <p:grpSpPr bwMode="auto">
          <a:xfrm>
            <a:off x="4832351" y="3033365"/>
            <a:ext cx="3478213" cy="838200"/>
            <a:chOff x="1486" y="1152"/>
            <a:chExt cx="2191" cy="528"/>
          </a:xfrm>
        </p:grpSpPr>
        <p:grpSp>
          <p:nvGrpSpPr>
            <p:cNvPr id="78947" name="Group 88"/>
            <p:cNvGrpSpPr>
              <a:grpSpLocks/>
            </p:cNvGrpSpPr>
            <p:nvPr/>
          </p:nvGrpSpPr>
          <p:grpSpPr bwMode="auto">
            <a:xfrm>
              <a:off x="2486" y="1152"/>
              <a:ext cx="224" cy="481"/>
              <a:chOff x="2206" y="1413"/>
              <a:chExt cx="224" cy="481"/>
            </a:xfrm>
          </p:grpSpPr>
          <p:sp>
            <p:nvSpPr>
              <p:cNvPr id="78977" name="Freeform 89"/>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8" name="Rectangle 90"/>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48" name="Group 91"/>
            <p:cNvGrpSpPr>
              <a:grpSpLocks/>
            </p:cNvGrpSpPr>
            <p:nvPr/>
          </p:nvGrpSpPr>
          <p:grpSpPr bwMode="auto">
            <a:xfrm>
              <a:off x="1486" y="1248"/>
              <a:ext cx="425" cy="289"/>
              <a:chOff x="1206" y="1509"/>
              <a:chExt cx="425" cy="289"/>
            </a:xfrm>
          </p:grpSpPr>
          <p:sp>
            <p:nvSpPr>
              <p:cNvPr id="78973" name="Rectangle 92"/>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74" name="Group 93"/>
              <p:cNvGrpSpPr>
                <a:grpSpLocks/>
              </p:cNvGrpSpPr>
              <p:nvPr/>
            </p:nvGrpSpPr>
            <p:grpSpPr bwMode="auto">
              <a:xfrm>
                <a:off x="1291" y="1509"/>
                <a:ext cx="340" cy="289"/>
                <a:chOff x="1291" y="1509"/>
                <a:chExt cx="340" cy="289"/>
              </a:xfrm>
            </p:grpSpPr>
            <p:sp>
              <p:nvSpPr>
                <p:cNvPr id="78975" name="Freeform 94"/>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6" name="Freeform 95"/>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49" name="Rectangle 96"/>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50" name="Group 97"/>
            <p:cNvGrpSpPr>
              <a:grpSpLocks/>
            </p:cNvGrpSpPr>
            <p:nvPr/>
          </p:nvGrpSpPr>
          <p:grpSpPr bwMode="auto">
            <a:xfrm>
              <a:off x="2031" y="1248"/>
              <a:ext cx="296" cy="289"/>
              <a:chOff x="1751" y="1509"/>
              <a:chExt cx="296" cy="289"/>
            </a:xfrm>
          </p:grpSpPr>
          <p:sp>
            <p:nvSpPr>
              <p:cNvPr id="78971" name="Freeform 98"/>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2" name="Freeform 99"/>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1" name="Line 100"/>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2" name="Freeform 101"/>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53" name="Line 102"/>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4" name="Rectangle 103"/>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55" name="Group 104"/>
            <p:cNvGrpSpPr>
              <a:grpSpLocks/>
            </p:cNvGrpSpPr>
            <p:nvPr/>
          </p:nvGrpSpPr>
          <p:grpSpPr bwMode="auto">
            <a:xfrm>
              <a:off x="2880" y="1248"/>
              <a:ext cx="325" cy="289"/>
              <a:chOff x="2600" y="1509"/>
              <a:chExt cx="325" cy="289"/>
            </a:xfrm>
          </p:grpSpPr>
          <p:sp>
            <p:nvSpPr>
              <p:cNvPr id="78969" name="Freeform 105"/>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0" name="Freeform 106"/>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6" name="Rectangle 107"/>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57" name="Group 108"/>
            <p:cNvGrpSpPr>
              <a:grpSpLocks/>
            </p:cNvGrpSpPr>
            <p:nvPr/>
          </p:nvGrpSpPr>
          <p:grpSpPr bwMode="auto">
            <a:xfrm>
              <a:off x="3348" y="1248"/>
              <a:ext cx="284" cy="289"/>
              <a:chOff x="3068" y="1509"/>
              <a:chExt cx="284" cy="289"/>
            </a:xfrm>
          </p:grpSpPr>
          <p:sp>
            <p:nvSpPr>
              <p:cNvPr id="78967" name="Freeform 109"/>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68" name="Freeform 110"/>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8" name="Line 111"/>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9" name="Line 112"/>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0" name="Line 113"/>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1" name="Line 114"/>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2" name="Line 115"/>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3" name="Line 116"/>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4" name="Line 117"/>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5" name="Line 118"/>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6" name="Line 119"/>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2" name="Group 120"/>
          <p:cNvGrpSpPr>
            <a:grpSpLocks/>
          </p:cNvGrpSpPr>
          <p:nvPr/>
        </p:nvGrpSpPr>
        <p:grpSpPr bwMode="auto">
          <a:xfrm>
            <a:off x="5514976" y="3871565"/>
            <a:ext cx="3478213" cy="838200"/>
            <a:chOff x="1486" y="1152"/>
            <a:chExt cx="2191" cy="528"/>
          </a:xfrm>
        </p:grpSpPr>
        <p:grpSp>
          <p:nvGrpSpPr>
            <p:cNvPr id="78915" name="Group 121"/>
            <p:cNvGrpSpPr>
              <a:grpSpLocks/>
            </p:cNvGrpSpPr>
            <p:nvPr/>
          </p:nvGrpSpPr>
          <p:grpSpPr bwMode="auto">
            <a:xfrm>
              <a:off x="2486" y="1152"/>
              <a:ext cx="224" cy="481"/>
              <a:chOff x="2206" y="1413"/>
              <a:chExt cx="224" cy="481"/>
            </a:xfrm>
          </p:grpSpPr>
          <p:sp>
            <p:nvSpPr>
              <p:cNvPr id="78945" name="Freeform 122"/>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6" name="Rectangle 123"/>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16" name="Group 124"/>
            <p:cNvGrpSpPr>
              <a:grpSpLocks/>
            </p:cNvGrpSpPr>
            <p:nvPr/>
          </p:nvGrpSpPr>
          <p:grpSpPr bwMode="auto">
            <a:xfrm>
              <a:off x="1486" y="1248"/>
              <a:ext cx="425" cy="289"/>
              <a:chOff x="1206" y="1509"/>
              <a:chExt cx="425" cy="289"/>
            </a:xfrm>
          </p:grpSpPr>
          <p:sp>
            <p:nvSpPr>
              <p:cNvPr id="78941" name="Rectangle 125"/>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42" name="Group 126"/>
              <p:cNvGrpSpPr>
                <a:grpSpLocks/>
              </p:cNvGrpSpPr>
              <p:nvPr/>
            </p:nvGrpSpPr>
            <p:grpSpPr bwMode="auto">
              <a:xfrm>
                <a:off x="1291" y="1509"/>
                <a:ext cx="340" cy="289"/>
                <a:chOff x="1291" y="1509"/>
                <a:chExt cx="340" cy="289"/>
              </a:xfrm>
            </p:grpSpPr>
            <p:sp>
              <p:nvSpPr>
                <p:cNvPr id="78943" name="Freeform 127"/>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4" name="Freeform 128"/>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17" name="Rectangle 129"/>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18" name="Group 130"/>
            <p:cNvGrpSpPr>
              <a:grpSpLocks/>
            </p:cNvGrpSpPr>
            <p:nvPr/>
          </p:nvGrpSpPr>
          <p:grpSpPr bwMode="auto">
            <a:xfrm>
              <a:off x="2031" y="1248"/>
              <a:ext cx="296" cy="289"/>
              <a:chOff x="1751" y="1509"/>
              <a:chExt cx="296" cy="289"/>
            </a:xfrm>
          </p:grpSpPr>
          <p:sp>
            <p:nvSpPr>
              <p:cNvPr id="78939" name="Freeform 131"/>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0" name="Freeform 132"/>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19" name="Line 133"/>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0" name="Freeform 134"/>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21" name="Line 135"/>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2" name="Rectangle 136"/>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23" name="Group 137"/>
            <p:cNvGrpSpPr>
              <a:grpSpLocks/>
            </p:cNvGrpSpPr>
            <p:nvPr/>
          </p:nvGrpSpPr>
          <p:grpSpPr bwMode="auto">
            <a:xfrm>
              <a:off x="2880" y="1248"/>
              <a:ext cx="325" cy="289"/>
              <a:chOff x="2600" y="1509"/>
              <a:chExt cx="325" cy="289"/>
            </a:xfrm>
          </p:grpSpPr>
          <p:sp>
            <p:nvSpPr>
              <p:cNvPr id="78937" name="Freeform 138"/>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38" name="Freeform 139"/>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24" name="Rectangle 140"/>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err="1"/>
                <a:t>Reg</a:t>
              </a:r>
              <a:endParaRPr lang="en-US" altLang="zh-CN" sz="1600" dirty="0"/>
            </a:p>
          </p:txBody>
        </p:sp>
        <p:grpSp>
          <p:nvGrpSpPr>
            <p:cNvPr id="78925" name="Group 141"/>
            <p:cNvGrpSpPr>
              <a:grpSpLocks/>
            </p:cNvGrpSpPr>
            <p:nvPr/>
          </p:nvGrpSpPr>
          <p:grpSpPr bwMode="auto">
            <a:xfrm>
              <a:off x="3348" y="1248"/>
              <a:ext cx="284" cy="289"/>
              <a:chOff x="3068" y="1509"/>
              <a:chExt cx="284" cy="289"/>
            </a:xfrm>
          </p:grpSpPr>
          <p:sp>
            <p:nvSpPr>
              <p:cNvPr id="78935" name="Freeform 142"/>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36" name="Freeform 143"/>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26" name="Line 144"/>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7" name="Line 145"/>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8" name="Line 146"/>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9" name="Line 147"/>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0" name="Line 148"/>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1" name="Line 149"/>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2" name="Line 150"/>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3" name="Line 151"/>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4" name="Line 152"/>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3" name="Group 153"/>
          <p:cNvGrpSpPr>
            <a:grpSpLocks/>
          </p:cNvGrpSpPr>
          <p:nvPr/>
        </p:nvGrpSpPr>
        <p:grpSpPr bwMode="auto">
          <a:xfrm>
            <a:off x="6203951" y="4709765"/>
            <a:ext cx="3478213" cy="838200"/>
            <a:chOff x="1486" y="1152"/>
            <a:chExt cx="2191" cy="528"/>
          </a:xfrm>
        </p:grpSpPr>
        <p:grpSp>
          <p:nvGrpSpPr>
            <p:cNvPr id="78883" name="Group 154"/>
            <p:cNvGrpSpPr>
              <a:grpSpLocks/>
            </p:cNvGrpSpPr>
            <p:nvPr/>
          </p:nvGrpSpPr>
          <p:grpSpPr bwMode="auto">
            <a:xfrm>
              <a:off x="2486" y="1152"/>
              <a:ext cx="224" cy="481"/>
              <a:chOff x="2206" y="1413"/>
              <a:chExt cx="224" cy="481"/>
            </a:xfrm>
          </p:grpSpPr>
          <p:sp>
            <p:nvSpPr>
              <p:cNvPr id="78913" name="Freeform 155"/>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14" name="Rectangle 156"/>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884" name="Group 157"/>
            <p:cNvGrpSpPr>
              <a:grpSpLocks/>
            </p:cNvGrpSpPr>
            <p:nvPr/>
          </p:nvGrpSpPr>
          <p:grpSpPr bwMode="auto">
            <a:xfrm>
              <a:off x="1486" y="1248"/>
              <a:ext cx="425" cy="289"/>
              <a:chOff x="1206" y="1509"/>
              <a:chExt cx="425" cy="289"/>
            </a:xfrm>
          </p:grpSpPr>
          <p:sp>
            <p:nvSpPr>
              <p:cNvPr id="78909" name="Rectangle 158"/>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10" name="Group 159"/>
              <p:cNvGrpSpPr>
                <a:grpSpLocks/>
              </p:cNvGrpSpPr>
              <p:nvPr/>
            </p:nvGrpSpPr>
            <p:grpSpPr bwMode="auto">
              <a:xfrm>
                <a:off x="1291" y="1509"/>
                <a:ext cx="340" cy="289"/>
                <a:chOff x="1291" y="1509"/>
                <a:chExt cx="340" cy="289"/>
              </a:xfrm>
            </p:grpSpPr>
            <p:sp>
              <p:nvSpPr>
                <p:cNvPr id="78911" name="Freeform 160"/>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12" name="Freeform 161"/>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885" name="Rectangle 162"/>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886" name="Group 163"/>
            <p:cNvGrpSpPr>
              <a:grpSpLocks/>
            </p:cNvGrpSpPr>
            <p:nvPr/>
          </p:nvGrpSpPr>
          <p:grpSpPr bwMode="auto">
            <a:xfrm>
              <a:off x="2031" y="1248"/>
              <a:ext cx="296" cy="289"/>
              <a:chOff x="1751" y="1509"/>
              <a:chExt cx="296" cy="289"/>
            </a:xfrm>
          </p:grpSpPr>
          <p:sp>
            <p:nvSpPr>
              <p:cNvPr id="78907" name="Freeform 164"/>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8" name="Freeform 165"/>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87" name="Line 166"/>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8" name="Freeform 167"/>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89" name="Line 168"/>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0" name="Rectangle 169"/>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891" name="Group 170"/>
            <p:cNvGrpSpPr>
              <a:grpSpLocks/>
            </p:cNvGrpSpPr>
            <p:nvPr/>
          </p:nvGrpSpPr>
          <p:grpSpPr bwMode="auto">
            <a:xfrm>
              <a:off x="2880" y="1248"/>
              <a:ext cx="325" cy="289"/>
              <a:chOff x="2600" y="1509"/>
              <a:chExt cx="325" cy="289"/>
            </a:xfrm>
          </p:grpSpPr>
          <p:sp>
            <p:nvSpPr>
              <p:cNvPr id="78905" name="Freeform 171"/>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6" name="Freeform 172"/>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92" name="Rectangle 173"/>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893" name="Group 174"/>
            <p:cNvGrpSpPr>
              <a:grpSpLocks/>
            </p:cNvGrpSpPr>
            <p:nvPr/>
          </p:nvGrpSpPr>
          <p:grpSpPr bwMode="auto">
            <a:xfrm>
              <a:off x="3348" y="1248"/>
              <a:ext cx="284" cy="289"/>
              <a:chOff x="3068" y="1509"/>
              <a:chExt cx="284" cy="289"/>
            </a:xfrm>
          </p:grpSpPr>
          <p:sp>
            <p:nvSpPr>
              <p:cNvPr id="78903" name="Freeform 175"/>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4" name="Freeform 176"/>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94" name="Line 177"/>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5" name="Line 178"/>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6" name="Line 179"/>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7" name="Line 180"/>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8" name="Line 181"/>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9" name="Line 182"/>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0" name="Line 183"/>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1" name="Line 184"/>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2" name="Line 185"/>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874" name="Rectangle 186"/>
          <p:cNvSpPr>
            <a:spLocks noGrp="1" noChangeArrowheads="1"/>
          </p:cNvSpPr>
          <p:nvPr>
            <p:ph type="title"/>
          </p:nvPr>
        </p:nvSpPr>
        <p:spPr>
          <a:xfrm>
            <a:off x="3460751" y="76415"/>
            <a:ext cx="8382000" cy="523875"/>
          </a:xfrm>
        </p:spPr>
        <p:txBody>
          <a:bodyPr>
            <a:normAutofit/>
          </a:bodyPr>
          <a:lstStyle/>
          <a:p>
            <a:pPr eaLnBrk="1" hangingPunct="1"/>
            <a:r>
              <a:rPr lang="en-US" altLang="zh-CN" sz="2800" dirty="0" smtClean="0">
                <a:ea typeface="宋体" panose="02010600030101010101" pitchFamily="2" charset="-122"/>
              </a:rPr>
              <a:t>Multi access to a </a:t>
            </a:r>
            <a:r>
              <a:rPr lang="en-US" altLang="zh-CN" sz="2800" dirty="0">
                <a:ea typeface="宋体" panose="02010600030101010101" pitchFamily="2" charset="-122"/>
              </a:rPr>
              <a:t>Single </a:t>
            </a:r>
            <a:r>
              <a:rPr lang="en-US" altLang="zh-CN" sz="2800" dirty="0" smtClean="0">
                <a:ea typeface="宋体" panose="02010600030101010101" pitchFamily="2" charset="-122"/>
              </a:rPr>
              <a:t>Memory</a:t>
            </a:r>
            <a:endParaRPr lang="en-US" altLang="zh-CN" sz="2800" dirty="0">
              <a:ea typeface="宋体" panose="02010600030101010101" pitchFamily="2" charset="-122"/>
            </a:endParaRPr>
          </a:p>
        </p:txBody>
      </p:sp>
      <p:sp>
        <p:nvSpPr>
          <p:cNvPr id="78878" name="页脚占位符 3"/>
          <p:cNvSpPr>
            <a:spLocks noGrp="1"/>
          </p:cNvSpPr>
          <p:nvPr>
            <p:ph type="ftr" sz="quarter" idx="11"/>
          </p:nvPr>
        </p:nvSpPr>
        <p:spPr>
          <a:xfrm>
            <a:off x="8663049" y="6305203"/>
            <a:ext cx="350110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9F05757-AD29-462D-82DA-0A6CAB6667E5}" type="slidenum">
              <a:rPr lang="en-AU" altLang="zh-CN" sz="1400"/>
              <a:pPr>
                <a:spcBef>
                  <a:spcPct val="0"/>
                </a:spcBef>
                <a:buClrTx/>
                <a:buSzTx/>
                <a:buFontTx/>
                <a:buNone/>
              </a:pPr>
              <a:t>78</a:t>
            </a:fld>
            <a:endParaRPr lang="en-AU" altLang="zh-CN" sz="1400" dirty="0"/>
          </a:p>
        </p:txBody>
      </p:sp>
      <p:grpSp>
        <p:nvGrpSpPr>
          <p:cNvPr id="42006" name="Group 187"/>
          <p:cNvGrpSpPr>
            <a:grpSpLocks/>
          </p:cNvGrpSpPr>
          <p:nvPr/>
        </p:nvGrpSpPr>
        <p:grpSpPr bwMode="auto">
          <a:xfrm>
            <a:off x="5943600" y="1250621"/>
            <a:ext cx="4076700" cy="644525"/>
            <a:chOff x="2760" y="1008"/>
            <a:chExt cx="2568" cy="406"/>
          </a:xfrm>
        </p:grpSpPr>
        <p:sp>
          <p:nvSpPr>
            <p:cNvPr id="78881" name="Rectangle 188"/>
            <p:cNvSpPr>
              <a:spLocks noChangeArrowheads="1"/>
            </p:cNvSpPr>
            <p:nvPr/>
          </p:nvSpPr>
          <p:spPr bwMode="auto">
            <a:xfrm>
              <a:off x="3792" y="1008"/>
              <a:ext cx="153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Reading data from memory</a:t>
              </a:r>
            </a:p>
          </p:txBody>
        </p:sp>
        <p:cxnSp>
          <p:nvCxnSpPr>
            <p:cNvPr id="78882" name="AutoShape 189"/>
            <p:cNvCxnSpPr>
              <a:cxnSpLocks noChangeShapeType="1"/>
              <a:stCxn id="78881" idx="1"/>
              <a:endCxn id="1211395" idx="0"/>
            </p:cNvCxnSpPr>
            <p:nvPr/>
          </p:nvCxnSpPr>
          <p:spPr bwMode="auto">
            <a:xfrm rot="10800000">
              <a:off x="2760" y="1152"/>
              <a:ext cx="1032" cy="76"/>
            </a:xfrm>
            <a:prstGeom prst="curvedConnector4">
              <a:avLst>
                <a:gd name="adj1" fmla="val 41861"/>
                <a:gd name="adj2" fmla="val 289472"/>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cxnSp>
      </p:grpSp>
      <p:grpSp>
        <p:nvGrpSpPr>
          <p:cNvPr id="42007" name="Group 190"/>
          <p:cNvGrpSpPr>
            <a:grpSpLocks/>
          </p:cNvGrpSpPr>
          <p:nvPr/>
        </p:nvGrpSpPr>
        <p:grpSpPr bwMode="auto">
          <a:xfrm>
            <a:off x="3770314" y="4491955"/>
            <a:ext cx="2438400" cy="1089025"/>
            <a:chOff x="1296" y="3032"/>
            <a:chExt cx="1536" cy="686"/>
          </a:xfrm>
        </p:grpSpPr>
        <p:sp>
          <p:nvSpPr>
            <p:cNvPr id="78879" name="Rectangle 191"/>
            <p:cNvSpPr>
              <a:spLocks noChangeArrowheads="1"/>
            </p:cNvSpPr>
            <p:nvPr/>
          </p:nvSpPr>
          <p:spPr bwMode="auto">
            <a:xfrm>
              <a:off x="1296" y="3312"/>
              <a:ext cx="153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Reading instruction from memory</a:t>
              </a:r>
            </a:p>
          </p:txBody>
        </p:sp>
        <p:cxnSp>
          <p:nvCxnSpPr>
            <p:cNvPr id="78880" name="AutoShape 192"/>
            <p:cNvCxnSpPr>
              <a:cxnSpLocks noChangeShapeType="1"/>
              <a:stCxn id="78879" idx="0"/>
              <a:endCxn id="78943" idx="2"/>
            </p:cNvCxnSpPr>
            <p:nvPr/>
          </p:nvCxnSpPr>
          <p:spPr bwMode="auto">
            <a:xfrm rot="-5400000">
              <a:off x="2193" y="2903"/>
              <a:ext cx="280" cy="537"/>
            </a:xfrm>
            <a:prstGeom prst="curvedConnector3">
              <a:avLst>
                <a:gd name="adj1" fmla="val 51069"/>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cxnSp>
      </p:grpSp>
      <p:sp>
        <p:nvSpPr>
          <p:cNvPr id="1211585" name="Rectangle 193"/>
          <p:cNvSpPr>
            <a:spLocks noChangeArrowheads="1"/>
          </p:cNvSpPr>
          <p:nvPr/>
        </p:nvSpPr>
        <p:spPr bwMode="auto">
          <a:xfrm>
            <a:off x="1413037" y="5778152"/>
            <a:ext cx="8854752" cy="38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287338" indent="-287338">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indent="0" algn="ctr">
              <a:lnSpc>
                <a:spcPct val="90000"/>
              </a:lnSpc>
              <a:spcBef>
                <a:spcPct val="65000"/>
              </a:spcBef>
              <a:buClr>
                <a:schemeClr val="accent1"/>
              </a:buClr>
              <a:buSzPct val="75000"/>
              <a:buNone/>
            </a:pPr>
            <a:r>
              <a:rPr lang="en-US" altLang="zh-CN" sz="2400" dirty="0">
                <a:solidFill>
                  <a:srgbClr val="FF0000"/>
                </a:solidFill>
              </a:rPr>
              <a:t>Fix with separate </a:t>
            </a:r>
            <a:r>
              <a:rPr lang="en-US" altLang="zh-CN" sz="2400" dirty="0" err="1">
                <a:solidFill>
                  <a:srgbClr val="FF0000"/>
                </a:solidFill>
              </a:rPr>
              <a:t>instr</a:t>
            </a:r>
            <a:r>
              <a:rPr lang="en-US" altLang="zh-CN" sz="2400" dirty="0">
                <a:solidFill>
                  <a:srgbClr val="FF0000"/>
                </a:solidFill>
              </a:rPr>
              <a:t> and data </a:t>
            </a:r>
            <a:r>
              <a:rPr lang="en-US" altLang="zh-CN" sz="2400" dirty="0" smtClean="0">
                <a:solidFill>
                  <a:srgbClr val="FF0000"/>
                </a:solidFill>
              </a:rPr>
              <a:t>memories</a:t>
            </a:r>
            <a:endParaRPr lang="en-US" altLang="zh-CN" sz="2400" dirty="0"/>
          </a:p>
        </p:txBody>
      </p:sp>
    </p:spTree>
    <p:extLst>
      <p:ext uri="{BB962C8B-B14F-4D97-AF65-F5344CB8AC3E}">
        <p14:creationId xmlns:p14="http://schemas.microsoft.com/office/powerpoint/2010/main" val="12926024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13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0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13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00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115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394" grpId="0" animBg="1"/>
      <p:bldP spid="1211395" grpId="0" animBg="1"/>
      <p:bldP spid="121158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a:xfrm>
            <a:off x="3575720" y="16670"/>
            <a:ext cx="7812087" cy="981075"/>
          </a:xfrm>
        </p:spPr>
        <p:txBody>
          <a:bodyPr/>
          <a:lstStyle/>
          <a:p>
            <a:r>
              <a:rPr lang="en-US" altLang="zh-CN" sz="3600" dirty="0" smtClean="0"/>
              <a:t>Multi access to the register file</a:t>
            </a:r>
          </a:p>
        </p:txBody>
      </p:sp>
      <p:sp>
        <p:nvSpPr>
          <p:cNvPr id="25603" name="Rectangle 3"/>
          <p:cNvSpPr>
            <a:spLocks noGrp="1" noRot="1" noChangeArrowheads="1"/>
          </p:cNvSpPr>
          <p:nvPr>
            <p:ph idx="1"/>
          </p:nvPr>
        </p:nvSpPr>
        <p:spPr bwMode="auto">
          <a:xfrm>
            <a:off x="1905000" y="5410200"/>
            <a:ext cx="8534400" cy="990600"/>
          </a:xfrm>
        </p:spPr>
        <p:txBody>
          <a:bodyPr wrap="square" numCol="1" anchor="t" anchorCtr="0" compatLnSpc="1">
            <a:prstTxWarp prst="textNoShape">
              <a:avLst/>
            </a:prstTxWarp>
          </a:bodyPr>
          <a:lstStyle/>
          <a:p>
            <a:r>
              <a:rPr lang="en-US" altLang="zh-CN" sz="2400" smtClean="0">
                <a:latin typeface="Comic Sans MS" panose="030F0702030302020204" pitchFamily="66" charset="0"/>
              </a:rPr>
              <a:t>Simply </a:t>
            </a:r>
            <a:r>
              <a:rPr lang="en-US" altLang="zh-CN" sz="2400" smtClean="0">
                <a:solidFill>
                  <a:srgbClr val="FF0000"/>
                </a:solidFill>
                <a:latin typeface="Comic Sans MS" panose="030F0702030302020204" pitchFamily="66" charset="0"/>
              </a:rPr>
              <a:t>insert a stall </a:t>
            </a:r>
            <a:r>
              <a:rPr lang="en-US" altLang="zh-CN" sz="2400" smtClean="0">
                <a:latin typeface="Comic Sans MS" panose="030F0702030302020204" pitchFamily="66" charset="0"/>
              </a:rPr>
              <a:t>,  speedup will be decreased.</a:t>
            </a:r>
          </a:p>
        </p:txBody>
      </p:sp>
      <p:grpSp>
        <p:nvGrpSpPr>
          <p:cNvPr id="25604" name="Group 4"/>
          <p:cNvGrpSpPr>
            <a:grpSpLocks/>
          </p:cNvGrpSpPr>
          <p:nvPr/>
        </p:nvGrpSpPr>
        <p:grpSpPr bwMode="auto">
          <a:xfrm>
            <a:off x="2238375" y="1500188"/>
            <a:ext cx="7543800" cy="3886200"/>
            <a:chOff x="672" y="1536"/>
            <a:chExt cx="4512" cy="2448"/>
          </a:xfrm>
        </p:grpSpPr>
        <p:pic>
          <p:nvPicPr>
            <p:cNvPr id="256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1536"/>
              <a:ext cx="451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6"/>
            <p:cNvSpPr>
              <a:spLocks noChangeArrowheads="1"/>
            </p:cNvSpPr>
            <p:nvPr/>
          </p:nvSpPr>
          <p:spPr bwMode="auto">
            <a:xfrm>
              <a:off x="4368" y="3840"/>
              <a:ext cx="240"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149857211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749426" y="312739"/>
            <a:ext cx="4308475" cy="477837"/>
          </a:xfrm>
          <a:prstGeom prst="rect">
            <a:avLst/>
          </a:prstGeom>
          <a:noFill/>
          <a:ln w="12700">
            <a:noFill/>
            <a:miter lim="800000"/>
            <a:headEnd/>
            <a:tailEnd/>
          </a:ln>
          <a:effectLst/>
        </p:spPr>
        <p:txBody>
          <a:bodyPr wrap="none" anchor="ctr"/>
          <a:lstStyle/>
          <a:p>
            <a:endParaRPr lang="zh-CN" altLang="en-US"/>
          </a:p>
        </p:txBody>
      </p:sp>
      <p:sp>
        <p:nvSpPr>
          <p:cNvPr id="53252" name="Rectangle 4"/>
          <p:cNvSpPr>
            <a:spLocks noGrp="1" noChangeArrowheads="1"/>
          </p:cNvSpPr>
          <p:nvPr>
            <p:ph type="title"/>
          </p:nvPr>
        </p:nvSpPr>
        <p:spPr/>
        <p:txBody>
          <a:bodyPr/>
          <a:lstStyle/>
          <a:p>
            <a:pPr>
              <a:defRPr/>
            </a:pPr>
            <a:r>
              <a:rPr lang="en-US" altLang="zh-CN" dirty="0" err="1"/>
              <a:t>Multicycle</a:t>
            </a:r>
            <a:r>
              <a:rPr lang="en-US" altLang="zh-CN" dirty="0"/>
              <a:t> </a:t>
            </a:r>
            <a:r>
              <a:rPr lang="en-US" altLang="zh-CN" dirty="0" smtClean="0"/>
              <a:t> Approach</a:t>
            </a:r>
            <a:endParaRPr lang="en-US" altLang="zh-CN" dirty="0"/>
          </a:p>
        </p:txBody>
      </p:sp>
      <p:sp>
        <p:nvSpPr>
          <p:cNvPr id="66563" name="AutoShape 3"/>
          <p:cNvSpPr>
            <a:spLocks noGrp="1" noChangeArrowheads="1"/>
          </p:cNvSpPr>
          <p:nvPr>
            <p:ph idx="1"/>
          </p:nvPr>
        </p:nvSpPr>
        <p:spPr>
          <a:prstGeom prst="roundRect">
            <a:avLst>
              <a:gd name="adj" fmla="val 12486"/>
            </a:avLst>
          </a:prstGeom>
          <a:noFill/>
        </p:spPr>
        <p:txBody>
          <a:bodyPr/>
          <a:lstStyle/>
          <a:p>
            <a:r>
              <a:rPr lang="en-US" altLang="zh-CN" dirty="0" smtClean="0"/>
              <a:t>Break up the instructions into steps, </a:t>
            </a:r>
            <a:r>
              <a:rPr lang="en-US" altLang="zh-CN" dirty="0" smtClean="0">
                <a:solidFill>
                  <a:srgbClr val="0070C0"/>
                </a:solidFill>
              </a:rPr>
              <a:t>each step takes a cycle</a:t>
            </a:r>
          </a:p>
          <a:p>
            <a:pPr lvl="1"/>
            <a:r>
              <a:rPr lang="en-US" altLang="zh-CN" sz="2400" dirty="0"/>
              <a:t>balance the amount of work to be done</a:t>
            </a:r>
          </a:p>
          <a:p>
            <a:pPr lvl="1"/>
            <a:r>
              <a:rPr lang="en-US" altLang="zh-CN" sz="2400" dirty="0"/>
              <a:t>restrict each cycle to use only one major functional unit</a:t>
            </a:r>
          </a:p>
          <a:p>
            <a:r>
              <a:rPr lang="en-US" altLang="zh-CN" dirty="0" smtClean="0"/>
              <a:t>At the end of a cycle</a:t>
            </a:r>
          </a:p>
          <a:p>
            <a:pPr lvl="1"/>
            <a:r>
              <a:rPr lang="en-US" altLang="zh-CN" sz="2400" dirty="0">
                <a:solidFill>
                  <a:srgbClr val="0070C0"/>
                </a:solidFill>
              </a:rPr>
              <a:t>store values for use </a:t>
            </a:r>
            <a:r>
              <a:rPr lang="en-US" altLang="zh-CN" sz="2400" dirty="0"/>
              <a:t>in later cycles</a:t>
            </a:r>
          </a:p>
          <a:p>
            <a:pPr lvl="1"/>
            <a:r>
              <a:rPr lang="en-US" altLang="zh-CN" sz="2400" dirty="0"/>
              <a:t>introduce additional internal registers</a:t>
            </a:r>
            <a:br>
              <a:rPr lang="en-US" altLang="zh-CN" sz="2400" dirty="0"/>
            </a:br>
            <a:endParaRPr lang="en-US" altLang="zh-CN" sz="2400" dirty="0"/>
          </a:p>
        </p:txBody>
      </p:sp>
    </p:spTree>
    <p:extLst>
      <p:ext uri="{BB962C8B-B14F-4D97-AF65-F5344CB8AC3E}">
        <p14:creationId xmlns:p14="http://schemas.microsoft.com/office/powerpoint/2010/main" val="3529132118"/>
      </p:ext>
    </p:extLst>
  </p:cSld>
  <p:clrMapOvr>
    <a:masterClrMapping/>
  </p:clrMapOvr>
  <p:transition advTm="200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double bump</a:t>
            </a:r>
            <a:r>
              <a:rPr lang="en-US" altLang="zh-CN" sz="2800" dirty="0"/>
              <a:t>(</a:t>
            </a:r>
            <a:r>
              <a:rPr lang="zh-CN" altLang="en-US" sz="2800" dirty="0"/>
              <a:t>双重触发</a:t>
            </a:r>
            <a:r>
              <a:rPr lang="en-US" altLang="zh-CN" sz="2800" dirty="0"/>
              <a:t>)</a:t>
            </a:r>
            <a:r>
              <a:rPr lang="zh-CN" altLang="en-US" sz="2800" dirty="0"/>
              <a:t> </a:t>
            </a:r>
            <a:r>
              <a:rPr lang="en-US" altLang="zh-CN" dirty="0"/>
              <a:t>works</a:t>
            </a:r>
            <a:r>
              <a:rPr lang="zh-CN" altLang="en-US" dirty="0"/>
              <a:t> </a:t>
            </a:r>
          </a:p>
        </p:txBody>
      </p:sp>
      <p:sp>
        <p:nvSpPr>
          <p:cNvPr id="3" name="内容占位符 2"/>
          <p:cNvSpPr>
            <a:spLocks noGrp="1"/>
          </p:cNvSpPr>
          <p:nvPr>
            <p:ph idx="1"/>
          </p:nvPr>
        </p:nvSpPr>
        <p:spPr>
          <a:xfrm>
            <a:off x="575940" y="1033851"/>
            <a:ext cx="10972800" cy="693955"/>
          </a:xfrm>
        </p:spPr>
        <p:txBody>
          <a:bodyPr/>
          <a:lstStyle/>
          <a:p>
            <a:r>
              <a:rPr lang="en-US" altLang="zh-CN" sz="2800" dirty="0">
                <a:cs typeface="Times New Roman" panose="02020603050405020304" pitchFamily="18" charset="0"/>
              </a:rPr>
              <a:t>allow </a:t>
            </a:r>
            <a:r>
              <a:rPr lang="en-US" altLang="zh-CN" sz="2800" dirty="0">
                <a:solidFill>
                  <a:srgbClr val="FF3300"/>
                </a:solidFill>
                <a:cs typeface="Times New Roman" panose="02020603050405020304" pitchFamily="18" charset="0"/>
              </a:rPr>
              <a:t>WRITE-then-READ</a:t>
            </a:r>
            <a:r>
              <a:rPr lang="en-US" altLang="zh-CN" sz="2800" dirty="0">
                <a:cs typeface="Times New Roman" panose="02020603050405020304" pitchFamily="18" charset="0"/>
              </a:rPr>
              <a:t> in one clock cycle (</a:t>
            </a:r>
            <a:r>
              <a:rPr lang="en-US" altLang="zh-CN" sz="2800" dirty="0">
                <a:solidFill>
                  <a:srgbClr val="FF3300"/>
                </a:solidFill>
                <a:cs typeface="Times New Roman" panose="02020603050405020304" pitchFamily="18" charset="0"/>
              </a:rPr>
              <a:t>double bump</a:t>
            </a:r>
            <a:r>
              <a:rPr lang="en-US" altLang="zh-CN" sz="2800" dirty="0">
                <a:cs typeface="Times New Roman" panose="02020603050405020304" pitchFamily="18" charset="0"/>
              </a:rPr>
              <a:t>)</a:t>
            </a:r>
          </a:p>
          <a:p>
            <a:endParaRPr lang="zh-CN" altLang="en-US" dirty="0"/>
          </a:p>
        </p:txBody>
      </p:sp>
      <p:grpSp>
        <p:nvGrpSpPr>
          <p:cNvPr id="172" name="组合 171"/>
          <p:cNvGrpSpPr/>
          <p:nvPr/>
        </p:nvGrpSpPr>
        <p:grpSpPr>
          <a:xfrm>
            <a:off x="1880422" y="647513"/>
            <a:ext cx="8815511" cy="5755222"/>
            <a:chOff x="328613" y="-453408"/>
            <a:chExt cx="9892350" cy="6838333"/>
          </a:xfrm>
        </p:grpSpPr>
        <p:grpSp>
          <p:nvGrpSpPr>
            <p:cNvPr id="4" name="Group 2"/>
            <p:cNvGrpSpPr>
              <a:grpSpLocks/>
            </p:cNvGrpSpPr>
            <p:nvPr/>
          </p:nvGrpSpPr>
          <p:grpSpPr bwMode="auto">
            <a:xfrm>
              <a:off x="5029200" y="1676400"/>
              <a:ext cx="457200" cy="2971800"/>
              <a:chOff x="3072" y="1152"/>
              <a:chExt cx="288" cy="1872"/>
            </a:xfrm>
          </p:grpSpPr>
          <p:sp>
            <p:nvSpPr>
              <p:cNvPr id="5" name="Rectangle 3"/>
              <p:cNvSpPr>
                <a:spLocks noChangeArrowheads="1"/>
              </p:cNvSpPr>
              <p:nvPr/>
            </p:nvSpPr>
            <p:spPr bwMode="auto">
              <a:xfrm>
                <a:off x="3216" y="2736"/>
                <a:ext cx="144" cy="288"/>
              </a:xfrm>
              <a:prstGeom prst="rect">
                <a:avLst/>
              </a:prstGeom>
              <a:solidFill>
                <a:srgbClr val="009900"/>
              </a:solidFill>
              <a:ln w="12700">
                <a:solidFill>
                  <a:srgbClr val="0099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6" name="Rectangle 4"/>
              <p:cNvSpPr>
                <a:spLocks noChangeArrowheads="1"/>
              </p:cNvSpPr>
              <p:nvPr/>
            </p:nvSpPr>
            <p:spPr bwMode="auto">
              <a:xfrm>
                <a:off x="3072" y="1152"/>
                <a:ext cx="144" cy="288"/>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7" name="Line 5"/>
              <p:cNvSpPr>
                <a:spLocks noChangeShapeType="1"/>
              </p:cNvSpPr>
              <p:nvPr/>
            </p:nvSpPr>
            <p:spPr bwMode="auto">
              <a:xfrm>
                <a:off x="3216" y="1440"/>
                <a:ext cx="0" cy="1296"/>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7"/>
            <p:cNvSpPr>
              <a:spLocks noChangeArrowheads="1"/>
            </p:cNvSpPr>
            <p:nvPr/>
          </p:nvSpPr>
          <p:spPr bwMode="auto">
            <a:xfrm>
              <a:off x="328613" y="1754188"/>
              <a:ext cx="358775"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ea typeface="宋体" panose="02010600030101010101" pitchFamily="2" charset="-122"/>
                </a:rPr>
                <a:t>I</a:t>
              </a:r>
            </a:p>
            <a:p>
              <a:pPr algn="ctr">
                <a:spcBef>
                  <a:spcPct val="0"/>
                </a:spcBef>
                <a:buClrTx/>
                <a:buSzTx/>
                <a:buFontTx/>
                <a:buNone/>
              </a:pPr>
              <a:r>
                <a:rPr lang="en-US" altLang="zh-CN" sz="1600" i="1">
                  <a:ea typeface="宋体" panose="02010600030101010101" pitchFamily="2" charset="-122"/>
                </a:rPr>
                <a:t>n</a:t>
              </a:r>
            </a:p>
            <a:p>
              <a:pPr algn="ctr">
                <a:spcBef>
                  <a:spcPct val="0"/>
                </a:spcBef>
                <a:buClrTx/>
                <a:buSzTx/>
                <a:buFontTx/>
                <a:buNone/>
              </a:pPr>
              <a:r>
                <a:rPr lang="en-US" altLang="zh-CN" sz="1600" i="1">
                  <a:ea typeface="宋体" panose="02010600030101010101" pitchFamily="2" charset="-122"/>
                </a:rPr>
                <a:t>s</a:t>
              </a:r>
            </a:p>
            <a:p>
              <a:pPr algn="ctr">
                <a:spcBef>
                  <a:spcPct val="0"/>
                </a:spcBef>
                <a:buClrTx/>
                <a:buSzTx/>
                <a:buFontTx/>
                <a:buNone/>
              </a:pPr>
              <a:r>
                <a:rPr lang="en-US" altLang="zh-CN" sz="1600" i="1">
                  <a:ea typeface="宋体" panose="02010600030101010101" pitchFamily="2" charset="-122"/>
                </a:rPr>
                <a:t>t</a:t>
              </a:r>
            </a:p>
            <a:p>
              <a:pPr algn="ctr">
                <a:spcBef>
                  <a:spcPct val="0"/>
                </a:spcBef>
                <a:buClrTx/>
                <a:buSzTx/>
                <a:buFontTx/>
                <a:buNone/>
              </a:pPr>
              <a:r>
                <a:rPr lang="en-US" altLang="zh-CN" sz="1600" i="1">
                  <a:ea typeface="宋体" panose="02010600030101010101" pitchFamily="2" charset="-122"/>
                </a:rPr>
                <a:t>r.</a:t>
              </a:r>
            </a:p>
            <a:p>
              <a:pPr algn="ctr">
                <a:spcBef>
                  <a:spcPct val="0"/>
                </a:spcBef>
                <a:buClrTx/>
                <a:buSzTx/>
                <a:buFontTx/>
                <a:buNone/>
              </a:pPr>
              <a:endParaRPr lang="en-US" altLang="zh-CN" sz="1600" i="1">
                <a:ea typeface="宋体" panose="02010600030101010101" pitchFamily="2" charset="-122"/>
              </a:endParaRPr>
            </a:p>
            <a:p>
              <a:pPr algn="ctr">
                <a:spcBef>
                  <a:spcPct val="0"/>
                </a:spcBef>
                <a:buClrTx/>
                <a:buSzTx/>
                <a:buFontTx/>
                <a:buNone/>
              </a:pPr>
              <a:r>
                <a:rPr lang="en-US" altLang="zh-CN" sz="1600" i="1">
                  <a:ea typeface="宋体" panose="02010600030101010101" pitchFamily="2" charset="-122"/>
                </a:rPr>
                <a:t>O</a:t>
              </a:r>
            </a:p>
            <a:p>
              <a:pPr algn="ctr">
                <a:spcBef>
                  <a:spcPct val="0"/>
                </a:spcBef>
                <a:buClrTx/>
                <a:buSzTx/>
                <a:buFontTx/>
                <a:buNone/>
              </a:pPr>
              <a:r>
                <a:rPr lang="en-US" altLang="zh-CN" sz="1600" i="1">
                  <a:ea typeface="宋体" panose="02010600030101010101" pitchFamily="2" charset="-122"/>
                </a:rPr>
                <a:t>r</a:t>
              </a:r>
            </a:p>
            <a:p>
              <a:pPr algn="ctr">
                <a:spcBef>
                  <a:spcPct val="0"/>
                </a:spcBef>
                <a:buClrTx/>
                <a:buSzTx/>
                <a:buFontTx/>
                <a:buNone/>
              </a:pPr>
              <a:r>
                <a:rPr lang="en-US" altLang="zh-CN" sz="1600" i="1">
                  <a:ea typeface="宋体" panose="02010600030101010101" pitchFamily="2" charset="-122"/>
                </a:rPr>
                <a:t>d</a:t>
              </a:r>
            </a:p>
            <a:p>
              <a:pPr algn="ctr">
                <a:spcBef>
                  <a:spcPct val="0"/>
                </a:spcBef>
                <a:buClrTx/>
                <a:buSzTx/>
                <a:buFontTx/>
                <a:buNone/>
              </a:pPr>
              <a:r>
                <a:rPr lang="en-US" altLang="zh-CN" sz="1600" i="1">
                  <a:ea typeface="宋体" panose="02010600030101010101" pitchFamily="2" charset="-122"/>
                </a:rPr>
                <a:t>e</a:t>
              </a:r>
            </a:p>
            <a:p>
              <a:pPr algn="ctr">
                <a:spcBef>
                  <a:spcPct val="0"/>
                </a:spcBef>
                <a:buClrTx/>
                <a:buSzTx/>
                <a:buFontTx/>
                <a:buNone/>
              </a:pPr>
              <a:r>
                <a:rPr lang="en-US" altLang="zh-CN" sz="1600" i="1">
                  <a:ea typeface="宋体" panose="02010600030101010101" pitchFamily="2" charset="-122"/>
                </a:rPr>
                <a:t>r</a:t>
              </a:r>
            </a:p>
          </p:txBody>
        </p:sp>
        <p:sp>
          <p:nvSpPr>
            <p:cNvPr id="9" name="Line 8"/>
            <p:cNvSpPr>
              <a:spLocks noChangeShapeType="1"/>
            </p:cNvSpPr>
            <p:nvPr/>
          </p:nvSpPr>
          <p:spPr bwMode="auto">
            <a:xfrm>
              <a:off x="1600200" y="1147763"/>
              <a:ext cx="63119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9"/>
            <p:cNvSpPr>
              <a:spLocks noChangeArrowheads="1"/>
            </p:cNvSpPr>
            <p:nvPr/>
          </p:nvSpPr>
          <p:spPr bwMode="auto">
            <a:xfrm>
              <a:off x="3733800" y="685800"/>
              <a:ext cx="2124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ea typeface="宋体" panose="02010600030101010101" pitchFamily="2" charset="-122"/>
                </a:rPr>
                <a:t>Time (clock cycles)</a:t>
              </a:r>
            </a:p>
          </p:txBody>
        </p:sp>
        <p:sp>
          <p:nvSpPr>
            <p:cNvPr id="11" name="Rectangle 11"/>
            <p:cNvSpPr>
              <a:spLocks noChangeArrowheads="1"/>
            </p:cNvSpPr>
            <p:nvPr/>
          </p:nvSpPr>
          <p:spPr bwMode="auto">
            <a:xfrm>
              <a:off x="762000" y="2438400"/>
              <a:ext cx="925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ea typeface="宋体" panose="02010600030101010101" pitchFamily="2" charset="-122"/>
                </a:rPr>
                <a:t>Inst 1</a:t>
              </a:r>
            </a:p>
          </p:txBody>
        </p:sp>
        <p:sp>
          <p:nvSpPr>
            <p:cNvPr id="12" name="Rectangle 12"/>
            <p:cNvSpPr>
              <a:spLocks noChangeArrowheads="1"/>
            </p:cNvSpPr>
            <p:nvPr/>
          </p:nvSpPr>
          <p:spPr bwMode="auto">
            <a:xfrm>
              <a:off x="762000" y="3319463"/>
              <a:ext cx="925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ea typeface="宋体" panose="02010600030101010101" pitchFamily="2" charset="-122"/>
                </a:rPr>
                <a:t>Inst 2</a:t>
              </a:r>
            </a:p>
          </p:txBody>
        </p:sp>
        <p:sp>
          <p:nvSpPr>
            <p:cNvPr id="13" name="Line 14"/>
            <p:cNvSpPr>
              <a:spLocks noChangeShapeType="1"/>
            </p:cNvSpPr>
            <p:nvPr/>
          </p:nvSpPr>
          <p:spPr bwMode="auto">
            <a:xfrm>
              <a:off x="27813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5"/>
            <p:cNvSpPr>
              <a:spLocks noChangeShapeType="1"/>
            </p:cNvSpPr>
            <p:nvPr/>
          </p:nvSpPr>
          <p:spPr bwMode="auto">
            <a:xfrm>
              <a:off x="34671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6"/>
            <p:cNvSpPr>
              <a:spLocks noChangeShapeType="1"/>
            </p:cNvSpPr>
            <p:nvPr/>
          </p:nvSpPr>
          <p:spPr bwMode="auto">
            <a:xfrm>
              <a:off x="41529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7"/>
            <p:cNvSpPr>
              <a:spLocks noChangeShapeType="1"/>
            </p:cNvSpPr>
            <p:nvPr/>
          </p:nvSpPr>
          <p:spPr bwMode="auto">
            <a:xfrm>
              <a:off x="48387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8"/>
            <p:cNvSpPr>
              <a:spLocks noChangeShapeType="1"/>
            </p:cNvSpPr>
            <p:nvPr/>
          </p:nvSpPr>
          <p:spPr bwMode="auto">
            <a:xfrm>
              <a:off x="55245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9"/>
            <p:cNvSpPr>
              <a:spLocks noChangeShapeType="1"/>
            </p:cNvSpPr>
            <p:nvPr/>
          </p:nvSpPr>
          <p:spPr bwMode="auto">
            <a:xfrm>
              <a:off x="62103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0"/>
            <p:cNvSpPr>
              <a:spLocks noChangeShapeType="1"/>
            </p:cNvSpPr>
            <p:nvPr/>
          </p:nvSpPr>
          <p:spPr bwMode="auto">
            <a:xfrm>
              <a:off x="68961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1"/>
            <p:cNvSpPr>
              <a:spLocks noChangeShapeType="1"/>
            </p:cNvSpPr>
            <p:nvPr/>
          </p:nvSpPr>
          <p:spPr bwMode="auto">
            <a:xfrm>
              <a:off x="75819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3"/>
            <p:cNvSpPr>
              <a:spLocks noChangeShapeType="1"/>
            </p:cNvSpPr>
            <p:nvPr/>
          </p:nvSpPr>
          <p:spPr bwMode="auto">
            <a:xfrm>
              <a:off x="685800" y="1676400"/>
              <a:ext cx="0" cy="3886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24"/>
            <p:cNvGrpSpPr>
              <a:grpSpLocks/>
            </p:cNvGrpSpPr>
            <p:nvPr/>
          </p:nvGrpSpPr>
          <p:grpSpPr bwMode="auto">
            <a:xfrm>
              <a:off x="2209800" y="1524000"/>
              <a:ext cx="3355975" cy="838200"/>
              <a:chOff x="1562" y="1152"/>
              <a:chExt cx="2114" cy="528"/>
            </a:xfrm>
          </p:grpSpPr>
          <p:grpSp>
            <p:nvGrpSpPr>
              <p:cNvPr id="23" name="Group 25"/>
              <p:cNvGrpSpPr>
                <a:grpSpLocks/>
              </p:cNvGrpSpPr>
              <p:nvPr/>
            </p:nvGrpSpPr>
            <p:grpSpPr bwMode="auto">
              <a:xfrm>
                <a:off x="2487" y="1152"/>
                <a:ext cx="223" cy="481"/>
                <a:chOff x="2207" y="1413"/>
                <a:chExt cx="223" cy="481"/>
              </a:xfrm>
            </p:grpSpPr>
            <p:sp>
              <p:nvSpPr>
                <p:cNvPr id="53" name="Freeform 26"/>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Rectangle 27"/>
                <p:cNvSpPr>
                  <a:spLocks noChangeArrowheads="1"/>
                </p:cNvSpPr>
                <p:nvPr/>
              </p:nvSpPr>
              <p:spPr bwMode="auto">
                <a:xfrm rot="5400000">
                  <a:off x="2124" y="1532"/>
                  <a:ext cx="3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ALU</a:t>
                  </a:r>
                </a:p>
              </p:txBody>
            </p:sp>
          </p:grpSp>
          <p:grpSp>
            <p:nvGrpSpPr>
              <p:cNvPr id="24" name="Group 28"/>
              <p:cNvGrpSpPr>
                <a:grpSpLocks/>
              </p:cNvGrpSpPr>
              <p:nvPr/>
            </p:nvGrpSpPr>
            <p:grpSpPr bwMode="auto">
              <a:xfrm>
                <a:off x="1562" y="1248"/>
                <a:ext cx="349" cy="289"/>
                <a:chOff x="1282" y="1509"/>
                <a:chExt cx="349" cy="289"/>
              </a:xfrm>
            </p:grpSpPr>
            <p:sp>
              <p:nvSpPr>
                <p:cNvPr id="49" name="Rectangle 29"/>
                <p:cNvSpPr>
                  <a:spLocks noChangeArrowheads="1"/>
                </p:cNvSpPr>
                <p:nvPr/>
              </p:nvSpPr>
              <p:spPr bwMode="auto">
                <a:xfrm>
                  <a:off x="1282" y="1511"/>
                  <a:ext cx="25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IM</a:t>
                  </a:r>
                </a:p>
              </p:txBody>
            </p:sp>
            <p:grpSp>
              <p:nvGrpSpPr>
                <p:cNvPr id="50" name="Group 30"/>
                <p:cNvGrpSpPr>
                  <a:grpSpLocks/>
                </p:cNvGrpSpPr>
                <p:nvPr/>
              </p:nvGrpSpPr>
              <p:grpSpPr bwMode="auto">
                <a:xfrm>
                  <a:off x="1291" y="1509"/>
                  <a:ext cx="340" cy="289"/>
                  <a:chOff x="1291" y="1509"/>
                  <a:chExt cx="340" cy="289"/>
                </a:xfrm>
              </p:grpSpPr>
              <p:sp>
                <p:nvSpPr>
                  <p:cNvPr id="51" name="Freeform 31"/>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32"/>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25" name="Rectangle 33"/>
              <p:cNvSpPr>
                <a:spLocks noChangeArrowheads="1"/>
              </p:cNvSpPr>
              <p:nvPr/>
            </p:nvSpPr>
            <p:spPr bwMode="auto">
              <a:xfrm>
                <a:off x="2012" y="1255"/>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26" name="Group 34"/>
              <p:cNvGrpSpPr>
                <a:grpSpLocks/>
              </p:cNvGrpSpPr>
              <p:nvPr/>
            </p:nvGrpSpPr>
            <p:grpSpPr bwMode="auto">
              <a:xfrm>
                <a:off x="2031" y="1248"/>
                <a:ext cx="296" cy="289"/>
                <a:chOff x="1751" y="1509"/>
                <a:chExt cx="296" cy="289"/>
              </a:xfrm>
            </p:grpSpPr>
            <p:sp>
              <p:nvSpPr>
                <p:cNvPr id="47" name="Freeform 35"/>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36"/>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 name="Line 37"/>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Freeform 38"/>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Line 39"/>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Rectangle 40"/>
              <p:cNvSpPr>
                <a:spLocks noChangeArrowheads="1"/>
              </p:cNvSpPr>
              <p:nvPr/>
            </p:nvSpPr>
            <p:spPr bwMode="auto">
              <a:xfrm>
                <a:off x="2829" y="1250"/>
                <a:ext cx="3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DM</a:t>
                </a:r>
              </a:p>
            </p:txBody>
          </p:sp>
          <p:grpSp>
            <p:nvGrpSpPr>
              <p:cNvPr id="31" name="Group 41"/>
              <p:cNvGrpSpPr>
                <a:grpSpLocks/>
              </p:cNvGrpSpPr>
              <p:nvPr/>
            </p:nvGrpSpPr>
            <p:grpSpPr bwMode="auto">
              <a:xfrm>
                <a:off x="2880" y="1248"/>
                <a:ext cx="325" cy="289"/>
                <a:chOff x="2600" y="1509"/>
                <a:chExt cx="325" cy="289"/>
              </a:xfrm>
            </p:grpSpPr>
            <p:sp>
              <p:nvSpPr>
                <p:cNvPr id="45" name="Freeform 42"/>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43"/>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2" name="Rectangle 44"/>
              <p:cNvSpPr>
                <a:spLocks noChangeArrowheads="1"/>
              </p:cNvSpPr>
              <p:nvPr/>
            </p:nvSpPr>
            <p:spPr bwMode="auto">
              <a:xfrm>
                <a:off x="3321" y="1250"/>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33" name="Group 45"/>
              <p:cNvGrpSpPr>
                <a:grpSpLocks/>
              </p:cNvGrpSpPr>
              <p:nvPr/>
            </p:nvGrpSpPr>
            <p:grpSpPr bwMode="auto">
              <a:xfrm>
                <a:off x="3348" y="1248"/>
                <a:ext cx="284" cy="289"/>
                <a:chOff x="3068" y="1509"/>
                <a:chExt cx="284" cy="289"/>
              </a:xfrm>
            </p:grpSpPr>
            <p:sp>
              <p:nvSpPr>
                <p:cNvPr id="43" name="Freeform 46"/>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47"/>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4" name="Line 48"/>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49"/>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50"/>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1"/>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52"/>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53"/>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54"/>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55"/>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56"/>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57"/>
            <p:cNvGrpSpPr>
              <a:grpSpLocks/>
            </p:cNvGrpSpPr>
            <p:nvPr/>
          </p:nvGrpSpPr>
          <p:grpSpPr bwMode="auto">
            <a:xfrm>
              <a:off x="2895600" y="2362200"/>
              <a:ext cx="3355975" cy="838200"/>
              <a:chOff x="1562" y="1152"/>
              <a:chExt cx="2114" cy="528"/>
            </a:xfrm>
          </p:grpSpPr>
          <p:grpSp>
            <p:nvGrpSpPr>
              <p:cNvPr id="56" name="Group 58"/>
              <p:cNvGrpSpPr>
                <a:grpSpLocks/>
              </p:cNvGrpSpPr>
              <p:nvPr/>
            </p:nvGrpSpPr>
            <p:grpSpPr bwMode="auto">
              <a:xfrm>
                <a:off x="2487" y="1152"/>
                <a:ext cx="223" cy="481"/>
                <a:chOff x="2207" y="1413"/>
                <a:chExt cx="223" cy="481"/>
              </a:xfrm>
            </p:grpSpPr>
            <p:sp>
              <p:nvSpPr>
                <p:cNvPr id="86" name="Freeform 59"/>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Rectangle 60"/>
                <p:cNvSpPr>
                  <a:spLocks noChangeArrowheads="1"/>
                </p:cNvSpPr>
                <p:nvPr/>
              </p:nvSpPr>
              <p:spPr bwMode="auto">
                <a:xfrm rot="5400000">
                  <a:off x="2124" y="1532"/>
                  <a:ext cx="3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ALU</a:t>
                  </a:r>
                </a:p>
              </p:txBody>
            </p:sp>
          </p:grpSp>
          <p:grpSp>
            <p:nvGrpSpPr>
              <p:cNvPr id="57" name="Group 61"/>
              <p:cNvGrpSpPr>
                <a:grpSpLocks/>
              </p:cNvGrpSpPr>
              <p:nvPr/>
            </p:nvGrpSpPr>
            <p:grpSpPr bwMode="auto">
              <a:xfrm>
                <a:off x="1562" y="1248"/>
                <a:ext cx="349" cy="289"/>
                <a:chOff x="1282" y="1509"/>
                <a:chExt cx="349" cy="289"/>
              </a:xfrm>
            </p:grpSpPr>
            <p:sp>
              <p:nvSpPr>
                <p:cNvPr id="82" name="Rectangle 62"/>
                <p:cNvSpPr>
                  <a:spLocks noChangeArrowheads="1"/>
                </p:cNvSpPr>
                <p:nvPr/>
              </p:nvSpPr>
              <p:spPr bwMode="auto">
                <a:xfrm>
                  <a:off x="1282" y="1511"/>
                  <a:ext cx="25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IM</a:t>
                  </a:r>
                </a:p>
              </p:txBody>
            </p:sp>
            <p:grpSp>
              <p:nvGrpSpPr>
                <p:cNvPr id="83" name="Group 63"/>
                <p:cNvGrpSpPr>
                  <a:grpSpLocks/>
                </p:cNvGrpSpPr>
                <p:nvPr/>
              </p:nvGrpSpPr>
              <p:grpSpPr bwMode="auto">
                <a:xfrm>
                  <a:off x="1291" y="1509"/>
                  <a:ext cx="340" cy="289"/>
                  <a:chOff x="1291" y="1509"/>
                  <a:chExt cx="340" cy="289"/>
                </a:xfrm>
              </p:grpSpPr>
              <p:sp>
                <p:nvSpPr>
                  <p:cNvPr id="84" name="Freeform 64"/>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65"/>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8" name="Rectangle 66"/>
              <p:cNvSpPr>
                <a:spLocks noChangeArrowheads="1"/>
              </p:cNvSpPr>
              <p:nvPr/>
            </p:nvSpPr>
            <p:spPr bwMode="auto">
              <a:xfrm>
                <a:off x="2012" y="1255"/>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dirty="0" err="1">
                    <a:ea typeface="宋体" panose="02010600030101010101" pitchFamily="2" charset="-122"/>
                  </a:rPr>
                  <a:t>Reg</a:t>
                </a:r>
                <a:endParaRPr lang="en-US" altLang="zh-CN" sz="1600" b="1" dirty="0">
                  <a:ea typeface="宋体" panose="02010600030101010101" pitchFamily="2" charset="-122"/>
                </a:endParaRPr>
              </a:p>
            </p:txBody>
          </p:sp>
          <p:grpSp>
            <p:nvGrpSpPr>
              <p:cNvPr id="59" name="Group 67"/>
              <p:cNvGrpSpPr>
                <a:grpSpLocks/>
              </p:cNvGrpSpPr>
              <p:nvPr/>
            </p:nvGrpSpPr>
            <p:grpSpPr bwMode="auto">
              <a:xfrm>
                <a:off x="2031" y="1248"/>
                <a:ext cx="296" cy="289"/>
                <a:chOff x="1751" y="1509"/>
                <a:chExt cx="296" cy="289"/>
              </a:xfrm>
            </p:grpSpPr>
            <p:sp>
              <p:nvSpPr>
                <p:cNvPr id="80" name="Freeform 68"/>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69"/>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 name="Line 70"/>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Freeform 71"/>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Line 72"/>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Rectangle 73"/>
              <p:cNvSpPr>
                <a:spLocks noChangeArrowheads="1"/>
              </p:cNvSpPr>
              <p:nvPr/>
            </p:nvSpPr>
            <p:spPr bwMode="auto">
              <a:xfrm>
                <a:off x="2829" y="1250"/>
                <a:ext cx="3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DM</a:t>
                </a:r>
              </a:p>
            </p:txBody>
          </p:sp>
          <p:grpSp>
            <p:nvGrpSpPr>
              <p:cNvPr id="64" name="Group 74"/>
              <p:cNvGrpSpPr>
                <a:grpSpLocks/>
              </p:cNvGrpSpPr>
              <p:nvPr/>
            </p:nvGrpSpPr>
            <p:grpSpPr bwMode="auto">
              <a:xfrm>
                <a:off x="2880" y="1248"/>
                <a:ext cx="325" cy="289"/>
                <a:chOff x="2600" y="1509"/>
                <a:chExt cx="325" cy="289"/>
              </a:xfrm>
            </p:grpSpPr>
            <p:sp>
              <p:nvSpPr>
                <p:cNvPr id="78" name="Freeform 75"/>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76"/>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5" name="Rectangle 77"/>
              <p:cNvSpPr>
                <a:spLocks noChangeArrowheads="1"/>
              </p:cNvSpPr>
              <p:nvPr/>
            </p:nvSpPr>
            <p:spPr bwMode="auto">
              <a:xfrm>
                <a:off x="3321" y="1250"/>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66" name="Group 78"/>
              <p:cNvGrpSpPr>
                <a:grpSpLocks/>
              </p:cNvGrpSpPr>
              <p:nvPr/>
            </p:nvGrpSpPr>
            <p:grpSpPr bwMode="auto">
              <a:xfrm>
                <a:off x="3348" y="1248"/>
                <a:ext cx="284" cy="289"/>
                <a:chOff x="3068" y="1509"/>
                <a:chExt cx="284" cy="289"/>
              </a:xfrm>
            </p:grpSpPr>
            <p:sp>
              <p:nvSpPr>
                <p:cNvPr id="76" name="Freeform 79"/>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Freeform 80"/>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7" name="Line 81"/>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82"/>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83"/>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84"/>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85"/>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86"/>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87"/>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88"/>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89"/>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8" name="Group 90"/>
            <p:cNvGrpSpPr>
              <a:grpSpLocks/>
            </p:cNvGrpSpPr>
            <p:nvPr/>
          </p:nvGrpSpPr>
          <p:grpSpPr bwMode="auto">
            <a:xfrm>
              <a:off x="3581400" y="3200400"/>
              <a:ext cx="3355975" cy="838200"/>
              <a:chOff x="1562" y="1152"/>
              <a:chExt cx="2114" cy="528"/>
            </a:xfrm>
          </p:grpSpPr>
          <p:grpSp>
            <p:nvGrpSpPr>
              <p:cNvPr id="89" name="Group 91"/>
              <p:cNvGrpSpPr>
                <a:grpSpLocks/>
              </p:cNvGrpSpPr>
              <p:nvPr/>
            </p:nvGrpSpPr>
            <p:grpSpPr bwMode="auto">
              <a:xfrm>
                <a:off x="2487" y="1152"/>
                <a:ext cx="223" cy="481"/>
                <a:chOff x="2207" y="1413"/>
                <a:chExt cx="223" cy="481"/>
              </a:xfrm>
            </p:grpSpPr>
            <p:sp>
              <p:nvSpPr>
                <p:cNvPr id="119" name="Freeform 92"/>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 name="Rectangle 93"/>
                <p:cNvSpPr>
                  <a:spLocks noChangeArrowheads="1"/>
                </p:cNvSpPr>
                <p:nvPr/>
              </p:nvSpPr>
              <p:spPr bwMode="auto">
                <a:xfrm rot="5400000">
                  <a:off x="2124" y="1532"/>
                  <a:ext cx="3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ALU</a:t>
                  </a:r>
                </a:p>
              </p:txBody>
            </p:sp>
          </p:grpSp>
          <p:grpSp>
            <p:nvGrpSpPr>
              <p:cNvPr id="90" name="Group 94"/>
              <p:cNvGrpSpPr>
                <a:grpSpLocks/>
              </p:cNvGrpSpPr>
              <p:nvPr/>
            </p:nvGrpSpPr>
            <p:grpSpPr bwMode="auto">
              <a:xfrm>
                <a:off x="1562" y="1248"/>
                <a:ext cx="349" cy="289"/>
                <a:chOff x="1282" y="1509"/>
                <a:chExt cx="349" cy="289"/>
              </a:xfrm>
            </p:grpSpPr>
            <p:sp>
              <p:nvSpPr>
                <p:cNvPr id="115" name="Rectangle 95"/>
                <p:cNvSpPr>
                  <a:spLocks noChangeArrowheads="1"/>
                </p:cNvSpPr>
                <p:nvPr/>
              </p:nvSpPr>
              <p:spPr bwMode="auto">
                <a:xfrm>
                  <a:off x="1282" y="1511"/>
                  <a:ext cx="25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IM</a:t>
                  </a:r>
                </a:p>
              </p:txBody>
            </p:sp>
            <p:grpSp>
              <p:nvGrpSpPr>
                <p:cNvPr id="116" name="Group 96"/>
                <p:cNvGrpSpPr>
                  <a:grpSpLocks/>
                </p:cNvGrpSpPr>
                <p:nvPr/>
              </p:nvGrpSpPr>
              <p:grpSpPr bwMode="auto">
                <a:xfrm>
                  <a:off x="1291" y="1509"/>
                  <a:ext cx="340" cy="289"/>
                  <a:chOff x="1291" y="1509"/>
                  <a:chExt cx="340" cy="289"/>
                </a:xfrm>
              </p:grpSpPr>
              <p:sp>
                <p:nvSpPr>
                  <p:cNvPr id="117" name="Freeform 97"/>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 name="Freeform 98"/>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91" name="Rectangle 99"/>
              <p:cNvSpPr>
                <a:spLocks noChangeArrowheads="1"/>
              </p:cNvSpPr>
              <p:nvPr/>
            </p:nvSpPr>
            <p:spPr bwMode="auto">
              <a:xfrm>
                <a:off x="2012" y="1255"/>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92" name="Group 100"/>
              <p:cNvGrpSpPr>
                <a:grpSpLocks/>
              </p:cNvGrpSpPr>
              <p:nvPr/>
            </p:nvGrpSpPr>
            <p:grpSpPr bwMode="auto">
              <a:xfrm>
                <a:off x="2031" y="1248"/>
                <a:ext cx="296" cy="289"/>
                <a:chOff x="1751" y="1509"/>
                <a:chExt cx="296" cy="289"/>
              </a:xfrm>
            </p:grpSpPr>
            <p:sp>
              <p:nvSpPr>
                <p:cNvPr id="113" name="Freeform 101"/>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 name="Freeform 102"/>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3" name="Line 103"/>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Freeform 104"/>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Line 105"/>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Rectangle 106"/>
              <p:cNvSpPr>
                <a:spLocks noChangeArrowheads="1"/>
              </p:cNvSpPr>
              <p:nvPr/>
            </p:nvSpPr>
            <p:spPr bwMode="auto">
              <a:xfrm>
                <a:off x="2829" y="1250"/>
                <a:ext cx="3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DM</a:t>
                </a:r>
              </a:p>
            </p:txBody>
          </p:sp>
          <p:grpSp>
            <p:nvGrpSpPr>
              <p:cNvPr id="97" name="Group 107"/>
              <p:cNvGrpSpPr>
                <a:grpSpLocks/>
              </p:cNvGrpSpPr>
              <p:nvPr/>
            </p:nvGrpSpPr>
            <p:grpSpPr bwMode="auto">
              <a:xfrm>
                <a:off x="2880" y="1248"/>
                <a:ext cx="325" cy="289"/>
                <a:chOff x="2600" y="1509"/>
                <a:chExt cx="325" cy="289"/>
              </a:xfrm>
            </p:grpSpPr>
            <p:sp>
              <p:nvSpPr>
                <p:cNvPr id="111" name="Freeform 108"/>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 name="Freeform 109"/>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 name="Rectangle 110"/>
              <p:cNvSpPr>
                <a:spLocks noChangeArrowheads="1"/>
              </p:cNvSpPr>
              <p:nvPr/>
            </p:nvSpPr>
            <p:spPr bwMode="auto">
              <a:xfrm>
                <a:off x="3321" y="1250"/>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99" name="Group 111"/>
              <p:cNvGrpSpPr>
                <a:grpSpLocks/>
              </p:cNvGrpSpPr>
              <p:nvPr/>
            </p:nvGrpSpPr>
            <p:grpSpPr bwMode="auto">
              <a:xfrm>
                <a:off x="3348" y="1248"/>
                <a:ext cx="284" cy="289"/>
                <a:chOff x="3068" y="1509"/>
                <a:chExt cx="284" cy="289"/>
              </a:xfrm>
            </p:grpSpPr>
            <p:sp>
              <p:nvSpPr>
                <p:cNvPr id="109" name="Freeform 112"/>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Freeform 113"/>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 name="Line 114"/>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115"/>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116"/>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17"/>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118"/>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119"/>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120"/>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121"/>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22"/>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1" name="Group 123"/>
            <p:cNvGrpSpPr>
              <a:grpSpLocks/>
            </p:cNvGrpSpPr>
            <p:nvPr/>
          </p:nvGrpSpPr>
          <p:grpSpPr bwMode="auto">
            <a:xfrm>
              <a:off x="4267200" y="4038600"/>
              <a:ext cx="3355975" cy="838200"/>
              <a:chOff x="1562" y="1152"/>
              <a:chExt cx="2114" cy="528"/>
            </a:xfrm>
          </p:grpSpPr>
          <p:grpSp>
            <p:nvGrpSpPr>
              <p:cNvPr id="122" name="Group 124"/>
              <p:cNvGrpSpPr>
                <a:grpSpLocks/>
              </p:cNvGrpSpPr>
              <p:nvPr/>
            </p:nvGrpSpPr>
            <p:grpSpPr bwMode="auto">
              <a:xfrm>
                <a:off x="2487" y="1152"/>
                <a:ext cx="223" cy="481"/>
                <a:chOff x="2207" y="1413"/>
                <a:chExt cx="223" cy="481"/>
              </a:xfrm>
            </p:grpSpPr>
            <p:sp>
              <p:nvSpPr>
                <p:cNvPr id="152" name="Freeform 125"/>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Rectangle 126"/>
                <p:cNvSpPr>
                  <a:spLocks noChangeArrowheads="1"/>
                </p:cNvSpPr>
                <p:nvPr/>
              </p:nvSpPr>
              <p:spPr bwMode="auto">
                <a:xfrm rot="5400000">
                  <a:off x="2124" y="1532"/>
                  <a:ext cx="3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ALU</a:t>
                  </a:r>
                </a:p>
              </p:txBody>
            </p:sp>
          </p:grpSp>
          <p:grpSp>
            <p:nvGrpSpPr>
              <p:cNvPr id="123" name="Group 127"/>
              <p:cNvGrpSpPr>
                <a:grpSpLocks/>
              </p:cNvGrpSpPr>
              <p:nvPr/>
            </p:nvGrpSpPr>
            <p:grpSpPr bwMode="auto">
              <a:xfrm>
                <a:off x="1562" y="1248"/>
                <a:ext cx="349" cy="289"/>
                <a:chOff x="1282" y="1509"/>
                <a:chExt cx="349" cy="289"/>
              </a:xfrm>
            </p:grpSpPr>
            <p:sp>
              <p:nvSpPr>
                <p:cNvPr id="148" name="Rectangle 128"/>
                <p:cNvSpPr>
                  <a:spLocks noChangeArrowheads="1"/>
                </p:cNvSpPr>
                <p:nvPr/>
              </p:nvSpPr>
              <p:spPr bwMode="auto">
                <a:xfrm>
                  <a:off x="1282" y="1511"/>
                  <a:ext cx="25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IM</a:t>
                  </a:r>
                </a:p>
              </p:txBody>
            </p:sp>
            <p:grpSp>
              <p:nvGrpSpPr>
                <p:cNvPr id="149" name="Group 129"/>
                <p:cNvGrpSpPr>
                  <a:grpSpLocks/>
                </p:cNvGrpSpPr>
                <p:nvPr/>
              </p:nvGrpSpPr>
              <p:grpSpPr bwMode="auto">
                <a:xfrm>
                  <a:off x="1291" y="1509"/>
                  <a:ext cx="340" cy="289"/>
                  <a:chOff x="1291" y="1509"/>
                  <a:chExt cx="340" cy="289"/>
                </a:xfrm>
              </p:grpSpPr>
              <p:sp>
                <p:nvSpPr>
                  <p:cNvPr id="150" name="Freeform 130"/>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 name="Freeform 131"/>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24" name="Rectangle 132"/>
              <p:cNvSpPr>
                <a:spLocks noChangeArrowheads="1"/>
              </p:cNvSpPr>
              <p:nvPr/>
            </p:nvSpPr>
            <p:spPr bwMode="auto">
              <a:xfrm>
                <a:off x="2012" y="1255"/>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125" name="Group 133"/>
              <p:cNvGrpSpPr>
                <a:grpSpLocks/>
              </p:cNvGrpSpPr>
              <p:nvPr/>
            </p:nvGrpSpPr>
            <p:grpSpPr bwMode="auto">
              <a:xfrm>
                <a:off x="2031" y="1248"/>
                <a:ext cx="296" cy="289"/>
                <a:chOff x="1751" y="1509"/>
                <a:chExt cx="296" cy="289"/>
              </a:xfrm>
            </p:grpSpPr>
            <p:sp>
              <p:nvSpPr>
                <p:cNvPr id="146" name="Freeform 134"/>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 name="Freeform 135"/>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6" name="Line 136"/>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Freeform 137"/>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 name="Line 138"/>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Rectangle 139"/>
              <p:cNvSpPr>
                <a:spLocks noChangeArrowheads="1"/>
              </p:cNvSpPr>
              <p:nvPr/>
            </p:nvSpPr>
            <p:spPr bwMode="auto">
              <a:xfrm>
                <a:off x="2829" y="1250"/>
                <a:ext cx="3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DM</a:t>
                </a:r>
              </a:p>
            </p:txBody>
          </p:sp>
          <p:grpSp>
            <p:nvGrpSpPr>
              <p:cNvPr id="130" name="Group 140"/>
              <p:cNvGrpSpPr>
                <a:grpSpLocks/>
              </p:cNvGrpSpPr>
              <p:nvPr/>
            </p:nvGrpSpPr>
            <p:grpSpPr bwMode="auto">
              <a:xfrm>
                <a:off x="2880" y="1248"/>
                <a:ext cx="325" cy="289"/>
                <a:chOff x="2600" y="1509"/>
                <a:chExt cx="325" cy="289"/>
              </a:xfrm>
            </p:grpSpPr>
            <p:sp>
              <p:nvSpPr>
                <p:cNvPr id="144" name="Freeform 141"/>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 name="Freeform 142"/>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1" name="Rectangle 143"/>
              <p:cNvSpPr>
                <a:spLocks noChangeArrowheads="1"/>
              </p:cNvSpPr>
              <p:nvPr/>
            </p:nvSpPr>
            <p:spPr bwMode="auto">
              <a:xfrm>
                <a:off x="3321" y="1250"/>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132" name="Group 144"/>
              <p:cNvGrpSpPr>
                <a:grpSpLocks/>
              </p:cNvGrpSpPr>
              <p:nvPr/>
            </p:nvGrpSpPr>
            <p:grpSpPr bwMode="auto">
              <a:xfrm>
                <a:off x="3348" y="1248"/>
                <a:ext cx="284" cy="289"/>
                <a:chOff x="3068" y="1509"/>
                <a:chExt cx="284" cy="289"/>
              </a:xfrm>
            </p:grpSpPr>
            <p:sp>
              <p:nvSpPr>
                <p:cNvPr id="142" name="Freeform 145"/>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 name="Freeform 146"/>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 name="Line 147"/>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Line 148"/>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149"/>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150"/>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51"/>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152"/>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153"/>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154"/>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155"/>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Rectangle 189"/>
            <p:cNvSpPr>
              <a:spLocks noChangeArrowheads="1"/>
            </p:cNvSpPr>
            <p:nvPr/>
          </p:nvSpPr>
          <p:spPr bwMode="auto">
            <a:xfrm>
              <a:off x="6400798" y="1371600"/>
              <a:ext cx="3820165" cy="1569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a:spcBef>
                  <a:spcPct val="0"/>
                </a:spcBef>
                <a:buClrTx/>
                <a:buSzTx/>
                <a:buFontTx/>
                <a:buNone/>
              </a:pPr>
              <a:r>
                <a:rPr lang="en-US" altLang="zh-CN" sz="2000" dirty="0">
                  <a:solidFill>
                    <a:srgbClr val="FF0000"/>
                  </a:solidFill>
                  <a:ea typeface="宋体" panose="02010600030101010101" pitchFamily="2" charset="-122"/>
                </a:rPr>
                <a:t>Fix register file access hazard by doing reads in the second half of the cycle and writes in the first half</a:t>
              </a:r>
            </a:p>
          </p:txBody>
        </p:sp>
        <p:sp>
          <p:nvSpPr>
            <p:cNvPr id="155" name="Rectangle 190"/>
            <p:cNvSpPr>
              <a:spLocks noChangeArrowheads="1"/>
            </p:cNvSpPr>
            <p:nvPr/>
          </p:nvSpPr>
          <p:spPr bwMode="auto">
            <a:xfrm>
              <a:off x="755650" y="1600200"/>
              <a:ext cx="147161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b="1">
                  <a:latin typeface="Courier New" panose="02070309020205020404" pitchFamily="49" charset="0"/>
                  <a:ea typeface="宋体" panose="02010600030101010101" pitchFamily="2" charset="-122"/>
                </a:rPr>
                <a:t>add x1,</a:t>
              </a:r>
            </a:p>
          </p:txBody>
        </p:sp>
        <p:sp>
          <p:nvSpPr>
            <p:cNvPr id="156" name="Rectangle 191"/>
            <p:cNvSpPr>
              <a:spLocks noChangeArrowheads="1"/>
            </p:cNvSpPr>
            <p:nvPr/>
          </p:nvSpPr>
          <p:spPr bwMode="auto">
            <a:xfrm>
              <a:off x="752475" y="4157663"/>
              <a:ext cx="20256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b="1">
                  <a:latin typeface="Courier New" panose="02070309020205020404" pitchFamily="49" charset="0"/>
                  <a:ea typeface="宋体" panose="02010600030101010101" pitchFamily="2" charset="-122"/>
                </a:rPr>
                <a:t>add x2,</a:t>
              </a:r>
              <a:r>
                <a:rPr lang="en-US" altLang="zh-CN" sz="2400" b="1">
                  <a:solidFill>
                    <a:srgbClr val="009900"/>
                  </a:solidFill>
                  <a:latin typeface="Courier New" panose="02070309020205020404" pitchFamily="49" charset="0"/>
                  <a:ea typeface="宋体" panose="02010600030101010101" pitchFamily="2" charset="-122"/>
                </a:rPr>
                <a:t>x1</a:t>
              </a:r>
              <a:r>
                <a:rPr lang="en-US" altLang="zh-CN" sz="2400" b="1">
                  <a:latin typeface="Courier New" panose="02070309020205020404" pitchFamily="49" charset="0"/>
                  <a:ea typeface="宋体" panose="02010600030101010101" pitchFamily="2" charset="-122"/>
                </a:rPr>
                <a:t>,</a:t>
              </a:r>
            </a:p>
          </p:txBody>
        </p:sp>
        <p:sp>
          <p:nvSpPr>
            <p:cNvPr id="160" name="Line 200"/>
            <p:cNvSpPr>
              <a:spLocks noChangeShapeType="1"/>
            </p:cNvSpPr>
            <p:nvPr/>
          </p:nvSpPr>
          <p:spPr bwMode="auto">
            <a:xfrm>
              <a:off x="5486400" y="-453408"/>
              <a:ext cx="304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5" name="Group 214"/>
            <p:cNvGrpSpPr>
              <a:grpSpLocks/>
            </p:cNvGrpSpPr>
            <p:nvPr/>
          </p:nvGrpSpPr>
          <p:grpSpPr bwMode="auto">
            <a:xfrm>
              <a:off x="714375" y="5299075"/>
              <a:ext cx="4391025" cy="838200"/>
              <a:chOff x="450" y="3338"/>
              <a:chExt cx="2766" cy="528"/>
            </a:xfrm>
          </p:grpSpPr>
          <p:sp>
            <p:nvSpPr>
              <p:cNvPr id="166" name="Rectangle 209"/>
              <p:cNvSpPr>
                <a:spLocks noChangeArrowheads="1"/>
              </p:cNvSpPr>
              <p:nvPr/>
            </p:nvSpPr>
            <p:spPr bwMode="auto">
              <a:xfrm>
                <a:off x="450" y="3338"/>
                <a:ext cx="212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solidFill>
                      <a:srgbClr val="FF0000"/>
                    </a:solidFill>
                    <a:ea typeface="宋体" panose="02010600030101010101" pitchFamily="2" charset="-122"/>
                  </a:rPr>
                  <a:t>clock edge that controls register writing</a:t>
                </a:r>
              </a:p>
            </p:txBody>
          </p:sp>
          <p:sp>
            <p:nvSpPr>
              <p:cNvPr id="167" name="Line 210"/>
              <p:cNvSpPr>
                <a:spLocks noChangeShapeType="1"/>
              </p:cNvSpPr>
              <p:nvPr/>
            </p:nvSpPr>
            <p:spPr bwMode="auto">
              <a:xfrm flipV="1">
                <a:off x="2442" y="3360"/>
                <a:ext cx="774" cy="24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8" name="Group 213"/>
            <p:cNvGrpSpPr>
              <a:grpSpLocks/>
            </p:cNvGrpSpPr>
            <p:nvPr/>
          </p:nvGrpSpPr>
          <p:grpSpPr bwMode="auto">
            <a:xfrm>
              <a:off x="4876802" y="5181600"/>
              <a:ext cx="4616451" cy="1203325"/>
              <a:chOff x="3072" y="3264"/>
              <a:chExt cx="2908" cy="758"/>
            </a:xfrm>
          </p:grpSpPr>
          <p:sp>
            <p:nvSpPr>
              <p:cNvPr id="169" name="Rectangle 208"/>
              <p:cNvSpPr>
                <a:spLocks noChangeArrowheads="1"/>
              </p:cNvSpPr>
              <p:nvPr/>
            </p:nvSpPr>
            <p:spPr bwMode="auto">
              <a:xfrm>
                <a:off x="3752" y="3264"/>
                <a:ext cx="2228"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solidFill>
                      <a:srgbClr val="FF0000"/>
                    </a:solidFill>
                    <a:ea typeface="宋体" panose="02010600030101010101" pitchFamily="2" charset="-122"/>
                  </a:rPr>
                  <a:t>clock edge that controls loading of pipeline state registers</a:t>
                </a:r>
              </a:p>
            </p:txBody>
          </p:sp>
          <p:sp>
            <p:nvSpPr>
              <p:cNvPr id="170" name="Line 211"/>
              <p:cNvSpPr>
                <a:spLocks noChangeShapeType="1"/>
              </p:cNvSpPr>
              <p:nvPr/>
            </p:nvSpPr>
            <p:spPr bwMode="auto">
              <a:xfrm>
                <a:off x="3456" y="3360"/>
                <a:ext cx="387" cy="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212"/>
              <p:cNvSpPr>
                <a:spLocks noChangeShapeType="1"/>
              </p:cNvSpPr>
              <p:nvPr/>
            </p:nvSpPr>
            <p:spPr bwMode="auto">
              <a:xfrm>
                <a:off x="3072" y="3360"/>
                <a:ext cx="751" cy="24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73" name="Group 207"/>
          <p:cNvGrpSpPr>
            <a:grpSpLocks/>
          </p:cNvGrpSpPr>
          <p:nvPr/>
        </p:nvGrpSpPr>
        <p:grpSpPr bwMode="auto">
          <a:xfrm flipV="1">
            <a:off x="5587137" y="5271592"/>
            <a:ext cx="1219200" cy="381000"/>
            <a:chOff x="2880" y="3552"/>
            <a:chExt cx="768" cy="240"/>
          </a:xfrm>
        </p:grpSpPr>
        <p:sp>
          <p:nvSpPr>
            <p:cNvPr id="174" name="Line 196"/>
            <p:cNvSpPr>
              <a:spLocks noChangeShapeType="1"/>
            </p:cNvSpPr>
            <p:nvPr/>
          </p:nvSpPr>
          <p:spPr bwMode="auto">
            <a:xfrm>
              <a:off x="3456"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 name="Line 198"/>
            <p:cNvSpPr>
              <a:spLocks noChangeShapeType="1"/>
            </p:cNvSpPr>
            <p:nvPr/>
          </p:nvSpPr>
          <p:spPr bwMode="auto">
            <a:xfrm flipV="1">
              <a:off x="3264"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 name="Line 200"/>
            <p:cNvSpPr>
              <a:spLocks noChangeShapeType="1"/>
            </p:cNvSpPr>
            <p:nvPr/>
          </p:nvSpPr>
          <p:spPr bwMode="auto">
            <a:xfrm>
              <a:off x="3456" y="379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Line 203"/>
            <p:cNvSpPr>
              <a:spLocks noChangeShapeType="1"/>
            </p:cNvSpPr>
            <p:nvPr/>
          </p:nvSpPr>
          <p:spPr bwMode="auto">
            <a:xfrm>
              <a:off x="3264" y="35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Line 204"/>
            <p:cNvSpPr>
              <a:spLocks noChangeShapeType="1"/>
            </p:cNvSpPr>
            <p:nvPr/>
          </p:nvSpPr>
          <p:spPr bwMode="auto">
            <a:xfrm>
              <a:off x="3072" y="379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205"/>
            <p:cNvSpPr>
              <a:spLocks noChangeShapeType="1"/>
            </p:cNvSpPr>
            <p:nvPr/>
          </p:nvSpPr>
          <p:spPr bwMode="auto">
            <a:xfrm>
              <a:off x="3072"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 name="Line 206"/>
            <p:cNvSpPr>
              <a:spLocks noChangeShapeType="1"/>
            </p:cNvSpPr>
            <p:nvPr/>
          </p:nvSpPr>
          <p:spPr bwMode="auto">
            <a:xfrm>
              <a:off x="2880" y="35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499023086"/>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847528" y="26126"/>
            <a:ext cx="10488488" cy="990600"/>
          </a:xfrm>
        </p:spPr>
        <p:txBody>
          <a:bodyPr rtlCol="0">
            <a:normAutofit fontScale="90000"/>
          </a:bodyPr>
          <a:lstStyle/>
          <a:p>
            <a:pPr fontAlgn="auto">
              <a:lnSpc>
                <a:spcPct val="95000"/>
              </a:lnSpc>
              <a:spcAft>
                <a:spcPts val="0"/>
              </a:spcAft>
              <a:defRPr/>
            </a:pPr>
            <a:r>
              <a:rPr lang="en-US" altLang="zh-CN" sz="3600" dirty="0"/>
              <a:t>Not fully pipelined function unit : </a:t>
            </a:r>
            <a:r>
              <a:rPr lang="en-US" altLang="zh-CN" sz="3600" dirty="0" smtClean="0"/>
              <a:t/>
            </a:r>
            <a:br>
              <a:rPr lang="en-US" altLang="zh-CN" sz="3600" dirty="0" smtClean="0"/>
            </a:br>
            <a:r>
              <a:rPr lang="en-US" altLang="zh-CN" sz="3600" dirty="0" smtClean="0"/>
              <a:t>may </a:t>
            </a:r>
            <a:r>
              <a:rPr lang="en-US" altLang="zh-CN" sz="3600" dirty="0"/>
              <a:t>cause structural hazard</a:t>
            </a:r>
            <a:r>
              <a:rPr lang="en-US" altLang="zh-CN" dirty="0" smtClean="0"/>
              <a:t> </a:t>
            </a:r>
          </a:p>
        </p:txBody>
      </p:sp>
      <p:graphicFrame>
        <p:nvGraphicFramePr>
          <p:cNvPr id="27651" name="Object 2"/>
          <p:cNvGraphicFramePr>
            <a:graphicFrameLocks noChangeAspect="1"/>
          </p:cNvGraphicFramePr>
          <p:nvPr/>
        </p:nvGraphicFramePr>
        <p:xfrm>
          <a:off x="1524000" y="1125538"/>
          <a:ext cx="8726488" cy="5392737"/>
        </p:xfrm>
        <a:graphic>
          <a:graphicData uri="http://schemas.openxmlformats.org/presentationml/2006/ole">
            <mc:AlternateContent xmlns:mc="http://schemas.openxmlformats.org/markup-compatibility/2006">
              <mc:Choice xmlns:v="urn:schemas-microsoft-com:vml" Requires="v">
                <p:oleObj spid="_x0000_s10248" name="文档" r:id="rId4" imgW="8141854" imgH="5034751" progId="Word.Document.8">
                  <p:embed/>
                </p:oleObj>
              </mc:Choice>
              <mc:Fallback>
                <p:oleObj name="文档" r:id="rId4" imgW="8141854" imgH="503475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125538"/>
                        <a:ext cx="8726488" cy="5392737"/>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tx1"/>
                              </a:outerShdw>
                            </a:effectLst>
                          </a14:hiddenEffects>
                        </a:ext>
                      </a:extLst>
                    </p:spPr>
                  </p:pic>
                </p:oleObj>
              </mc:Fallback>
            </mc:AlternateContent>
          </a:graphicData>
        </a:graphic>
      </p:graphicFrame>
    </p:spTree>
    <p:extLst>
      <p:ext uri="{BB962C8B-B14F-4D97-AF65-F5344CB8AC3E}">
        <p14:creationId xmlns:p14="http://schemas.microsoft.com/office/powerpoint/2010/main" val="168510622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a:xfrm>
            <a:off x="4079776" y="116632"/>
            <a:ext cx="6696744" cy="917575"/>
          </a:xfrm>
        </p:spPr>
        <p:txBody>
          <a:bodyPr rtlCol="0">
            <a:noAutofit/>
          </a:bodyPr>
          <a:lstStyle/>
          <a:p>
            <a:pPr fontAlgn="auto">
              <a:spcAft>
                <a:spcPts val="0"/>
              </a:spcAft>
              <a:defRPr/>
            </a:pPr>
            <a:r>
              <a:rPr lang="en-US" altLang="zh-CN" sz="2900" dirty="0"/>
              <a:t>Machine without structural hazards will always have a lower CPI</a:t>
            </a:r>
          </a:p>
        </p:txBody>
      </p:sp>
      <p:sp>
        <p:nvSpPr>
          <p:cNvPr id="28675" name="Rectangle 3"/>
          <p:cNvSpPr>
            <a:spLocks noGrp="1" noRot="1" noChangeArrowheads="1"/>
          </p:cNvSpPr>
          <p:nvPr>
            <p:ph idx="1"/>
          </p:nvPr>
        </p:nvSpPr>
        <p:spPr bwMode="auto">
          <a:xfrm>
            <a:off x="551384" y="1060576"/>
            <a:ext cx="10972800" cy="4968552"/>
          </a:xfrm>
        </p:spPr>
        <p:txBody>
          <a:bodyPr wrap="square" numCol="1" anchor="t" anchorCtr="0" compatLnSpc="1">
            <a:prstTxWarp prst="textNoShape">
              <a:avLst/>
            </a:prstTxWarp>
          </a:bodyPr>
          <a:lstStyle/>
          <a:p>
            <a:r>
              <a:rPr lang="en-US" altLang="zh-CN" sz="2800" dirty="0" smtClean="0">
                <a:cs typeface="Times New Roman" panose="02020603050405020304" pitchFamily="18" charset="0"/>
              </a:rPr>
              <a:t>Example</a:t>
            </a:r>
          </a:p>
          <a:p>
            <a:pPr lvl="1"/>
            <a:r>
              <a:rPr lang="en-US" altLang="zh-CN" sz="2400" dirty="0" smtClean="0">
                <a:cs typeface="Times New Roman" panose="02020603050405020304" pitchFamily="18" charset="0"/>
              </a:rPr>
              <a:t>Data reference constitute 40% of the mix</a:t>
            </a:r>
          </a:p>
          <a:p>
            <a:pPr lvl="1"/>
            <a:r>
              <a:rPr lang="en-US" altLang="zh-CN" sz="2400" dirty="0" smtClean="0">
                <a:cs typeface="Times New Roman" panose="02020603050405020304" pitchFamily="18" charset="0"/>
              </a:rPr>
              <a:t>Ideal CPI ignoring the structural hazard is 1</a:t>
            </a:r>
          </a:p>
          <a:p>
            <a:pPr lvl="1"/>
            <a:r>
              <a:rPr lang="en-US" altLang="zh-CN" sz="2400" dirty="0" smtClean="0">
                <a:cs typeface="Times New Roman" panose="02020603050405020304" pitchFamily="18" charset="0"/>
              </a:rPr>
              <a:t>The processor with the structural hazard has a clock rate that is 1.05 times higher than that of a processor without structural hazard.</a:t>
            </a:r>
          </a:p>
          <a:p>
            <a:r>
              <a:rPr lang="en-US" altLang="zh-CN" sz="2800" dirty="0" smtClean="0">
                <a:cs typeface="Times New Roman" panose="02020603050405020304" pitchFamily="18" charset="0"/>
              </a:rPr>
              <a:t>Answer</a:t>
            </a:r>
          </a:p>
          <a:p>
            <a:pPr lvl="1"/>
            <a:r>
              <a:rPr lang="en-US" altLang="zh-CN" sz="2400" dirty="0" smtClean="0">
                <a:cs typeface="Times New Roman" panose="02020603050405020304" pitchFamily="18" charset="0"/>
              </a:rPr>
              <a:t>Average instruction time = </a:t>
            </a:r>
            <a:r>
              <a:rPr lang="en-US" altLang="zh-CN" sz="2400" dirty="0" err="1" smtClean="0">
                <a:cs typeface="Times New Roman" panose="02020603050405020304" pitchFamily="18" charset="0"/>
              </a:rPr>
              <a:t>CPI</a:t>
            </a:r>
            <a:r>
              <a:rPr lang="en-US" altLang="zh-CN" sz="2400" dirty="0" err="1" smtClean="0">
                <a:cs typeface="Times New Roman" panose="02020603050405020304" pitchFamily="18" charset="0"/>
                <a:sym typeface="Symbol" panose="05050102010706020507" pitchFamily="18" charset="2"/>
              </a:rPr>
              <a:t>Clock</a:t>
            </a:r>
            <a:r>
              <a:rPr lang="en-US" altLang="zh-CN" sz="2400" dirty="0" smtClean="0">
                <a:cs typeface="Times New Roman" panose="02020603050405020304" pitchFamily="18" charset="0"/>
                <a:sym typeface="Symbol" panose="05050102010706020507" pitchFamily="18" charset="2"/>
              </a:rPr>
              <a:t> cycle time</a:t>
            </a:r>
          </a:p>
          <a:p>
            <a:pPr lvl="1">
              <a:buFont typeface="Wingdings" panose="05000000000000000000" pitchFamily="2" charset="2"/>
              <a:buNone/>
            </a:pPr>
            <a:r>
              <a:rPr lang="en-US" altLang="zh-CN" sz="2400" dirty="0" smtClean="0">
                <a:cs typeface="Times New Roman" panose="02020603050405020304" pitchFamily="18" charset="0"/>
                <a:sym typeface="Symbol" panose="05050102010706020507" pitchFamily="18" charset="2"/>
              </a:rPr>
              <a:t>                                           =(1+0.4 1) </a:t>
            </a:r>
            <a:r>
              <a:rPr lang="en-US" altLang="zh-CN" sz="2400" dirty="0" err="1" smtClean="0">
                <a:cs typeface="Times New Roman" panose="02020603050405020304" pitchFamily="18" charset="0"/>
                <a:sym typeface="Symbol" panose="05050102010706020507" pitchFamily="18" charset="2"/>
              </a:rPr>
              <a:t>CC</a:t>
            </a:r>
            <a:r>
              <a:rPr lang="en-US" altLang="zh-CN" sz="2400" baseline="-18000" dirty="0" err="1" smtClean="0">
                <a:cs typeface="Times New Roman" panose="02020603050405020304" pitchFamily="18" charset="0"/>
                <a:sym typeface="Symbol" panose="05050102010706020507" pitchFamily="18" charset="2"/>
              </a:rPr>
              <a:t>ideal</a:t>
            </a:r>
            <a:r>
              <a:rPr lang="en-US" altLang="zh-CN" sz="2400" dirty="0" smtClean="0">
                <a:cs typeface="Times New Roman" panose="02020603050405020304" pitchFamily="18" charset="0"/>
                <a:sym typeface="Symbol" panose="05050102010706020507" pitchFamily="18" charset="2"/>
              </a:rPr>
              <a:t>/1.05</a:t>
            </a:r>
          </a:p>
          <a:p>
            <a:pPr lvl="1">
              <a:buFont typeface="Wingdings" panose="05000000000000000000" pitchFamily="2" charset="2"/>
              <a:buNone/>
            </a:pPr>
            <a:r>
              <a:rPr lang="en-US" altLang="zh-CN" sz="2400" dirty="0" smtClean="0">
                <a:cs typeface="Times New Roman" panose="02020603050405020304" pitchFamily="18" charset="0"/>
                <a:sym typeface="Symbol" panose="05050102010706020507" pitchFamily="18" charset="2"/>
              </a:rPr>
              <a:t>                                           = 1.3  </a:t>
            </a:r>
            <a:r>
              <a:rPr lang="en-US" altLang="zh-CN" sz="2400" dirty="0" err="1" smtClean="0">
                <a:cs typeface="Times New Roman" panose="02020603050405020304" pitchFamily="18" charset="0"/>
                <a:sym typeface="Symbol" panose="05050102010706020507" pitchFamily="18" charset="2"/>
              </a:rPr>
              <a:t>Cc</a:t>
            </a:r>
            <a:r>
              <a:rPr lang="en-US" altLang="zh-CN" sz="2400" baseline="-18000" dirty="0" err="1" smtClean="0">
                <a:cs typeface="Times New Roman" panose="02020603050405020304" pitchFamily="18" charset="0"/>
                <a:sym typeface="Symbol" panose="05050102010706020507" pitchFamily="18" charset="2"/>
              </a:rPr>
              <a:t>ideal</a:t>
            </a:r>
            <a:endParaRPr lang="en-US" altLang="zh-CN" sz="2400" baseline="-18000" dirty="0" smtClean="0">
              <a:cs typeface="Times New Roman" panose="02020603050405020304" pitchFamily="18" charset="0"/>
              <a:sym typeface="Symbol" panose="05050102010706020507" pitchFamily="18" charset="2"/>
            </a:endParaRPr>
          </a:p>
          <a:p>
            <a:pPr lvl="1"/>
            <a:endParaRPr lang="en-US" altLang="zh-CN" sz="2400" dirty="0" smtClean="0">
              <a:cs typeface="Times New Roman" panose="02020603050405020304" pitchFamily="18" charset="0"/>
              <a:sym typeface="Symbol" panose="05050102010706020507" pitchFamily="18" charset="2"/>
            </a:endParaRPr>
          </a:p>
          <a:p>
            <a:pPr lvl="1"/>
            <a:r>
              <a:rPr lang="en-US" altLang="zh-CN" sz="2400" dirty="0" smtClean="0">
                <a:cs typeface="Times New Roman" panose="02020603050405020304" pitchFamily="18" charset="0"/>
                <a:sym typeface="Symbol" panose="05050102010706020507" pitchFamily="18" charset="2"/>
              </a:rPr>
              <a:t>Clearly, </a:t>
            </a:r>
            <a:r>
              <a:rPr lang="en-US" altLang="zh-CN" sz="2400" dirty="0" smtClean="0">
                <a:solidFill>
                  <a:srgbClr val="FF0000"/>
                </a:solidFill>
                <a:cs typeface="Times New Roman" panose="02020603050405020304" pitchFamily="18" charset="0"/>
                <a:sym typeface="Symbol" panose="05050102010706020507" pitchFamily="18" charset="2"/>
              </a:rPr>
              <a:t>the processor without the structural hazard is faster.</a:t>
            </a:r>
          </a:p>
        </p:txBody>
      </p:sp>
    </p:spTree>
    <p:extLst>
      <p:ext uri="{BB962C8B-B14F-4D97-AF65-F5344CB8AC3E}">
        <p14:creationId xmlns:p14="http://schemas.microsoft.com/office/powerpoint/2010/main" val="291939610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3647728" y="188640"/>
            <a:ext cx="7128792" cy="908050"/>
          </a:xfrm>
        </p:spPr>
        <p:txBody>
          <a:bodyPr>
            <a:normAutofit fontScale="90000"/>
          </a:bodyPr>
          <a:lstStyle/>
          <a:p>
            <a:r>
              <a:rPr lang="en-US" altLang="zh-CN" dirty="0" smtClean="0"/>
              <a:t>Why allow machine </a:t>
            </a:r>
            <a:br>
              <a:rPr lang="en-US" altLang="zh-CN" dirty="0" smtClean="0"/>
            </a:br>
            <a:r>
              <a:rPr lang="en-US" altLang="zh-CN" dirty="0" smtClean="0"/>
              <a:t>with structural hazard ?</a:t>
            </a:r>
          </a:p>
        </p:txBody>
      </p:sp>
      <p:sp>
        <p:nvSpPr>
          <p:cNvPr id="11267" name="Rectangle 3"/>
          <p:cNvSpPr>
            <a:spLocks noGrp="1" noRot="1" noChangeArrowheads="1"/>
          </p:cNvSpPr>
          <p:nvPr>
            <p:ph idx="1"/>
          </p:nvPr>
        </p:nvSpPr>
        <p:spPr bwMode="auto">
          <a:xfrm>
            <a:off x="1055440" y="1096690"/>
            <a:ext cx="9432032" cy="5181600"/>
          </a:xfrm>
        </p:spPr>
        <p:txBody>
          <a:bodyPr wrap="square" numCol="1" anchor="t" anchorCtr="0" compatLnSpc="1">
            <a:prstTxWarp prst="textNoShape">
              <a:avLst/>
            </a:prstTxWarp>
          </a:bodyPr>
          <a:lstStyle/>
          <a:p>
            <a:r>
              <a:rPr lang="en-US" altLang="zh-CN" sz="2800" dirty="0" smtClean="0">
                <a:solidFill>
                  <a:srgbClr val="FF3300"/>
                </a:solidFill>
                <a:cs typeface="Times New Roman" panose="02020603050405020304" pitchFamily="18" charset="0"/>
              </a:rPr>
              <a:t>To reduce cost .</a:t>
            </a:r>
            <a:r>
              <a:rPr lang="en-US" altLang="zh-CN" sz="2800" dirty="0" smtClean="0">
                <a:cs typeface="Times New Roman" panose="02020603050405020304" pitchFamily="18" charset="0"/>
              </a:rPr>
              <a:t> </a:t>
            </a:r>
          </a:p>
          <a:p>
            <a:pPr lvl="1"/>
            <a:r>
              <a:rPr lang="en-US" altLang="zh-CN" sz="2200" dirty="0" smtClean="0">
                <a:cs typeface="Times New Roman" panose="02020603050405020304" pitchFamily="18" charset="0"/>
              </a:rPr>
              <a:t>i.e. adding split caches, requires twice the memory bandwidth. </a:t>
            </a:r>
          </a:p>
          <a:p>
            <a:pPr lvl="1"/>
            <a:r>
              <a:rPr lang="en-US" altLang="zh-CN" sz="2200" dirty="0" smtClean="0">
                <a:cs typeface="Times New Roman" panose="02020603050405020304" pitchFamily="18" charset="0"/>
              </a:rPr>
              <a:t>also fully pipelined floating point units costs lots of gates. </a:t>
            </a:r>
          </a:p>
          <a:p>
            <a:pPr lvl="1"/>
            <a:r>
              <a:rPr lang="en-US" altLang="zh-CN" sz="2200" dirty="0" smtClean="0">
                <a:cs typeface="Times New Roman" panose="02020603050405020304" pitchFamily="18" charset="0"/>
              </a:rPr>
              <a:t>It is not worth the cost if the hazard does not occur very often.</a:t>
            </a:r>
            <a:r>
              <a:rPr lang="en-US" altLang="zh-CN" sz="2000" dirty="0" smtClean="0">
                <a:cs typeface="Times New Roman" panose="02020603050405020304" pitchFamily="18" charset="0"/>
              </a:rPr>
              <a:t> </a:t>
            </a:r>
          </a:p>
          <a:p>
            <a:r>
              <a:rPr lang="en-US" altLang="zh-CN" sz="2800" dirty="0" smtClean="0">
                <a:solidFill>
                  <a:srgbClr val="FF3300"/>
                </a:solidFill>
                <a:cs typeface="Times New Roman" panose="02020603050405020304" pitchFamily="18" charset="0"/>
              </a:rPr>
              <a:t>To reduce latency of the unit. </a:t>
            </a:r>
          </a:p>
          <a:p>
            <a:pPr lvl="1"/>
            <a:r>
              <a:rPr lang="en-US" altLang="zh-CN" sz="2200" dirty="0" smtClean="0">
                <a:cs typeface="Times New Roman" panose="02020603050405020304" pitchFamily="18" charset="0"/>
              </a:rPr>
              <a:t>Making functional units pipelined adds delay </a:t>
            </a:r>
          </a:p>
          <a:p>
            <a:pPr lvl="1">
              <a:buFont typeface="Wingdings" panose="05000000000000000000" pitchFamily="2" charset="2"/>
              <a:buNone/>
            </a:pPr>
            <a:r>
              <a:rPr lang="en-US" altLang="zh-CN" sz="2200" dirty="0" smtClean="0">
                <a:cs typeface="Times New Roman" panose="02020603050405020304" pitchFamily="18" charset="0"/>
              </a:rPr>
              <a:t>         (pipeline overhead -&gt; registers.) </a:t>
            </a:r>
          </a:p>
          <a:p>
            <a:pPr lvl="1"/>
            <a:r>
              <a:rPr lang="en-US" altLang="zh-CN" sz="2200" dirty="0" smtClean="0">
                <a:cs typeface="Times New Roman" panose="02020603050405020304" pitchFamily="18" charset="0"/>
              </a:rPr>
              <a:t>An </a:t>
            </a:r>
            <a:r>
              <a:rPr lang="en-US" altLang="zh-CN" sz="2200" dirty="0" err="1" smtClean="0">
                <a:cs typeface="Times New Roman" panose="02020603050405020304" pitchFamily="18" charset="0"/>
              </a:rPr>
              <a:t>unpipelined</a:t>
            </a:r>
            <a:r>
              <a:rPr lang="en-US" altLang="zh-CN" sz="2200" dirty="0" smtClean="0">
                <a:cs typeface="Times New Roman" panose="02020603050405020304" pitchFamily="18" charset="0"/>
              </a:rPr>
              <a:t> version may require fewer clocks per operation. </a:t>
            </a:r>
          </a:p>
          <a:p>
            <a:pPr lvl="1"/>
            <a:r>
              <a:rPr lang="en-US" altLang="zh-CN" sz="2200" dirty="0" smtClean="0">
                <a:cs typeface="Times New Roman" panose="02020603050405020304" pitchFamily="18" charset="0"/>
              </a:rPr>
              <a:t>Reducing latency has other performance benefits, as we will see.</a:t>
            </a:r>
          </a:p>
        </p:txBody>
      </p:sp>
    </p:spTree>
    <p:extLst>
      <p:ext uri="{BB962C8B-B14F-4D97-AF65-F5344CB8AC3E}">
        <p14:creationId xmlns:p14="http://schemas.microsoft.com/office/powerpoint/2010/main" val="2764377291"/>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1000"/>
                                        <p:tgtEl>
                                          <p:spTgt spid="11267">
                                            <p:txEl>
                                              <p:pRg st="0" end="0"/>
                                            </p:txEl>
                                          </p:spTgt>
                                        </p:tgtEl>
                                      </p:cBhvr>
                                    </p:animEffect>
                                    <p:anim calcmode="lin" valueType="num">
                                      <p:cBhvr>
                                        <p:cTn id="8" dur="10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fade">
                                      <p:cBhvr>
                                        <p:cTn id="12" dur="1000"/>
                                        <p:tgtEl>
                                          <p:spTgt spid="11267">
                                            <p:txEl>
                                              <p:pRg st="1" end="1"/>
                                            </p:txEl>
                                          </p:spTgt>
                                        </p:tgtEl>
                                      </p:cBhvr>
                                    </p:animEffect>
                                    <p:anim calcmode="lin" valueType="num">
                                      <p:cBhvr>
                                        <p:cTn id="13" dur="10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26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fade">
                                      <p:cBhvr>
                                        <p:cTn id="17" dur="1000"/>
                                        <p:tgtEl>
                                          <p:spTgt spid="11267">
                                            <p:txEl>
                                              <p:pRg st="2" end="2"/>
                                            </p:txEl>
                                          </p:spTgt>
                                        </p:tgtEl>
                                      </p:cBhvr>
                                    </p:animEffect>
                                    <p:anim calcmode="lin" valueType="num">
                                      <p:cBhvr>
                                        <p:cTn id="18" dur="10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26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fade">
                                      <p:cBhvr>
                                        <p:cTn id="22" dur="1000"/>
                                        <p:tgtEl>
                                          <p:spTgt spid="11267">
                                            <p:txEl>
                                              <p:pRg st="3" end="3"/>
                                            </p:txEl>
                                          </p:spTgt>
                                        </p:tgtEl>
                                      </p:cBhvr>
                                    </p:animEffect>
                                    <p:anim calcmode="lin" valueType="num">
                                      <p:cBhvr>
                                        <p:cTn id="23" dur="10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2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267">
                                            <p:txEl>
                                              <p:pRg st="4" end="4"/>
                                            </p:txEl>
                                          </p:spTgt>
                                        </p:tgtEl>
                                        <p:attrNameLst>
                                          <p:attrName>style.visibility</p:attrName>
                                        </p:attrNameLst>
                                      </p:cBhvr>
                                      <p:to>
                                        <p:strVal val="visible"/>
                                      </p:to>
                                    </p:set>
                                    <p:animEffect transition="in" filter="fade">
                                      <p:cBhvr>
                                        <p:cTn id="29" dur="1000"/>
                                        <p:tgtEl>
                                          <p:spTgt spid="11267">
                                            <p:txEl>
                                              <p:pRg st="4" end="4"/>
                                            </p:txEl>
                                          </p:spTgt>
                                        </p:tgtEl>
                                      </p:cBhvr>
                                    </p:animEffect>
                                    <p:anim calcmode="lin" valueType="num">
                                      <p:cBhvr>
                                        <p:cTn id="30" dur="10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267">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267">
                                            <p:txEl>
                                              <p:pRg st="5" end="5"/>
                                            </p:txEl>
                                          </p:spTgt>
                                        </p:tgtEl>
                                        <p:attrNameLst>
                                          <p:attrName>style.visibility</p:attrName>
                                        </p:attrNameLst>
                                      </p:cBhvr>
                                      <p:to>
                                        <p:strVal val="visible"/>
                                      </p:to>
                                    </p:set>
                                    <p:animEffect transition="in" filter="fade">
                                      <p:cBhvr>
                                        <p:cTn id="34" dur="1000"/>
                                        <p:tgtEl>
                                          <p:spTgt spid="11267">
                                            <p:txEl>
                                              <p:pRg st="5" end="5"/>
                                            </p:txEl>
                                          </p:spTgt>
                                        </p:tgtEl>
                                      </p:cBhvr>
                                    </p:animEffect>
                                    <p:anim calcmode="lin" valueType="num">
                                      <p:cBhvr>
                                        <p:cTn id="35" dur="10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1267">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267">
                                            <p:txEl>
                                              <p:pRg st="6" end="6"/>
                                            </p:txEl>
                                          </p:spTgt>
                                        </p:tgtEl>
                                        <p:attrNameLst>
                                          <p:attrName>style.visibility</p:attrName>
                                        </p:attrNameLst>
                                      </p:cBhvr>
                                      <p:to>
                                        <p:strVal val="visible"/>
                                      </p:to>
                                    </p:set>
                                    <p:animEffect transition="in" filter="fade">
                                      <p:cBhvr>
                                        <p:cTn id="39" dur="1000"/>
                                        <p:tgtEl>
                                          <p:spTgt spid="11267">
                                            <p:txEl>
                                              <p:pRg st="6" end="6"/>
                                            </p:txEl>
                                          </p:spTgt>
                                        </p:tgtEl>
                                      </p:cBhvr>
                                    </p:animEffect>
                                    <p:anim calcmode="lin" valueType="num">
                                      <p:cBhvr>
                                        <p:cTn id="40" dur="10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1267">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267">
                                            <p:txEl>
                                              <p:pRg st="7" end="7"/>
                                            </p:txEl>
                                          </p:spTgt>
                                        </p:tgtEl>
                                        <p:attrNameLst>
                                          <p:attrName>style.visibility</p:attrName>
                                        </p:attrNameLst>
                                      </p:cBhvr>
                                      <p:to>
                                        <p:strVal val="visible"/>
                                      </p:to>
                                    </p:set>
                                    <p:animEffect transition="in" filter="fade">
                                      <p:cBhvr>
                                        <p:cTn id="44" dur="1000"/>
                                        <p:tgtEl>
                                          <p:spTgt spid="11267">
                                            <p:txEl>
                                              <p:pRg st="7" end="7"/>
                                            </p:txEl>
                                          </p:spTgt>
                                        </p:tgtEl>
                                      </p:cBhvr>
                                    </p:animEffect>
                                    <p:anim calcmode="lin" valueType="num">
                                      <p:cBhvr>
                                        <p:cTn id="45" dur="10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1267">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267">
                                            <p:txEl>
                                              <p:pRg st="8" end="8"/>
                                            </p:txEl>
                                          </p:spTgt>
                                        </p:tgtEl>
                                        <p:attrNameLst>
                                          <p:attrName>style.visibility</p:attrName>
                                        </p:attrNameLst>
                                      </p:cBhvr>
                                      <p:to>
                                        <p:strVal val="visible"/>
                                      </p:to>
                                    </p:set>
                                    <p:animEffect transition="in" filter="fade">
                                      <p:cBhvr>
                                        <p:cTn id="49" dur="1000"/>
                                        <p:tgtEl>
                                          <p:spTgt spid="11267">
                                            <p:txEl>
                                              <p:pRg st="8" end="8"/>
                                            </p:txEl>
                                          </p:spTgt>
                                        </p:tgtEl>
                                      </p:cBhvr>
                                    </p:animEffect>
                                    <p:anim calcmode="lin" valueType="num">
                                      <p:cBhvr>
                                        <p:cTn id="50" dur="10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126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4151784" y="29817"/>
            <a:ext cx="6627168" cy="917575"/>
          </a:xfrm>
        </p:spPr>
        <p:txBody>
          <a:bodyPr rtlCol="0">
            <a:normAutofit fontScale="90000"/>
          </a:bodyPr>
          <a:lstStyle/>
          <a:p>
            <a:pPr fontAlgn="auto">
              <a:spcAft>
                <a:spcPts val="0"/>
              </a:spcAft>
              <a:defRPr/>
            </a:pPr>
            <a:r>
              <a:rPr lang="en-US" altLang="zh-CN" sz="3600" dirty="0"/>
              <a:t>Example: impact of structural hazard to performance</a:t>
            </a:r>
          </a:p>
        </p:txBody>
      </p:sp>
      <p:sp>
        <p:nvSpPr>
          <p:cNvPr id="30723" name="Rectangle 3"/>
          <p:cNvSpPr>
            <a:spLocks noGrp="1" noRot="1" noChangeArrowheads="1"/>
          </p:cNvSpPr>
          <p:nvPr>
            <p:ph idx="1"/>
          </p:nvPr>
        </p:nvSpPr>
        <p:spPr bwMode="auto">
          <a:xfrm>
            <a:off x="1774825" y="1268413"/>
            <a:ext cx="8642350" cy="4795837"/>
          </a:xfrm>
        </p:spPr>
        <p:txBody>
          <a:bodyPr wrap="square" numCol="1" anchor="t" anchorCtr="0" compatLnSpc="1">
            <a:prstTxWarp prst="textNoShape">
              <a:avLst/>
            </a:prstTxWarp>
          </a:bodyPr>
          <a:lstStyle/>
          <a:p>
            <a:r>
              <a:rPr lang="en-US" altLang="zh-CN" sz="2800" dirty="0" smtClean="0"/>
              <a:t>Example</a:t>
            </a:r>
          </a:p>
          <a:p>
            <a:pPr lvl="1"/>
            <a:r>
              <a:rPr lang="en-US" altLang="zh-CN" sz="2400" dirty="0" smtClean="0"/>
              <a:t>Many machines have </a:t>
            </a:r>
            <a:r>
              <a:rPr lang="en-US" altLang="zh-CN" sz="2400" dirty="0" err="1" smtClean="0"/>
              <a:t>unpipelined</a:t>
            </a:r>
            <a:r>
              <a:rPr lang="en-US" altLang="zh-CN" sz="2400" dirty="0" smtClean="0"/>
              <a:t> float-point multiplier.</a:t>
            </a:r>
          </a:p>
          <a:p>
            <a:pPr lvl="1"/>
            <a:r>
              <a:rPr lang="en-US" altLang="zh-CN" sz="2400" dirty="0" smtClean="0"/>
              <a:t>The function unit time of FP multiplier is 6 clock cycles</a:t>
            </a:r>
          </a:p>
          <a:p>
            <a:pPr lvl="1"/>
            <a:r>
              <a:rPr lang="en-US" altLang="zh-CN" sz="2400" dirty="0" smtClean="0"/>
              <a:t>FP multiply has a frequency of 14% in a </a:t>
            </a:r>
            <a:r>
              <a:rPr lang="en-US" altLang="zh-CN" sz="2400" dirty="0" err="1" smtClean="0"/>
              <a:t>SPECfp</a:t>
            </a:r>
            <a:r>
              <a:rPr lang="en-US" altLang="zh-CN" sz="2400" dirty="0" smtClean="0"/>
              <a:t> benchmark</a:t>
            </a:r>
          </a:p>
          <a:p>
            <a:pPr lvl="1"/>
            <a:r>
              <a:rPr lang="en-US" altLang="zh-CN" sz="2400" dirty="0" smtClean="0"/>
              <a:t>Will the structural </a:t>
            </a:r>
            <a:r>
              <a:rPr lang="en-US" altLang="zh-CN" sz="2400" dirty="0" err="1" smtClean="0"/>
              <a:t>hzard</a:t>
            </a:r>
            <a:r>
              <a:rPr lang="en-US" altLang="zh-CN" sz="2400" dirty="0" smtClean="0"/>
              <a:t> have a large performance impact on the </a:t>
            </a:r>
            <a:r>
              <a:rPr lang="en-US" altLang="zh-CN" sz="2400" dirty="0" err="1" smtClean="0"/>
              <a:t>SPECfp</a:t>
            </a:r>
            <a:r>
              <a:rPr lang="en-US" altLang="zh-CN" sz="2400" dirty="0" smtClean="0"/>
              <a:t> benchmark?</a:t>
            </a:r>
          </a:p>
          <a:p>
            <a:pPr lvl="1"/>
            <a:endParaRPr lang="en-US" altLang="zh-CN" sz="2400" i="1" dirty="0" smtClean="0"/>
          </a:p>
        </p:txBody>
      </p:sp>
    </p:spTree>
    <p:extLst>
      <p:ext uri="{BB962C8B-B14F-4D97-AF65-F5344CB8AC3E}">
        <p14:creationId xmlns:p14="http://schemas.microsoft.com/office/powerpoint/2010/main" val="676842099"/>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4223792" y="0"/>
            <a:ext cx="6136233" cy="936625"/>
          </a:xfrm>
        </p:spPr>
        <p:txBody>
          <a:bodyPr/>
          <a:lstStyle/>
          <a:p>
            <a:r>
              <a:rPr lang="en-US" altLang="zh-CN" dirty="0" smtClean="0"/>
              <a:t>Answer to the example</a:t>
            </a:r>
          </a:p>
        </p:txBody>
      </p:sp>
      <p:sp>
        <p:nvSpPr>
          <p:cNvPr id="13315" name="Rectangle 3"/>
          <p:cNvSpPr>
            <a:spLocks noGrp="1" noRot="1" noChangeArrowheads="1"/>
          </p:cNvSpPr>
          <p:nvPr>
            <p:ph idx="1"/>
          </p:nvPr>
        </p:nvSpPr>
        <p:spPr bwMode="auto">
          <a:xfrm>
            <a:off x="695400" y="1052513"/>
            <a:ext cx="9972600" cy="5105400"/>
          </a:xfrm>
        </p:spPr>
        <p:txBody>
          <a:bodyPr wrap="square" numCol="1" anchor="t" anchorCtr="0" compatLnSpc="1">
            <a:prstTxWarp prst="textNoShape">
              <a:avLst/>
            </a:prstTxWarp>
          </a:bodyPr>
          <a:lstStyle/>
          <a:p>
            <a:r>
              <a:rPr lang="en-US" altLang="zh-CN" sz="2800" dirty="0" smtClean="0">
                <a:solidFill>
                  <a:srgbClr val="0000CC"/>
                </a:solidFill>
                <a:cs typeface="Times New Roman" panose="02020603050405020304" pitchFamily="18" charset="0"/>
              </a:rPr>
              <a:t>In the best case:</a:t>
            </a:r>
            <a:r>
              <a:rPr lang="en-US" altLang="zh-CN" sz="2800" dirty="0" smtClean="0">
                <a:cs typeface="Times New Roman" panose="02020603050405020304" pitchFamily="18" charset="0"/>
              </a:rPr>
              <a:t> FP multiplies are distributed uniformly.</a:t>
            </a:r>
          </a:p>
          <a:p>
            <a:pPr lvl="1"/>
            <a:r>
              <a:rPr lang="en-US" altLang="zh-CN" sz="2400" dirty="0" smtClean="0">
                <a:cs typeface="Times New Roman" panose="02020603050405020304" pitchFamily="18" charset="0"/>
              </a:rPr>
              <a:t>There is one multiply in every 7 clock.    1/14%</a:t>
            </a:r>
          </a:p>
          <a:p>
            <a:pPr lvl="1"/>
            <a:r>
              <a:rPr lang="en-US" altLang="zh-CN" sz="2400" dirty="0" smtClean="0">
                <a:cs typeface="Times New Roman" panose="02020603050405020304" pitchFamily="18" charset="0"/>
              </a:rPr>
              <a:t>Then there will be no structural </a:t>
            </a:r>
            <a:r>
              <a:rPr lang="en-US" altLang="zh-CN" sz="2400" dirty="0" err="1" smtClean="0">
                <a:cs typeface="Times New Roman" panose="02020603050405020304" pitchFamily="18" charset="0"/>
              </a:rPr>
              <a:t>hazard,then</a:t>
            </a:r>
            <a:r>
              <a:rPr lang="en-US" altLang="zh-CN" sz="2400" dirty="0" smtClean="0">
                <a:cs typeface="Times New Roman" panose="02020603050405020304" pitchFamily="18" charset="0"/>
              </a:rPr>
              <a:t> there is no performance penalty at all.</a:t>
            </a:r>
          </a:p>
          <a:p>
            <a:r>
              <a:rPr lang="en-US" altLang="zh-CN" sz="2800" dirty="0" smtClean="0">
                <a:solidFill>
                  <a:srgbClr val="0000CC"/>
                </a:solidFill>
                <a:cs typeface="Times New Roman" panose="02020603050405020304" pitchFamily="18" charset="0"/>
              </a:rPr>
              <a:t>In the worst case:</a:t>
            </a:r>
            <a:r>
              <a:rPr lang="en-US" altLang="zh-CN" sz="2800" dirty="0" smtClean="0">
                <a:cs typeface="Times New Roman" panose="02020603050405020304" pitchFamily="18" charset="0"/>
              </a:rPr>
              <a:t> the multiplies are all clustered with no intervening instructions.</a:t>
            </a:r>
          </a:p>
          <a:p>
            <a:pPr lvl="1"/>
            <a:r>
              <a:rPr lang="en-US" altLang="zh-CN" sz="2400" dirty="0" smtClean="0">
                <a:cs typeface="Times New Roman" panose="02020603050405020304" pitchFamily="18" charset="0"/>
              </a:rPr>
              <a:t>Then every multiply instruction have to stall 5 clock cycles to wait for the multiplier be released. </a:t>
            </a:r>
          </a:p>
          <a:p>
            <a:pPr lvl="1"/>
            <a:r>
              <a:rPr lang="en-US" altLang="zh-CN" sz="2400" dirty="0" smtClean="0">
                <a:cs typeface="Times New Roman" panose="02020603050405020304" pitchFamily="18" charset="0"/>
              </a:rPr>
              <a:t>The CPI will increase 70% to 1.7, if the ideal CPI is 1. </a:t>
            </a:r>
          </a:p>
          <a:p>
            <a:r>
              <a:rPr lang="en-US" altLang="zh-CN" sz="2800" dirty="0" smtClean="0">
                <a:solidFill>
                  <a:srgbClr val="FF0000"/>
                </a:solidFill>
                <a:cs typeface="Times New Roman" panose="02020603050405020304" pitchFamily="18" charset="0"/>
              </a:rPr>
              <a:t>Experiment result:</a:t>
            </a:r>
          </a:p>
          <a:p>
            <a:pPr lvl="1"/>
            <a:r>
              <a:rPr lang="en-US" altLang="zh-CN" sz="2400" dirty="0" smtClean="0">
                <a:cs typeface="Times New Roman" panose="02020603050405020304" pitchFamily="18" charset="0"/>
              </a:rPr>
              <a:t>This structural hazard increase execution time by less than </a:t>
            </a:r>
            <a:r>
              <a:rPr lang="en-US" altLang="zh-CN" sz="2400" dirty="0" smtClean="0">
                <a:solidFill>
                  <a:srgbClr val="FF0000"/>
                </a:solidFill>
                <a:cs typeface="Times New Roman" panose="02020603050405020304" pitchFamily="18" charset="0"/>
              </a:rPr>
              <a:t>3%.</a:t>
            </a:r>
            <a:r>
              <a:rPr lang="en-US" altLang="zh-CN" sz="2400" dirty="0" smtClean="0">
                <a:cs typeface="Times New Roman" panose="02020603050405020304" pitchFamily="18" charset="0"/>
              </a:rPr>
              <a:t> </a:t>
            </a:r>
          </a:p>
        </p:txBody>
      </p:sp>
    </p:spTree>
    <p:extLst>
      <p:ext uri="{BB962C8B-B14F-4D97-AF65-F5344CB8AC3E}">
        <p14:creationId xmlns:p14="http://schemas.microsoft.com/office/powerpoint/2010/main" val="4096716548"/>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1000"/>
                                        <p:tgtEl>
                                          <p:spTgt spid="13315">
                                            <p:txEl>
                                              <p:pRg st="0" end="0"/>
                                            </p:txEl>
                                          </p:spTgt>
                                        </p:tgtEl>
                                      </p:cBhvr>
                                    </p:animEffect>
                                    <p:anim calcmode="lin" valueType="num">
                                      <p:cBhvr>
                                        <p:cTn id="8" dur="10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3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fade">
                                      <p:cBhvr>
                                        <p:cTn id="12" dur="1000"/>
                                        <p:tgtEl>
                                          <p:spTgt spid="13315">
                                            <p:txEl>
                                              <p:pRg st="1" end="1"/>
                                            </p:txEl>
                                          </p:spTgt>
                                        </p:tgtEl>
                                      </p:cBhvr>
                                    </p:animEffect>
                                    <p:anim calcmode="lin" valueType="num">
                                      <p:cBhvr>
                                        <p:cTn id="13" dur="10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331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fade">
                                      <p:cBhvr>
                                        <p:cTn id="17" dur="1000"/>
                                        <p:tgtEl>
                                          <p:spTgt spid="13315">
                                            <p:txEl>
                                              <p:pRg st="2" end="2"/>
                                            </p:txEl>
                                          </p:spTgt>
                                        </p:tgtEl>
                                      </p:cBhvr>
                                    </p:animEffect>
                                    <p:anim calcmode="lin" valueType="num">
                                      <p:cBhvr>
                                        <p:cTn id="18" dur="10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33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315">
                                            <p:txEl>
                                              <p:pRg st="3" end="3"/>
                                            </p:txEl>
                                          </p:spTgt>
                                        </p:tgtEl>
                                        <p:attrNameLst>
                                          <p:attrName>style.visibility</p:attrName>
                                        </p:attrNameLst>
                                      </p:cBhvr>
                                      <p:to>
                                        <p:strVal val="visible"/>
                                      </p:to>
                                    </p:set>
                                    <p:animEffect transition="in" filter="fade">
                                      <p:cBhvr>
                                        <p:cTn id="24" dur="1000"/>
                                        <p:tgtEl>
                                          <p:spTgt spid="13315">
                                            <p:txEl>
                                              <p:pRg st="3" end="3"/>
                                            </p:txEl>
                                          </p:spTgt>
                                        </p:tgtEl>
                                      </p:cBhvr>
                                    </p:animEffect>
                                    <p:anim calcmode="lin" valueType="num">
                                      <p:cBhvr>
                                        <p:cTn id="25" dur="1000" fill="hold"/>
                                        <p:tgtEl>
                                          <p:spTgt spid="1331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331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315">
                                            <p:txEl>
                                              <p:pRg st="4" end="4"/>
                                            </p:txEl>
                                          </p:spTgt>
                                        </p:tgtEl>
                                        <p:attrNameLst>
                                          <p:attrName>style.visibility</p:attrName>
                                        </p:attrNameLst>
                                      </p:cBhvr>
                                      <p:to>
                                        <p:strVal val="visible"/>
                                      </p:to>
                                    </p:set>
                                    <p:animEffect transition="in" filter="fade">
                                      <p:cBhvr>
                                        <p:cTn id="29" dur="1000"/>
                                        <p:tgtEl>
                                          <p:spTgt spid="13315">
                                            <p:txEl>
                                              <p:pRg st="4" end="4"/>
                                            </p:txEl>
                                          </p:spTgt>
                                        </p:tgtEl>
                                      </p:cBhvr>
                                    </p:animEffect>
                                    <p:anim calcmode="lin" valueType="num">
                                      <p:cBhvr>
                                        <p:cTn id="30" dur="10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331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315">
                                            <p:txEl>
                                              <p:pRg st="5" end="5"/>
                                            </p:txEl>
                                          </p:spTgt>
                                        </p:tgtEl>
                                        <p:attrNameLst>
                                          <p:attrName>style.visibility</p:attrName>
                                        </p:attrNameLst>
                                      </p:cBhvr>
                                      <p:to>
                                        <p:strVal val="visible"/>
                                      </p:to>
                                    </p:set>
                                    <p:animEffect transition="in" filter="fade">
                                      <p:cBhvr>
                                        <p:cTn id="34" dur="1000"/>
                                        <p:tgtEl>
                                          <p:spTgt spid="13315">
                                            <p:txEl>
                                              <p:pRg st="5" end="5"/>
                                            </p:txEl>
                                          </p:spTgt>
                                        </p:tgtEl>
                                      </p:cBhvr>
                                    </p:animEffect>
                                    <p:anim calcmode="lin" valueType="num">
                                      <p:cBhvr>
                                        <p:cTn id="35" dur="10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33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315">
                                            <p:txEl>
                                              <p:pRg st="6" end="6"/>
                                            </p:txEl>
                                          </p:spTgt>
                                        </p:tgtEl>
                                        <p:attrNameLst>
                                          <p:attrName>style.visibility</p:attrName>
                                        </p:attrNameLst>
                                      </p:cBhvr>
                                      <p:to>
                                        <p:strVal val="visible"/>
                                      </p:to>
                                    </p:set>
                                    <p:animEffect transition="in" filter="fade">
                                      <p:cBhvr>
                                        <p:cTn id="41" dur="1000"/>
                                        <p:tgtEl>
                                          <p:spTgt spid="13315">
                                            <p:txEl>
                                              <p:pRg st="6" end="6"/>
                                            </p:txEl>
                                          </p:spTgt>
                                        </p:tgtEl>
                                      </p:cBhvr>
                                    </p:animEffect>
                                    <p:anim calcmode="lin" valueType="num">
                                      <p:cBhvr>
                                        <p:cTn id="42" dur="1000" fill="hold"/>
                                        <p:tgtEl>
                                          <p:spTgt spid="13315">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13315">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315">
                                            <p:txEl>
                                              <p:pRg st="7" end="7"/>
                                            </p:txEl>
                                          </p:spTgt>
                                        </p:tgtEl>
                                        <p:attrNameLst>
                                          <p:attrName>style.visibility</p:attrName>
                                        </p:attrNameLst>
                                      </p:cBhvr>
                                      <p:to>
                                        <p:strVal val="visible"/>
                                      </p:to>
                                    </p:set>
                                    <p:animEffect transition="in" filter="fade">
                                      <p:cBhvr>
                                        <p:cTn id="46" dur="1000"/>
                                        <p:tgtEl>
                                          <p:spTgt spid="13315">
                                            <p:txEl>
                                              <p:pRg st="7" end="7"/>
                                            </p:txEl>
                                          </p:spTgt>
                                        </p:tgtEl>
                                      </p:cBhvr>
                                    </p:animEffect>
                                    <p:anim calcmode="lin" valueType="num">
                                      <p:cBhvr>
                                        <p:cTn id="47" dur="1000" fill="hold"/>
                                        <p:tgtEl>
                                          <p:spTgt spid="13315">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1331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4223792" y="188640"/>
            <a:ext cx="6483152" cy="917575"/>
          </a:xfrm>
        </p:spPr>
        <p:txBody>
          <a:bodyPr/>
          <a:lstStyle/>
          <a:p>
            <a:r>
              <a:rPr lang="en-US" altLang="zh-CN" sz="3600" dirty="0" smtClean="0"/>
              <a:t>Summary: solutions for structural hazard</a:t>
            </a:r>
            <a:endParaRPr lang="zh-CN" altLang="en-US" sz="3600" dirty="0" smtClean="0"/>
          </a:p>
        </p:txBody>
      </p:sp>
      <p:sp>
        <p:nvSpPr>
          <p:cNvPr id="32771" name="内容占位符 2"/>
          <p:cNvSpPr>
            <a:spLocks noGrp="1"/>
          </p:cNvSpPr>
          <p:nvPr>
            <p:ph idx="1"/>
          </p:nvPr>
        </p:nvSpPr>
        <p:spPr bwMode="auto"/>
        <p:txBody>
          <a:bodyPr wrap="square" numCol="1" anchor="t" anchorCtr="0" compatLnSpc="1">
            <a:prstTxWarp prst="textNoShape">
              <a:avLst/>
            </a:prstTxWarp>
          </a:bodyPr>
          <a:lstStyle/>
          <a:p>
            <a:r>
              <a:rPr lang="en-US" altLang="zh-CN" sz="2800" dirty="0">
                <a:cs typeface="Times New Roman" panose="02020603050405020304" pitchFamily="18" charset="0"/>
              </a:rPr>
              <a:t>Multiple accesses to memory</a:t>
            </a:r>
          </a:p>
          <a:p>
            <a:pPr lvl="1"/>
            <a:r>
              <a:rPr lang="en-US" altLang="zh-CN" sz="2400" dirty="0">
                <a:cs typeface="Times New Roman" panose="02020603050405020304" pitchFamily="18" charset="0"/>
              </a:rPr>
              <a:t>Split instruction and data memory / multiple memory port / instruction buffer</a:t>
            </a:r>
          </a:p>
          <a:p>
            <a:pPr lvl="1"/>
            <a:r>
              <a:rPr lang="en-US" altLang="zh-CN" sz="2400" dirty="0">
                <a:cs typeface="Times New Roman" panose="02020603050405020304" pitchFamily="18" charset="0"/>
              </a:rPr>
              <a:t>Memory bandwidth need to be </a:t>
            </a:r>
            <a:r>
              <a:rPr lang="en-US" altLang="zh-CN" sz="2400" dirty="0" err="1">
                <a:cs typeface="Times New Roman" panose="02020603050405020304" pitchFamily="18" charset="0"/>
              </a:rPr>
              <a:t>imporved</a:t>
            </a:r>
            <a:r>
              <a:rPr lang="en-US" altLang="zh-CN" sz="2400" dirty="0">
                <a:cs typeface="Times New Roman" panose="02020603050405020304" pitchFamily="18" charset="0"/>
              </a:rPr>
              <a:t> by 5 folds.</a:t>
            </a:r>
          </a:p>
          <a:p>
            <a:r>
              <a:rPr lang="en-US" altLang="zh-CN" sz="2800" dirty="0">
                <a:cs typeface="Times New Roman" panose="02020603050405020304" pitchFamily="18" charset="0"/>
              </a:rPr>
              <a:t>Multiple accesses to the register file</a:t>
            </a:r>
          </a:p>
          <a:p>
            <a:pPr lvl="1"/>
            <a:r>
              <a:rPr lang="en-US" altLang="zh-CN" sz="2400" dirty="0">
                <a:cs typeface="Times New Roman" panose="02020603050405020304" pitchFamily="18" charset="0"/>
              </a:rPr>
              <a:t>Double bump</a:t>
            </a:r>
          </a:p>
          <a:p>
            <a:r>
              <a:rPr lang="en-US" altLang="zh-CN" sz="2800" dirty="0">
                <a:cs typeface="Times New Roman" panose="02020603050405020304" pitchFamily="18" charset="0"/>
              </a:rPr>
              <a:t>Not fully pipelined functional units</a:t>
            </a:r>
          </a:p>
          <a:p>
            <a:pPr lvl="1"/>
            <a:r>
              <a:rPr lang="en-US" altLang="zh-CN" sz="2400" dirty="0">
                <a:cs typeface="Times New Roman" panose="02020603050405020304" pitchFamily="18" charset="0"/>
              </a:rPr>
              <a:t>Fully pipeline the functional unit</a:t>
            </a:r>
          </a:p>
          <a:p>
            <a:pPr lvl="1"/>
            <a:r>
              <a:rPr lang="en-US" altLang="zh-CN" sz="2400" dirty="0" smtClean="0">
                <a:cs typeface="Times New Roman" panose="02020603050405020304" pitchFamily="18" charset="0"/>
              </a:rPr>
              <a:t>Using multiple functional unites</a:t>
            </a:r>
          </a:p>
          <a:p>
            <a:r>
              <a:rPr lang="en-US" altLang="zh-CN" sz="2800" dirty="0" smtClean="0">
                <a:cs typeface="Times New Roman" panose="02020603050405020304" pitchFamily="18" charset="0"/>
              </a:rPr>
              <a:t>Real machine often with structural hazards.</a:t>
            </a:r>
            <a:endParaRPr lang="zh-CN" altLang="en-US" sz="2800" dirty="0" smtClean="0">
              <a:cs typeface="Times New Roman" panose="02020603050405020304" pitchFamily="18" charset="0"/>
            </a:endParaRPr>
          </a:p>
        </p:txBody>
      </p:sp>
    </p:spTree>
    <p:extLst>
      <p:ext uri="{BB962C8B-B14F-4D97-AF65-F5344CB8AC3E}">
        <p14:creationId xmlns:p14="http://schemas.microsoft.com/office/powerpoint/2010/main" val="3230299096"/>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Hazards</a:t>
            </a:r>
            <a:endParaRPr lang="en-AU" altLang="zh-CN" dirty="0" smtClean="0">
              <a:ea typeface="宋体" panose="02010600030101010101" pitchFamily="2" charset="-122"/>
            </a:endParaRPr>
          </a:p>
        </p:txBody>
      </p:sp>
      <p:sp>
        <p:nvSpPr>
          <p:cNvPr id="74756" name="Rectangle 3"/>
          <p:cNvSpPr>
            <a:spLocks noGrp="1" noChangeArrowheads="1"/>
          </p:cNvSpPr>
          <p:nvPr>
            <p:ph idx="1"/>
          </p:nvPr>
        </p:nvSpPr>
        <p:spPr/>
        <p:txBody>
          <a:bodyPr/>
          <a:lstStyle/>
          <a:p>
            <a:pPr eaLnBrk="1" hangingPunct="1">
              <a:lnSpc>
                <a:spcPct val="90000"/>
              </a:lnSpc>
            </a:pPr>
            <a:r>
              <a:rPr lang="en-US" altLang="zh-CN" dirty="0" smtClean="0">
                <a:ea typeface="宋体" panose="02010600030101010101" pitchFamily="2" charset="-122"/>
              </a:rPr>
              <a:t>Situations that prevent starting the next instruction in the next cycle</a:t>
            </a:r>
          </a:p>
          <a:p>
            <a:pPr eaLnBrk="1" hangingPunct="1">
              <a:lnSpc>
                <a:spcPct val="90000"/>
              </a:lnSpc>
            </a:pPr>
            <a:r>
              <a:rPr lang="en-US" altLang="zh-CN" dirty="0">
                <a:ea typeface="宋体" panose="02010600030101010101" pitchFamily="2" charset="-122"/>
              </a:rPr>
              <a:t>Structure hazards</a:t>
            </a:r>
          </a:p>
          <a:p>
            <a:pPr lvl="1" eaLnBrk="1" hangingPunct="1">
              <a:lnSpc>
                <a:spcPct val="90000"/>
              </a:lnSpc>
            </a:pPr>
            <a:r>
              <a:rPr lang="en-US" altLang="zh-CN" sz="3200" b="1" dirty="0">
                <a:solidFill>
                  <a:srgbClr val="242790"/>
                </a:solidFill>
                <a:ea typeface="宋体" panose="02010600030101010101" pitchFamily="2" charset="-122"/>
              </a:rPr>
              <a:t>A required resource is busy</a:t>
            </a:r>
          </a:p>
          <a:p>
            <a:pPr eaLnBrk="1" hangingPunct="1">
              <a:lnSpc>
                <a:spcPct val="90000"/>
              </a:lnSpc>
            </a:pPr>
            <a:r>
              <a:rPr lang="en-US" altLang="zh-CN" dirty="0" smtClean="0">
                <a:solidFill>
                  <a:srgbClr val="FF0000"/>
                </a:solidFill>
                <a:ea typeface="宋体" panose="02010600030101010101" pitchFamily="2" charset="-122"/>
              </a:rPr>
              <a:t>Data hazard</a:t>
            </a:r>
          </a:p>
          <a:p>
            <a:pPr lvl="1" eaLnBrk="1" hangingPunct="1">
              <a:lnSpc>
                <a:spcPct val="90000"/>
              </a:lnSpc>
            </a:pPr>
            <a:r>
              <a:rPr lang="en-US" altLang="zh-CN" dirty="0" smtClean="0">
                <a:solidFill>
                  <a:srgbClr val="FF0000"/>
                </a:solidFill>
                <a:ea typeface="宋体" panose="02010600030101010101" pitchFamily="2" charset="-122"/>
              </a:rPr>
              <a:t>Need to wait for previous instruction to complete its data read/write</a:t>
            </a:r>
          </a:p>
          <a:p>
            <a:pPr eaLnBrk="1" hangingPunct="1">
              <a:lnSpc>
                <a:spcPct val="90000"/>
              </a:lnSpc>
            </a:pPr>
            <a:r>
              <a:rPr lang="en-US" altLang="zh-CN" dirty="0" smtClean="0">
                <a:ea typeface="宋体" panose="02010600030101010101" pitchFamily="2" charset="-122"/>
              </a:rPr>
              <a:t>Control hazard</a:t>
            </a:r>
          </a:p>
          <a:p>
            <a:pPr lvl="1" eaLnBrk="1" hangingPunct="1">
              <a:lnSpc>
                <a:spcPct val="90000"/>
              </a:lnSpc>
            </a:pPr>
            <a:r>
              <a:rPr lang="en-US" altLang="zh-CN" dirty="0" smtClean="0">
                <a:ea typeface="宋体" panose="02010600030101010101" pitchFamily="2" charset="-122"/>
              </a:rPr>
              <a:t>Deciding on control action depends on previous instruction</a:t>
            </a:r>
            <a:endParaRPr lang="en-AU" altLang="zh-CN" dirty="0" smtClean="0">
              <a:ea typeface="宋体" panose="02010600030101010101" pitchFamily="2" charset="-122"/>
            </a:endParaRPr>
          </a:p>
        </p:txBody>
      </p:sp>
      <p:sp>
        <p:nvSpPr>
          <p:cNvPr id="74754" name="页脚占位符 3"/>
          <p:cNvSpPr>
            <a:spLocks noGrp="1"/>
          </p:cNvSpPr>
          <p:nvPr>
            <p:ph type="ftr" sz="quarter" idx="11"/>
          </p:nvPr>
        </p:nvSpPr>
        <p:spPr>
          <a:xfrm>
            <a:off x="8737600" y="6252517"/>
            <a:ext cx="31910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2A998B0-E1BB-4B00-93B1-68D50F7FCC26}" type="slidenum">
              <a:rPr lang="en-AU" altLang="zh-CN" sz="1400"/>
              <a:pPr>
                <a:spcBef>
                  <a:spcPct val="0"/>
                </a:spcBef>
                <a:buClrTx/>
                <a:buSzTx/>
                <a:buFontTx/>
                <a:buNone/>
              </a:pPr>
              <a:t>87</a:t>
            </a:fld>
            <a:endParaRPr lang="en-AU" altLang="zh-CN" sz="1400" dirty="0"/>
          </a:p>
        </p:txBody>
      </p:sp>
    </p:spTree>
    <p:extLst>
      <p:ext uri="{BB962C8B-B14F-4D97-AF65-F5344CB8AC3E}">
        <p14:creationId xmlns:p14="http://schemas.microsoft.com/office/powerpoint/2010/main" val="4880443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Data Hazards</a:t>
            </a:r>
            <a:endParaRPr lang="zh-CN" altLang="en-US" dirty="0"/>
          </a:p>
        </p:txBody>
      </p:sp>
      <p:sp>
        <p:nvSpPr>
          <p:cNvPr id="3" name="内容占位符 2"/>
          <p:cNvSpPr>
            <a:spLocks noGrp="1"/>
          </p:cNvSpPr>
          <p:nvPr>
            <p:ph idx="1"/>
          </p:nvPr>
        </p:nvSpPr>
        <p:spPr/>
        <p:txBody>
          <a:bodyPr/>
          <a:lstStyle/>
          <a:p>
            <a:r>
              <a:rPr lang="en-US" altLang="en-US" dirty="0"/>
              <a:t>An instruction depends on completion of data access by a previous </a:t>
            </a:r>
            <a:r>
              <a:rPr lang="en-US" altLang="en-US" dirty="0" smtClean="0"/>
              <a:t>instruction</a:t>
            </a:r>
          </a:p>
          <a:p>
            <a:pPr lvl="1"/>
            <a:r>
              <a:rPr lang="en-US" altLang="en-US" dirty="0">
                <a:latin typeface="Lucida Console" panose="020B0609040504020204" pitchFamily="49" charset="0"/>
              </a:rPr>
              <a:t>add	</a:t>
            </a:r>
            <a:r>
              <a:rPr lang="en-US" altLang="en-US" dirty="0">
                <a:solidFill>
                  <a:srgbClr val="FF0000"/>
                </a:solidFill>
                <a:latin typeface="Lucida Console" panose="020B0609040504020204" pitchFamily="49" charset="0"/>
              </a:rPr>
              <a:t>x19</a:t>
            </a:r>
            <a:r>
              <a:rPr lang="en-US" altLang="en-US" dirty="0">
                <a:latin typeface="Lucida Console" panose="020B0609040504020204" pitchFamily="49" charset="0"/>
              </a:rPr>
              <a:t>, x0, x1</a:t>
            </a:r>
            <a:br>
              <a:rPr lang="en-US" altLang="en-US" dirty="0">
                <a:latin typeface="Lucida Console" panose="020B0609040504020204" pitchFamily="49" charset="0"/>
              </a:rPr>
            </a:br>
            <a:r>
              <a:rPr lang="en-US" altLang="en-US" dirty="0">
                <a:latin typeface="Lucida Console" panose="020B0609040504020204" pitchFamily="49" charset="0"/>
              </a:rPr>
              <a:t>sub	x2, </a:t>
            </a:r>
            <a:r>
              <a:rPr lang="en-US" altLang="en-US" dirty="0">
                <a:solidFill>
                  <a:srgbClr val="FF0000"/>
                </a:solidFill>
                <a:latin typeface="Lucida Console" panose="020B0609040504020204" pitchFamily="49" charset="0"/>
              </a:rPr>
              <a:t>x19</a:t>
            </a:r>
            <a:r>
              <a:rPr lang="en-US" altLang="en-US" dirty="0">
                <a:latin typeface="Lucida Console" panose="020B0609040504020204" pitchFamily="49" charset="0"/>
              </a:rPr>
              <a:t>, x3</a:t>
            </a:r>
          </a:p>
          <a:p>
            <a:pPr lvl="1"/>
            <a:endParaRPr lang="en-US" altLang="en-US" dirty="0"/>
          </a:p>
          <a:p>
            <a:endParaRPr lang="zh-CN"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3356992"/>
            <a:ext cx="77676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92328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Forwarding (aka Bypassing)</a:t>
            </a:r>
            <a:endParaRPr lang="en-AU" altLang="zh-CN" smtClean="0">
              <a:ea typeface="宋体" panose="02010600030101010101" pitchFamily="2" charset="-122"/>
            </a:endParaRPr>
          </a:p>
        </p:txBody>
      </p:sp>
      <p:sp>
        <p:nvSpPr>
          <p:cNvPr id="84996" name="Rectangle 3"/>
          <p:cNvSpPr>
            <a:spLocks noGrp="1" noChangeArrowheads="1"/>
          </p:cNvSpPr>
          <p:nvPr>
            <p:ph idx="1"/>
          </p:nvPr>
        </p:nvSpPr>
        <p:spPr>
          <a:xfrm>
            <a:off x="1343472" y="1235918"/>
            <a:ext cx="8270875" cy="1766887"/>
          </a:xfrm>
        </p:spPr>
        <p:txBody>
          <a:bodyPr/>
          <a:lstStyle/>
          <a:p>
            <a:pPr eaLnBrk="1" hangingPunct="1"/>
            <a:r>
              <a:rPr lang="en-US" altLang="zh-CN" dirty="0" smtClean="0">
                <a:ea typeface="宋体" panose="02010600030101010101" pitchFamily="2" charset="-122"/>
              </a:rPr>
              <a:t>Use result when it is computed</a:t>
            </a:r>
          </a:p>
          <a:p>
            <a:pPr lvl="1" eaLnBrk="1" hangingPunct="1"/>
            <a:r>
              <a:rPr lang="en-US" altLang="zh-CN" dirty="0" smtClean="0">
                <a:ea typeface="宋体" panose="02010600030101010101" pitchFamily="2" charset="-122"/>
              </a:rPr>
              <a:t>Don’t wait for it to be stored in a register</a:t>
            </a:r>
          </a:p>
          <a:p>
            <a:pPr lvl="1" eaLnBrk="1" hangingPunct="1"/>
            <a:r>
              <a:rPr lang="en-US" altLang="zh-CN" dirty="0" smtClean="0">
                <a:ea typeface="宋体" panose="02010600030101010101" pitchFamily="2" charset="-122"/>
              </a:rPr>
              <a:t>Requires extra connections in the </a:t>
            </a:r>
            <a:r>
              <a:rPr lang="en-US" altLang="zh-CN" dirty="0" err="1" smtClean="0">
                <a:ea typeface="宋体" panose="02010600030101010101" pitchFamily="2" charset="-122"/>
              </a:rPr>
              <a:t>datapath</a:t>
            </a:r>
            <a:endParaRPr lang="en-AU" altLang="zh-CN" dirty="0" smtClean="0">
              <a:ea typeface="宋体" panose="02010600030101010101" pitchFamily="2" charset="-122"/>
            </a:endParaRPr>
          </a:p>
        </p:txBody>
      </p:sp>
      <p:sp>
        <p:nvSpPr>
          <p:cNvPr id="84994" name="页脚占位符 3"/>
          <p:cNvSpPr>
            <a:spLocks noGrp="1"/>
          </p:cNvSpPr>
          <p:nvPr>
            <p:ph type="ftr" sz="quarter" idx="11"/>
          </p:nvPr>
        </p:nvSpPr>
        <p:spPr>
          <a:xfrm>
            <a:off x="8688288" y="6245132"/>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8850286-4159-45D0-9CC1-825F2C216198}" type="slidenum">
              <a:rPr lang="en-AU" altLang="zh-CN" sz="1400"/>
              <a:pPr>
                <a:spcBef>
                  <a:spcPct val="0"/>
                </a:spcBef>
                <a:buClrTx/>
                <a:buSzTx/>
                <a:buFontTx/>
                <a:buNone/>
              </a:pPr>
              <a:t>89</a:t>
            </a:fld>
            <a:endParaRPr lang="en-AU" altLang="zh-CN" sz="1400" dirty="0"/>
          </a:p>
        </p:txBody>
      </p:sp>
      <p:pic>
        <p:nvPicPr>
          <p:cNvPr id="84997" name="图片 5" descr="f4.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6776" y="3081339"/>
            <a:ext cx="8062913"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7246681"/>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defRPr/>
            </a:pPr>
            <a:r>
              <a:rPr lang="en-US" altLang="zh-CN"/>
              <a:t>Multicycle</a:t>
            </a:r>
            <a:r>
              <a:rPr lang="en-US" altLang="zh-CN" dirty="0"/>
              <a:t> Approach</a:t>
            </a:r>
          </a:p>
        </p:txBody>
      </p:sp>
      <p:sp>
        <p:nvSpPr>
          <p:cNvPr id="67587" name="AutoShape 3"/>
          <p:cNvSpPr>
            <a:spLocks noGrp="1" noChangeArrowheads="1"/>
          </p:cNvSpPr>
          <p:nvPr>
            <p:ph idx="1"/>
          </p:nvPr>
        </p:nvSpPr>
        <p:spPr>
          <a:xfrm>
            <a:off x="2024034" y="1285861"/>
            <a:ext cx="8229600" cy="4573587"/>
          </a:xfrm>
        </p:spPr>
        <p:txBody>
          <a:bodyPr/>
          <a:lstStyle/>
          <a:p>
            <a:r>
              <a:rPr lang="en-US" altLang="zh-CN" dirty="0" smtClean="0"/>
              <a:t>a </a:t>
            </a:r>
            <a:r>
              <a:rPr lang="en-US" altLang="zh-CN" dirty="0" err="1" smtClean="0"/>
              <a:t>Multicycle</a:t>
            </a:r>
            <a:r>
              <a:rPr lang="en-US" altLang="zh-CN" dirty="0" smtClean="0"/>
              <a:t> </a:t>
            </a:r>
            <a:r>
              <a:rPr lang="en-US" altLang="zh-CN" dirty="0" err="1" smtClean="0"/>
              <a:t>datapath</a:t>
            </a:r>
            <a:endParaRPr lang="en-US" altLang="zh-CN" dirty="0" smtClean="0"/>
          </a:p>
        </p:txBody>
      </p:sp>
      <p:pic>
        <p:nvPicPr>
          <p:cNvPr id="67588" name="Picture 4"/>
          <p:cNvPicPr>
            <a:picLocks noChangeArrowheads="1"/>
          </p:cNvPicPr>
          <p:nvPr/>
        </p:nvPicPr>
        <p:blipFill>
          <a:blip r:embed="rId3"/>
          <a:srcRect/>
          <a:stretch>
            <a:fillRect/>
          </a:stretch>
        </p:blipFill>
        <p:spPr bwMode="auto">
          <a:xfrm>
            <a:off x="1762422" y="1913036"/>
            <a:ext cx="8610600" cy="3976688"/>
          </a:xfrm>
          <a:prstGeom prst="rect">
            <a:avLst/>
          </a:prstGeom>
          <a:noFill/>
          <a:ln w="12700">
            <a:noFill/>
            <a:miter lim="800000"/>
            <a:headEnd/>
            <a:tailEnd/>
          </a:ln>
          <a:effectLst/>
        </p:spPr>
      </p:pic>
      <p:grpSp>
        <p:nvGrpSpPr>
          <p:cNvPr id="15" name="组合 14"/>
          <p:cNvGrpSpPr/>
          <p:nvPr/>
        </p:nvGrpSpPr>
        <p:grpSpPr>
          <a:xfrm>
            <a:off x="3657600" y="2667000"/>
            <a:ext cx="6477000" cy="3733800"/>
            <a:chOff x="2133600" y="2667000"/>
            <a:chExt cx="6477000" cy="3733800"/>
          </a:xfrm>
        </p:grpSpPr>
        <p:sp>
          <p:nvSpPr>
            <p:cNvPr id="67590" name="Rectangle 5"/>
            <p:cNvSpPr>
              <a:spLocks noChangeArrowheads="1"/>
            </p:cNvSpPr>
            <p:nvPr/>
          </p:nvSpPr>
          <p:spPr bwMode="auto">
            <a:xfrm>
              <a:off x="3289300" y="4267200"/>
              <a:ext cx="914400" cy="685800"/>
            </a:xfrm>
            <a:prstGeom prst="rect">
              <a:avLst/>
            </a:prstGeom>
            <a:noFill/>
            <a:ln w="38100">
              <a:solidFill>
                <a:srgbClr val="FF3300"/>
              </a:solidFill>
              <a:miter lim="800000"/>
              <a:headEnd/>
              <a:tailEnd/>
            </a:ln>
            <a:effectLst/>
          </p:spPr>
          <p:txBody>
            <a:bodyPr wrap="none" anchor="ctr"/>
            <a:lstStyle/>
            <a:p>
              <a:endParaRPr lang="zh-CN" altLang="en-US"/>
            </a:p>
          </p:txBody>
        </p:sp>
        <p:sp>
          <p:nvSpPr>
            <p:cNvPr id="67591" name="Rectangle 7"/>
            <p:cNvSpPr>
              <a:spLocks noChangeArrowheads="1"/>
            </p:cNvSpPr>
            <p:nvPr/>
          </p:nvSpPr>
          <p:spPr bwMode="auto">
            <a:xfrm>
              <a:off x="3352800" y="2667000"/>
              <a:ext cx="914400" cy="685800"/>
            </a:xfrm>
            <a:prstGeom prst="rect">
              <a:avLst/>
            </a:prstGeom>
            <a:noFill/>
            <a:ln w="38100">
              <a:solidFill>
                <a:srgbClr val="FF3300"/>
              </a:solidFill>
              <a:miter lim="800000"/>
              <a:headEnd/>
              <a:tailEnd/>
            </a:ln>
            <a:effectLst/>
          </p:spPr>
          <p:txBody>
            <a:bodyPr wrap="none" anchor="ctr"/>
            <a:lstStyle/>
            <a:p>
              <a:endParaRPr lang="zh-CN" altLang="en-US"/>
            </a:p>
          </p:txBody>
        </p:sp>
        <p:sp>
          <p:nvSpPr>
            <p:cNvPr id="67592" name="Rectangle 8"/>
            <p:cNvSpPr>
              <a:spLocks noChangeArrowheads="1"/>
            </p:cNvSpPr>
            <p:nvPr/>
          </p:nvSpPr>
          <p:spPr bwMode="auto">
            <a:xfrm>
              <a:off x="8001000" y="3733800"/>
              <a:ext cx="609600" cy="609600"/>
            </a:xfrm>
            <a:prstGeom prst="rect">
              <a:avLst/>
            </a:prstGeom>
            <a:noFill/>
            <a:ln w="38100">
              <a:solidFill>
                <a:srgbClr val="FF3300"/>
              </a:solidFill>
              <a:miter lim="800000"/>
              <a:headEnd/>
              <a:tailEnd/>
            </a:ln>
            <a:effectLst/>
          </p:spPr>
          <p:txBody>
            <a:bodyPr wrap="none" anchor="ctr"/>
            <a:lstStyle/>
            <a:p>
              <a:endParaRPr lang="zh-CN" altLang="en-US"/>
            </a:p>
          </p:txBody>
        </p:sp>
        <p:sp>
          <p:nvSpPr>
            <p:cNvPr id="67593" name="Rectangle 9"/>
            <p:cNvSpPr>
              <a:spLocks noChangeArrowheads="1"/>
            </p:cNvSpPr>
            <p:nvPr/>
          </p:nvSpPr>
          <p:spPr bwMode="auto">
            <a:xfrm>
              <a:off x="6324600" y="3276600"/>
              <a:ext cx="304800" cy="533400"/>
            </a:xfrm>
            <a:prstGeom prst="rect">
              <a:avLst/>
            </a:prstGeom>
            <a:noFill/>
            <a:ln w="38100">
              <a:solidFill>
                <a:srgbClr val="FF3300"/>
              </a:solidFill>
              <a:miter lim="800000"/>
              <a:headEnd/>
              <a:tailEnd/>
            </a:ln>
            <a:effectLst/>
          </p:spPr>
          <p:txBody>
            <a:bodyPr wrap="none" anchor="ctr"/>
            <a:lstStyle/>
            <a:p>
              <a:endParaRPr lang="zh-CN" altLang="en-US"/>
            </a:p>
          </p:txBody>
        </p:sp>
        <p:sp>
          <p:nvSpPr>
            <p:cNvPr id="67594" name="Rectangle 10"/>
            <p:cNvSpPr>
              <a:spLocks noChangeArrowheads="1"/>
            </p:cNvSpPr>
            <p:nvPr/>
          </p:nvSpPr>
          <p:spPr bwMode="auto">
            <a:xfrm>
              <a:off x="6324600" y="4343400"/>
              <a:ext cx="304800" cy="533400"/>
            </a:xfrm>
            <a:prstGeom prst="rect">
              <a:avLst/>
            </a:prstGeom>
            <a:noFill/>
            <a:ln w="38100">
              <a:solidFill>
                <a:srgbClr val="FF3300"/>
              </a:solidFill>
              <a:miter lim="800000"/>
              <a:headEnd/>
              <a:tailEnd/>
            </a:ln>
            <a:effectLst/>
          </p:spPr>
          <p:txBody>
            <a:bodyPr wrap="none" anchor="ctr"/>
            <a:lstStyle/>
            <a:p>
              <a:endParaRPr lang="zh-CN" altLang="en-US"/>
            </a:p>
          </p:txBody>
        </p:sp>
        <p:sp>
          <p:nvSpPr>
            <p:cNvPr id="67596" name="Line 12"/>
            <p:cNvSpPr>
              <a:spLocks noChangeShapeType="1"/>
            </p:cNvSpPr>
            <p:nvPr/>
          </p:nvSpPr>
          <p:spPr bwMode="auto">
            <a:xfrm flipH="1" flipV="1">
              <a:off x="2133600" y="5105400"/>
              <a:ext cx="1066800" cy="1143000"/>
            </a:xfrm>
            <a:prstGeom prst="line">
              <a:avLst/>
            </a:prstGeom>
            <a:noFill/>
            <a:ln w="12700">
              <a:solidFill>
                <a:srgbClr val="FF3300"/>
              </a:solidFill>
              <a:round/>
              <a:headEnd/>
              <a:tailEnd type="triangle" w="med" len="med"/>
            </a:ln>
            <a:effectLst/>
          </p:spPr>
          <p:txBody>
            <a:bodyPr wrap="none" anchor="ctr"/>
            <a:lstStyle/>
            <a:p>
              <a:endParaRPr lang="zh-CN" altLang="en-US"/>
            </a:p>
          </p:txBody>
        </p:sp>
        <p:sp>
          <p:nvSpPr>
            <p:cNvPr id="67597" name="Line 13"/>
            <p:cNvSpPr>
              <a:spLocks noChangeShapeType="1"/>
            </p:cNvSpPr>
            <p:nvPr/>
          </p:nvSpPr>
          <p:spPr bwMode="auto">
            <a:xfrm flipV="1">
              <a:off x="4953000" y="4953000"/>
              <a:ext cx="2133600" cy="1447800"/>
            </a:xfrm>
            <a:prstGeom prst="line">
              <a:avLst/>
            </a:prstGeom>
            <a:noFill/>
            <a:ln w="12700">
              <a:solidFill>
                <a:srgbClr val="FF3300"/>
              </a:solidFill>
              <a:round/>
              <a:headEnd/>
              <a:tailEnd type="triangle" w="med" len="med"/>
            </a:ln>
            <a:effectLst/>
          </p:spPr>
          <p:txBody>
            <a:bodyPr wrap="none" anchor="ctr"/>
            <a:lstStyle/>
            <a:p>
              <a:endParaRPr lang="zh-CN" altLang="en-US"/>
            </a:p>
          </p:txBody>
        </p:sp>
        <p:sp>
          <p:nvSpPr>
            <p:cNvPr id="67598" name="Line 14"/>
            <p:cNvSpPr>
              <a:spLocks noChangeShapeType="1"/>
            </p:cNvSpPr>
            <p:nvPr/>
          </p:nvSpPr>
          <p:spPr bwMode="auto">
            <a:xfrm flipV="1">
              <a:off x="4648200" y="5105400"/>
              <a:ext cx="533400" cy="1143000"/>
            </a:xfrm>
            <a:prstGeom prst="line">
              <a:avLst/>
            </a:prstGeom>
            <a:noFill/>
            <a:ln w="12700">
              <a:solidFill>
                <a:srgbClr val="FF3300"/>
              </a:solidFill>
              <a:round/>
              <a:headEnd/>
              <a:tailEnd type="triangle" w="med" len="med"/>
            </a:ln>
            <a:effectLst/>
          </p:spPr>
          <p:txBody>
            <a:bodyPr wrap="none" anchor="ctr"/>
            <a:lstStyle/>
            <a:p>
              <a:endParaRPr lang="zh-CN" altLang="en-US"/>
            </a:p>
          </p:txBody>
        </p:sp>
      </p:grpSp>
      <p:sp>
        <p:nvSpPr>
          <p:cNvPr id="67595" name="Text Box 11"/>
          <p:cNvSpPr txBox="1">
            <a:spLocks noChangeArrowheads="1"/>
          </p:cNvSpPr>
          <p:nvPr/>
        </p:nvSpPr>
        <p:spPr bwMode="auto">
          <a:xfrm>
            <a:off x="4648200" y="6096000"/>
            <a:ext cx="2362200" cy="369332"/>
          </a:xfrm>
          <a:prstGeom prst="rect">
            <a:avLst/>
          </a:prstGeom>
          <a:solidFill>
            <a:schemeClr val="bg1"/>
          </a:solidFill>
          <a:ln w="12700">
            <a:noFill/>
            <a:miter lim="800000"/>
            <a:headEnd/>
            <a:tailEnd/>
          </a:ln>
          <a:effectLst/>
        </p:spPr>
        <p:txBody>
          <a:bodyPr>
            <a:spAutoFit/>
          </a:bodyPr>
          <a:lstStyle/>
          <a:p>
            <a:pPr>
              <a:spcBef>
                <a:spcPct val="50000"/>
              </a:spcBef>
              <a:buSzTx/>
              <a:buFontTx/>
              <a:buNone/>
            </a:pPr>
            <a:r>
              <a:rPr lang="en-US" altLang="zh-CN" dirty="0">
                <a:solidFill>
                  <a:srgbClr val="3366CC"/>
                </a:solidFill>
              </a:rPr>
              <a:t>shared unit</a:t>
            </a:r>
            <a:endParaRPr lang="en-US" altLang="zh-CN" dirty="0"/>
          </a:p>
        </p:txBody>
      </p:sp>
    </p:spTree>
    <p:extLst>
      <p:ext uri="{BB962C8B-B14F-4D97-AF65-F5344CB8AC3E}">
        <p14:creationId xmlns:p14="http://schemas.microsoft.com/office/powerpoint/2010/main" val="2667257750"/>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2"/>
          <p:cNvSpPr>
            <a:spLocks noGrp="1" noChangeArrowheads="1"/>
          </p:cNvSpPr>
          <p:nvPr>
            <p:ph type="title"/>
          </p:nvPr>
        </p:nvSpPr>
        <p:spPr>
          <a:xfrm>
            <a:off x="3647728" y="260648"/>
            <a:ext cx="8064896" cy="599504"/>
          </a:xfrm>
        </p:spPr>
        <p:txBody>
          <a:bodyPr>
            <a:normAutofit fontScale="90000"/>
          </a:bodyPr>
          <a:lstStyle/>
          <a:p>
            <a:pPr eaLnBrk="1" hangingPunct="1"/>
            <a:r>
              <a:rPr lang="en-US" altLang="zh-CN" sz="3800" dirty="0" smtClean="0">
                <a:ea typeface="宋体" panose="02010600030101010101" pitchFamily="2" charset="-122"/>
              </a:rPr>
              <a:t>Data Hazards: Forwarding vs. Stalling</a:t>
            </a:r>
            <a:br>
              <a:rPr lang="en-US" altLang="zh-CN" sz="3800" dirty="0" smtClean="0">
                <a:ea typeface="宋体" panose="02010600030101010101" pitchFamily="2" charset="-122"/>
              </a:rPr>
            </a:br>
            <a:r>
              <a:rPr lang="en-US" altLang="zh-CN" sz="3800" dirty="0" smtClean="0">
                <a:ea typeface="宋体" panose="02010600030101010101" pitchFamily="2" charset="-122"/>
              </a:rPr>
              <a:t> </a:t>
            </a:r>
            <a:r>
              <a:rPr lang="en-US" altLang="zh-CN" sz="3100" dirty="0" smtClean="0">
                <a:ea typeface="宋体" panose="02010600030101010101" pitchFamily="2" charset="-122"/>
              </a:rPr>
              <a:t>ALU </a:t>
            </a:r>
            <a:r>
              <a:rPr lang="en-US" altLang="zh-CN" sz="3100" dirty="0">
                <a:ea typeface="宋体" panose="02010600030101010101" pitchFamily="2" charset="-122"/>
              </a:rPr>
              <a:t>Instructions</a:t>
            </a:r>
            <a:endParaRPr lang="en-AU" altLang="zh-CN" sz="3100" dirty="0">
              <a:ea typeface="宋体" panose="02010600030101010101" pitchFamily="2" charset="-122"/>
            </a:endParaRPr>
          </a:p>
        </p:txBody>
      </p:sp>
      <p:sp>
        <p:nvSpPr>
          <p:cNvPr id="140292" name="Rectangle 3"/>
          <p:cNvSpPr>
            <a:spLocks noGrp="1" noChangeArrowheads="1"/>
          </p:cNvSpPr>
          <p:nvPr>
            <p:ph idx="1"/>
          </p:nvPr>
        </p:nvSpPr>
        <p:spPr/>
        <p:txBody>
          <a:bodyPr/>
          <a:lstStyle/>
          <a:p>
            <a:pPr eaLnBrk="1" hangingPunct="1"/>
            <a:r>
              <a:rPr lang="en-US" altLang="zh-CN" dirty="0" smtClean="0">
                <a:ea typeface="宋体" panose="02010600030101010101" pitchFamily="2" charset="-122"/>
              </a:rPr>
              <a:t>Consider this sequence:</a:t>
            </a:r>
          </a:p>
          <a:p>
            <a:pPr lvl="1" eaLnBrk="1" hangingPunct="1">
              <a:buFont typeface="Wingdings" panose="05000000000000000000" pitchFamily="2" charset="2"/>
              <a:buNone/>
            </a:pPr>
            <a:r>
              <a:rPr lang="en-AU" altLang="zh-CN" dirty="0" smtClean="0">
                <a:latin typeface="Lucida Console" panose="020B0609040504020204" pitchFamily="49" charset="0"/>
                <a:ea typeface="宋体" panose="02010600030101010101" pitchFamily="2" charset="-122"/>
              </a:rPr>
              <a:t>	sub </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 x1,x3</a:t>
            </a:r>
            <a:br>
              <a:rPr lang="en-AU" altLang="zh-CN" dirty="0" smtClean="0">
                <a:latin typeface="Lucida Console" panose="020B0609040504020204" pitchFamily="49" charset="0"/>
                <a:ea typeface="宋体" panose="02010600030101010101" pitchFamily="2" charset="-122"/>
              </a:rPr>
            </a:br>
            <a:r>
              <a:rPr lang="en-AU" altLang="zh-CN" dirty="0" smtClean="0">
                <a:latin typeface="Lucida Console" panose="020B0609040504020204" pitchFamily="49" charset="0"/>
                <a:ea typeface="宋体" panose="02010600030101010101" pitchFamily="2" charset="-122"/>
              </a:rPr>
              <a:t>and x12,</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,x5</a:t>
            </a:r>
            <a:br>
              <a:rPr lang="en-AU" altLang="zh-CN" dirty="0" smtClean="0">
                <a:latin typeface="Lucida Console" panose="020B0609040504020204" pitchFamily="49" charset="0"/>
                <a:ea typeface="宋体" panose="02010600030101010101" pitchFamily="2" charset="-122"/>
              </a:rPr>
            </a:br>
            <a:r>
              <a:rPr lang="en-AU" altLang="zh-CN" dirty="0" smtClean="0">
                <a:latin typeface="Lucida Console" panose="020B0609040504020204" pitchFamily="49" charset="0"/>
                <a:ea typeface="宋体" panose="02010600030101010101" pitchFamily="2" charset="-122"/>
              </a:rPr>
              <a:t>or  x13,x6,</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
            </a:r>
            <a:br>
              <a:rPr lang="en-AU" altLang="zh-CN" dirty="0" smtClean="0">
                <a:latin typeface="Lucida Console" panose="020B0609040504020204" pitchFamily="49" charset="0"/>
                <a:ea typeface="宋体" panose="02010600030101010101" pitchFamily="2" charset="-122"/>
              </a:rPr>
            </a:br>
            <a:r>
              <a:rPr lang="en-AU" altLang="zh-CN" dirty="0" smtClean="0">
                <a:latin typeface="Lucida Console" panose="020B0609040504020204" pitchFamily="49" charset="0"/>
                <a:ea typeface="宋体" panose="02010600030101010101" pitchFamily="2" charset="-122"/>
              </a:rPr>
              <a:t>add x14,</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
            </a:r>
            <a:br>
              <a:rPr lang="en-AU" altLang="zh-CN" dirty="0" smtClean="0">
                <a:latin typeface="Lucida Console" panose="020B0609040504020204" pitchFamily="49" charset="0"/>
                <a:ea typeface="宋体" panose="02010600030101010101" pitchFamily="2" charset="-122"/>
              </a:rPr>
            </a:br>
            <a:r>
              <a:rPr lang="en-AU" altLang="zh-CN" dirty="0" err="1" smtClean="0">
                <a:latin typeface="Lucida Console" panose="020B0609040504020204" pitchFamily="49" charset="0"/>
                <a:ea typeface="宋体" panose="02010600030101010101" pitchFamily="2" charset="-122"/>
              </a:rPr>
              <a:t>sd</a:t>
            </a:r>
            <a:r>
              <a:rPr lang="en-AU" altLang="zh-CN" dirty="0" smtClean="0">
                <a:latin typeface="Lucida Console" panose="020B0609040504020204" pitchFamily="49" charset="0"/>
                <a:ea typeface="宋体" panose="02010600030101010101" pitchFamily="2" charset="-122"/>
              </a:rPr>
              <a:t>  x15,100(</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a:t>
            </a:r>
          </a:p>
          <a:p>
            <a:pPr eaLnBrk="1" hangingPunct="1"/>
            <a:r>
              <a:rPr lang="en-US" altLang="zh-CN" dirty="0" smtClean="0">
                <a:ea typeface="宋体" panose="02010600030101010101" pitchFamily="2" charset="-122"/>
              </a:rPr>
              <a:t>We can resolve hazards with forwarding</a:t>
            </a:r>
          </a:p>
          <a:p>
            <a:pPr lvl="1" eaLnBrk="1" hangingPunct="1"/>
            <a:r>
              <a:rPr lang="en-US" altLang="zh-CN" dirty="0" smtClean="0">
                <a:ea typeface="宋体" panose="02010600030101010101" pitchFamily="2" charset="-122"/>
              </a:rPr>
              <a:t>How do we detect when to forward?</a:t>
            </a:r>
          </a:p>
        </p:txBody>
      </p:sp>
      <p:sp>
        <p:nvSpPr>
          <p:cNvPr id="140290" name="页脚占位符 3"/>
          <p:cNvSpPr>
            <a:spLocks noGrp="1"/>
          </p:cNvSpPr>
          <p:nvPr>
            <p:ph type="ftr" sz="quarter" idx="11"/>
          </p:nvPr>
        </p:nvSpPr>
        <p:spPr>
          <a:xfrm>
            <a:off x="8472264" y="6180897"/>
            <a:ext cx="31101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97A94B03-795F-44D1-B148-F253876722C2}" type="slidenum">
              <a:rPr lang="en-AU" altLang="zh-CN" sz="1400"/>
              <a:pPr>
                <a:spcBef>
                  <a:spcPct val="0"/>
                </a:spcBef>
                <a:buClrTx/>
                <a:buSzTx/>
                <a:buFontTx/>
                <a:buNone/>
              </a:pPr>
              <a:t>90</a:t>
            </a:fld>
            <a:endParaRPr lang="en-AU" altLang="zh-CN" sz="1400" dirty="0"/>
          </a:p>
        </p:txBody>
      </p:sp>
    </p:spTree>
    <p:extLst>
      <p:ext uri="{BB962C8B-B14F-4D97-AF65-F5344CB8AC3E}">
        <p14:creationId xmlns:p14="http://schemas.microsoft.com/office/powerpoint/2010/main" val="116292694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Dependencies &amp; Forwarding</a:t>
            </a:r>
            <a:endParaRPr lang="zh-CN" altLang="en-US" dirty="0"/>
          </a:p>
        </p:txBody>
      </p:sp>
      <p:sp>
        <p:nvSpPr>
          <p:cNvPr id="5" name="页脚占位符 2"/>
          <p:cNvSpPr>
            <a:spLocks noGrp="1"/>
          </p:cNvSpPr>
          <p:nvPr>
            <p:ph type="ftr" sz="quarter" idx="11"/>
          </p:nvPr>
        </p:nvSpPr>
        <p:spPr>
          <a:xfrm>
            <a:off x="8616280" y="6309320"/>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AU" altLang="zh-CN" sz="1400" dirty="0" smtClean="0"/>
              <a:t>42</a:t>
            </a:r>
            <a:endParaRPr lang="en-AU" altLang="zh-CN" sz="14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5600" y="1124744"/>
            <a:ext cx="71120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4"/>
          <p:cNvSpPr>
            <a:spLocks noChangeShapeType="1"/>
          </p:cNvSpPr>
          <p:nvPr/>
        </p:nvSpPr>
        <p:spPr bwMode="auto">
          <a:xfrm>
            <a:off x="5735960" y="2780928"/>
            <a:ext cx="144462" cy="669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6420172" y="2780928"/>
            <a:ext cx="133350" cy="15843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1589856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3719736" y="188563"/>
            <a:ext cx="7848872" cy="836613"/>
          </a:xfrm>
        </p:spPr>
        <p:txBody>
          <a:bodyPr/>
          <a:lstStyle/>
          <a:p>
            <a:r>
              <a:rPr lang="en-US" altLang="zh-CN" sz="3600" dirty="0" smtClean="0"/>
              <a:t>Hardware Change for Forwarding</a:t>
            </a:r>
          </a:p>
        </p:txBody>
      </p:sp>
      <p:grpSp>
        <p:nvGrpSpPr>
          <p:cNvPr id="50179" name="Group 3"/>
          <p:cNvGrpSpPr>
            <a:grpSpLocks/>
          </p:cNvGrpSpPr>
          <p:nvPr/>
        </p:nvGrpSpPr>
        <p:grpSpPr bwMode="auto">
          <a:xfrm>
            <a:off x="1847850" y="1052736"/>
            <a:ext cx="8763000" cy="3671887"/>
            <a:chOff x="172" y="912"/>
            <a:chExt cx="5520" cy="2448"/>
          </a:xfrm>
        </p:grpSpPr>
        <p:sp>
          <p:nvSpPr>
            <p:cNvPr id="50188" name="Rectangle 4"/>
            <p:cNvSpPr>
              <a:spLocks noChangeArrowheads="1"/>
            </p:cNvSpPr>
            <p:nvPr/>
          </p:nvSpPr>
          <p:spPr bwMode="auto">
            <a:xfrm>
              <a:off x="186" y="912"/>
              <a:ext cx="4828" cy="2448"/>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89"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headEnd/>
              <a:tailEnd/>
            </a:ln>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MEM/WR</a:t>
              </a:r>
            </a:p>
          </p:txBody>
        </p:sp>
        <p:sp>
          <p:nvSpPr>
            <p:cNvPr id="50190"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headEnd/>
              <a:tailEnd/>
            </a:ln>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ID/EX</a:t>
              </a:r>
            </a:p>
          </p:txBody>
        </p:sp>
        <p:sp>
          <p:nvSpPr>
            <p:cNvPr id="50191"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headEnd/>
              <a:tailEnd/>
            </a:ln>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EX/MEM </a:t>
              </a:r>
            </a:p>
          </p:txBody>
        </p:sp>
        <p:sp>
          <p:nvSpPr>
            <p:cNvPr id="50192" name="Rectangle 8"/>
            <p:cNvSpPr>
              <a:spLocks noChangeArrowheads="1"/>
            </p:cNvSpPr>
            <p:nvPr/>
          </p:nvSpPr>
          <p:spPr bwMode="auto">
            <a:xfrm>
              <a:off x="3589" y="1822"/>
              <a:ext cx="576" cy="8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Data</a:t>
              </a:r>
            </a:p>
            <a:p>
              <a:r>
                <a:rPr kumimoji="1" lang="en-US" altLang="zh-CN" sz="1800">
                  <a:solidFill>
                    <a:schemeClr val="tx1"/>
                  </a:solidFill>
                  <a:latin typeface="Comic Sans MS" panose="030F0702030302020204" pitchFamily="66" charset="0"/>
                </a:rPr>
                <a:t>Memory</a:t>
              </a:r>
            </a:p>
          </p:txBody>
        </p:sp>
        <p:grpSp>
          <p:nvGrpSpPr>
            <p:cNvPr id="50193" name="Group 9"/>
            <p:cNvGrpSpPr>
              <a:grpSpLocks/>
            </p:cNvGrpSpPr>
            <p:nvPr/>
          </p:nvGrpSpPr>
          <p:grpSpPr bwMode="auto">
            <a:xfrm>
              <a:off x="2224" y="1561"/>
              <a:ext cx="400" cy="798"/>
              <a:chOff x="1782" y="2232"/>
              <a:chExt cx="468" cy="816"/>
            </a:xfrm>
          </p:grpSpPr>
          <p:sp>
            <p:nvSpPr>
              <p:cNvPr id="50230" name="Freeform 10"/>
              <p:cNvSpPr>
                <a:spLocks/>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 name="T16" fmla="*/ 0 60000 65536"/>
                  <a:gd name="T17" fmla="*/ 0 60000 65536"/>
                  <a:gd name="T18" fmla="*/ 0 60000 65536"/>
                  <a:gd name="T19" fmla="*/ 0 60000 65536"/>
                  <a:gd name="T20" fmla="*/ 0 60000 65536"/>
                  <a:gd name="T21" fmla="*/ 0 60000 65536"/>
                  <a:gd name="T22" fmla="*/ 0 60000 65536"/>
                  <a:gd name="T23" fmla="*/ 0 60000 65536"/>
                  <a:gd name="T24" fmla="*/ 0 w 468"/>
                  <a:gd name="T25" fmla="*/ 0 h 816"/>
                  <a:gd name="T26" fmla="*/ 468 w 468"/>
                  <a:gd name="T27" fmla="*/ 816 h 8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8" h="816">
                    <a:moveTo>
                      <a:pt x="0" y="0"/>
                    </a:moveTo>
                    <a:lnTo>
                      <a:pt x="468" y="252"/>
                    </a:lnTo>
                    <a:lnTo>
                      <a:pt x="468" y="588"/>
                    </a:lnTo>
                    <a:lnTo>
                      <a:pt x="0" y="816"/>
                    </a:lnTo>
                    <a:lnTo>
                      <a:pt x="0" y="576"/>
                    </a:lnTo>
                    <a:lnTo>
                      <a:pt x="168" y="420"/>
                    </a:lnTo>
                    <a:lnTo>
                      <a:pt x="0" y="258"/>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31" name="Text Box 11"/>
              <p:cNvSpPr txBox="1">
                <a:spLocks noChangeArrowheads="1"/>
              </p:cNvSpPr>
              <p:nvPr/>
            </p:nvSpPr>
            <p:spPr bwMode="auto">
              <a:xfrm rot="5400000">
                <a:off x="1868" y="2523"/>
                <a:ext cx="40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600">
                    <a:solidFill>
                      <a:schemeClr val="tx1"/>
                    </a:solidFill>
                    <a:latin typeface="Comic Sans MS" panose="030F0702030302020204" pitchFamily="66" charset="0"/>
                  </a:rPr>
                  <a:t>ALU</a:t>
                </a:r>
              </a:p>
            </p:txBody>
          </p:sp>
        </p:grpSp>
        <p:sp>
          <p:nvSpPr>
            <p:cNvPr id="50194"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mux</a:t>
              </a:r>
            </a:p>
          </p:txBody>
        </p:sp>
        <p:sp>
          <p:nvSpPr>
            <p:cNvPr id="50195"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mux</a:t>
              </a:r>
            </a:p>
          </p:txBody>
        </p:sp>
        <p:sp>
          <p:nvSpPr>
            <p:cNvPr id="50196" name="Line 14"/>
            <p:cNvSpPr>
              <a:spLocks noChangeShapeType="1"/>
            </p:cNvSpPr>
            <p:nvPr/>
          </p:nvSpPr>
          <p:spPr bwMode="auto">
            <a:xfrm>
              <a:off x="2048" y="1656"/>
              <a:ext cx="1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7" name="Line 15"/>
            <p:cNvSpPr>
              <a:spLocks noChangeShapeType="1"/>
            </p:cNvSpPr>
            <p:nvPr/>
          </p:nvSpPr>
          <p:spPr bwMode="auto">
            <a:xfrm>
              <a:off x="2048" y="2235"/>
              <a:ext cx="1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8" name="Rectangle 16"/>
            <p:cNvSpPr>
              <a:spLocks noChangeArrowheads="1"/>
            </p:cNvSpPr>
            <p:nvPr/>
          </p:nvSpPr>
          <p:spPr bwMode="auto">
            <a:xfrm rot="10800000">
              <a:off x="464" y="1532"/>
              <a:ext cx="432" cy="8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Registers</a:t>
              </a:r>
            </a:p>
          </p:txBody>
        </p:sp>
        <p:sp>
          <p:nvSpPr>
            <p:cNvPr id="50199" name="Line 17"/>
            <p:cNvSpPr>
              <a:spLocks noChangeShapeType="1"/>
            </p:cNvSpPr>
            <p:nvPr/>
          </p:nvSpPr>
          <p:spPr bwMode="auto">
            <a:xfrm>
              <a:off x="896" y="1780"/>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0" name="Line 18"/>
            <p:cNvSpPr>
              <a:spLocks noChangeShapeType="1"/>
            </p:cNvSpPr>
            <p:nvPr/>
          </p:nvSpPr>
          <p:spPr bwMode="auto">
            <a:xfrm>
              <a:off x="896" y="2152"/>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1" name="Line 19"/>
            <p:cNvSpPr>
              <a:spLocks noChangeShapeType="1"/>
            </p:cNvSpPr>
            <p:nvPr/>
          </p:nvSpPr>
          <p:spPr bwMode="auto">
            <a:xfrm>
              <a:off x="1424" y="1780"/>
              <a:ext cx="3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Line 20"/>
            <p:cNvSpPr>
              <a:spLocks noChangeShapeType="1"/>
            </p:cNvSpPr>
            <p:nvPr/>
          </p:nvSpPr>
          <p:spPr bwMode="auto">
            <a:xfrm>
              <a:off x="1424" y="2152"/>
              <a:ext cx="3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3" name="Text Box 21"/>
            <p:cNvSpPr txBox="1">
              <a:spLocks noChangeArrowheads="1"/>
            </p:cNvSpPr>
            <p:nvPr/>
          </p:nvSpPr>
          <p:spPr bwMode="auto">
            <a:xfrm>
              <a:off x="368" y="1181"/>
              <a:ext cx="56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600">
                  <a:solidFill>
                    <a:schemeClr val="tx1"/>
                  </a:solidFill>
                  <a:latin typeface="Comic Sans MS" panose="030F0702030302020204" pitchFamily="66" charset="0"/>
                </a:rPr>
                <a:t>NextPC</a:t>
              </a:r>
            </a:p>
          </p:txBody>
        </p:sp>
        <p:sp>
          <p:nvSpPr>
            <p:cNvPr id="50204" name="Line 22"/>
            <p:cNvSpPr>
              <a:spLocks noChangeShapeType="1"/>
            </p:cNvSpPr>
            <p:nvPr/>
          </p:nvSpPr>
          <p:spPr bwMode="auto">
            <a:xfrm>
              <a:off x="896" y="1284"/>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5" name="Text Box 23"/>
            <p:cNvSpPr txBox="1">
              <a:spLocks noChangeArrowheads="1"/>
            </p:cNvSpPr>
            <p:nvPr/>
          </p:nvSpPr>
          <p:spPr bwMode="auto">
            <a:xfrm>
              <a:off x="229" y="2441"/>
              <a:ext cx="76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600">
                  <a:solidFill>
                    <a:schemeClr val="tx1"/>
                  </a:solidFill>
                  <a:latin typeface="Comic Sans MS" panose="030F0702030302020204" pitchFamily="66" charset="0"/>
                </a:rPr>
                <a:t>Immediate</a:t>
              </a:r>
            </a:p>
          </p:txBody>
        </p:sp>
        <p:sp>
          <p:nvSpPr>
            <p:cNvPr id="50206" name="Line 24"/>
            <p:cNvSpPr>
              <a:spLocks noChangeShapeType="1"/>
            </p:cNvSpPr>
            <p:nvPr/>
          </p:nvSpPr>
          <p:spPr bwMode="auto">
            <a:xfrm>
              <a:off x="944" y="2566"/>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7" name="Freeform 25"/>
            <p:cNvSpPr>
              <a:spLocks/>
            </p:cNvSpPr>
            <p:nvPr/>
          </p:nvSpPr>
          <p:spPr bwMode="auto">
            <a:xfrm>
              <a:off x="1424" y="2232"/>
              <a:ext cx="384" cy="334"/>
            </a:xfrm>
            <a:custGeom>
              <a:avLst/>
              <a:gdLst>
                <a:gd name="T0" fmla="*/ 0 w 384"/>
                <a:gd name="T1" fmla="*/ 75 h 388"/>
                <a:gd name="T2" fmla="*/ 76 w 384"/>
                <a:gd name="T3" fmla="*/ 74 h 388"/>
                <a:gd name="T4" fmla="*/ 76 w 384"/>
                <a:gd name="T5" fmla="*/ 0 h 388"/>
                <a:gd name="T6" fmla="*/ 384 w 384"/>
                <a:gd name="T7" fmla="*/ 3 h 388"/>
                <a:gd name="T8" fmla="*/ 0 60000 65536"/>
                <a:gd name="T9" fmla="*/ 0 60000 65536"/>
                <a:gd name="T10" fmla="*/ 0 60000 65536"/>
                <a:gd name="T11" fmla="*/ 0 60000 65536"/>
                <a:gd name="T12" fmla="*/ 0 w 384"/>
                <a:gd name="T13" fmla="*/ 0 h 388"/>
                <a:gd name="T14" fmla="*/ 384 w 384"/>
                <a:gd name="T15" fmla="*/ 388 h 388"/>
              </a:gdLst>
              <a:ahLst/>
              <a:cxnLst>
                <a:cxn ang="T8">
                  <a:pos x="T0" y="T1"/>
                </a:cxn>
                <a:cxn ang="T9">
                  <a:pos x="T2" y="T3"/>
                </a:cxn>
                <a:cxn ang="T10">
                  <a:pos x="T4" y="T5"/>
                </a:cxn>
                <a:cxn ang="T11">
                  <a:pos x="T6" y="T7"/>
                </a:cxn>
              </a:cxnLst>
              <a:rect l="T12" t="T13" r="T14" b="T15"/>
              <a:pathLst>
                <a:path w="384" h="388">
                  <a:moveTo>
                    <a:pt x="0" y="388"/>
                  </a:moveTo>
                  <a:lnTo>
                    <a:pt x="76" y="384"/>
                  </a:lnTo>
                  <a:lnTo>
                    <a:pt x="76" y="0"/>
                  </a:lnTo>
                  <a:lnTo>
                    <a:pt x="384" y="4"/>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08" name="Freeform 26"/>
            <p:cNvSpPr>
              <a:spLocks/>
            </p:cNvSpPr>
            <p:nvPr/>
          </p:nvSpPr>
          <p:spPr bwMode="auto">
            <a:xfrm>
              <a:off x="1568" y="2152"/>
              <a:ext cx="1344" cy="414"/>
            </a:xfrm>
            <a:custGeom>
              <a:avLst/>
              <a:gdLst>
                <a:gd name="T0" fmla="*/ 0 w 1344"/>
                <a:gd name="T1" fmla="*/ 0 h 624"/>
                <a:gd name="T2" fmla="*/ 0 w 1344"/>
                <a:gd name="T3" fmla="*/ 7 h 624"/>
                <a:gd name="T4" fmla="*/ 1344 w 1344"/>
                <a:gd name="T5" fmla="*/ 7 h 624"/>
                <a:gd name="T6" fmla="*/ 0 60000 65536"/>
                <a:gd name="T7" fmla="*/ 0 60000 65536"/>
                <a:gd name="T8" fmla="*/ 0 60000 65536"/>
                <a:gd name="T9" fmla="*/ 0 w 1344"/>
                <a:gd name="T10" fmla="*/ 0 h 624"/>
                <a:gd name="T11" fmla="*/ 1344 w 1344"/>
                <a:gd name="T12" fmla="*/ 624 h 624"/>
              </a:gdLst>
              <a:ahLst/>
              <a:cxnLst>
                <a:cxn ang="T6">
                  <a:pos x="T0" y="T1"/>
                </a:cxn>
                <a:cxn ang="T7">
                  <a:pos x="T2" y="T3"/>
                </a:cxn>
                <a:cxn ang="T8">
                  <a:pos x="T4" y="T5"/>
                </a:cxn>
              </a:cxnLst>
              <a:rect l="T9" t="T10" r="T11" b="T12"/>
              <a:pathLst>
                <a:path w="1344" h="624">
                  <a:moveTo>
                    <a:pt x="0" y="0"/>
                  </a:moveTo>
                  <a:lnTo>
                    <a:pt x="0" y="624"/>
                  </a:lnTo>
                  <a:lnTo>
                    <a:pt x="1344" y="624"/>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09" name="Line 27"/>
            <p:cNvSpPr>
              <a:spLocks noChangeShapeType="1"/>
            </p:cNvSpPr>
            <p:nvPr/>
          </p:nvSpPr>
          <p:spPr bwMode="auto">
            <a:xfrm>
              <a:off x="3152" y="2566"/>
              <a:ext cx="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0" name="Line 28"/>
            <p:cNvSpPr>
              <a:spLocks noChangeShapeType="1"/>
            </p:cNvSpPr>
            <p:nvPr/>
          </p:nvSpPr>
          <p:spPr bwMode="auto">
            <a:xfrm>
              <a:off x="2624" y="1987"/>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1" name="Line 29"/>
            <p:cNvSpPr>
              <a:spLocks noChangeShapeType="1"/>
            </p:cNvSpPr>
            <p:nvPr/>
          </p:nvSpPr>
          <p:spPr bwMode="auto">
            <a:xfrm>
              <a:off x="3152" y="1987"/>
              <a:ext cx="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2" name="Line 30"/>
            <p:cNvSpPr>
              <a:spLocks noChangeShapeType="1"/>
            </p:cNvSpPr>
            <p:nvPr/>
          </p:nvSpPr>
          <p:spPr bwMode="auto">
            <a:xfrm flipV="1">
              <a:off x="4165" y="2276"/>
              <a:ext cx="3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3" name="Freeform 31"/>
            <p:cNvSpPr>
              <a:spLocks/>
            </p:cNvSpPr>
            <p:nvPr/>
          </p:nvSpPr>
          <p:spPr bwMode="auto">
            <a:xfrm>
              <a:off x="3349" y="1987"/>
              <a:ext cx="1152" cy="868"/>
            </a:xfrm>
            <a:custGeom>
              <a:avLst/>
              <a:gdLst>
                <a:gd name="T0" fmla="*/ 0 w 1152"/>
                <a:gd name="T1" fmla="*/ 0 h 1008"/>
                <a:gd name="T2" fmla="*/ 0 w 1152"/>
                <a:gd name="T3" fmla="*/ 195 h 1008"/>
                <a:gd name="T4" fmla="*/ 1152 w 1152"/>
                <a:gd name="T5" fmla="*/ 195 h 1008"/>
                <a:gd name="T6" fmla="*/ 0 60000 65536"/>
                <a:gd name="T7" fmla="*/ 0 60000 65536"/>
                <a:gd name="T8" fmla="*/ 0 60000 65536"/>
                <a:gd name="T9" fmla="*/ 0 w 1152"/>
                <a:gd name="T10" fmla="*/ 0 h 1008"/>
                <a:gd name="T11" fmla="*/ 1152 w 1152"/>
                <a:gd name="T12" fmla="*/ 1008 h 1008"/>
              </a:gdLst>
              <a:ahLst/>
              <a:cxnLst>
                <a:cxn ang="T6">
                  <a:pos x="T0" y="T1"/>
                </a:cxn>
                <a:cxn ang="T7">
                  <a:pos x="T2" y="T3"/>
                </a:cxn>
                <a:cxn ang="T8">
                  <a:pos x="T4" y="T5"/>
                </a:cxn>
              </a:cxnLst>
              <a:rect l="T9" t="T10" r="T11" b="T12"/>
              <a:pathLst>
                <a:path w="1152" h="1008">
                  <a:moveTo>
                    <a:pt x="0" y="0"/>
                  </a:moveTo>
                  <a:lnTo>
                    <a:pt x="0" y="1008"/>
                  </a:lnTo>
                  <a:lnTo>
                    <a:pt x="1152" y="1008"/>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14" name="Oval 32"/>
            <p:cNvSpPr>
              <a:spLocks noChangeArrowheads="1"/>
            </p:cNvSpPr>
            <p:nvPr/>
          </p:nvSpPr>
          <p:spPr bwMode="auto">
            <a:xfrm>
              <a:off x="3326" y="1970"/>
              <a:ext cx="48" cy="41"/>
            </a:xfrm>
            <a:prstGeom prst="ellipse">
              <a:avLst/>
            </a:prstGeom>
            <a:solidFill>
              <a:schemeClr val="tx1"/>
            </a:solidFill>
            <a:ln w="28575">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15" name="Oval 33"/>
            <p:cNvSpPr>
              <a:spLocks noChangeArrowheads="1"/>
            </p:cNvSpPr>
            <p:nvPr/>
          </p:nvSpPr>
          <p:spPr bwMode="auto">
            <a:xfrm>
              <a:off x="1542" y="2132"/>
              <a:ext cx="48" cy="41"/>
            </a:xfrm>
            <a:prstGeom prst="ellipse">
              <a:avLst/>
            </a:prstGeom>
            <a:solidFill>
              <a:schemeClr val="tx1"/>
            </a:solidFill>
            <a:ln w="28575">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16" name="Line 34"/>
            <p:cNvSpPr>
              <a:spLocks noChangeShapeType="1"/>
            </p:cNvSpPr>
            <p:nvPr/>
          </p:nvSpPr>
          <p:spPr bwMode="auto">
            <a:xfrm flipV="1">
              <a:off x="4758" y="2845"/>
              <a:ext cx="6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7" name="Line 35"/>
            <p:cNvSpPr>
              <a:spLocks noChangeShapeType="1"/>
            </p:cNvSpPr>
            <p:nvPr/>
          </p:nvSpPr>
          <p:spPr bwMode="auto">
            <a:xfrm flipV="1">
              <a:off x="4746" y="2273"/>
              <a:ext cx="656" cy="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8" name="Oval 36"/>
            <p:cNvSpPr>
              <a:spLocks noChangeArrowheads="1"/>
            </p:cNvSpPr>
            <p:nvPr/>
          </p:nvSpPr>
          <p:spPr bwMode="auto">
            <a:xfrm>
              <a:off x="3334" y="2831"/>
              <a:ext cx="48" cy="41"/>
            </a:xfrm>
            <a:prstGeom prst="ellipse">
              <a:avLst/>
            </a:prstGeom>
            <a:solidFill>
              <a:schemeClr val="tx1"/>
            </a:solidFill>
            <a:ln w="28575">
              <a:solidFill>
                <a:srgbClr val="FF0000"/>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0219" name="Group 37"/>
            <p:cNvGrpSpPr>
              <a:grpSpLocks/>
            </p:cNvGrpSpPr>
            <p:nvPr/>
          </p:nvGrpSpPr>
          <p:grpSpPr bwMode="auto">
            <a:xfrm>
              <a:off x="1618" y="953"/>
              <a:ext cx="3512" cy="2316"/>
              <a:chOff x="1618" y="953"/>
              <a:chExt cx="3512" cy="2316"/>
            </a:xfrm>
          </p:grpSpPr>
          <p:sp>
            <p:nvSpPr>
              <p:cNvPr id="50224" name="Freeform 38"/>
              <p:cNvSpPr>
                <a:spLocks/>
              </p:cNvSpPr>
              <p:nvPr/>
            </p:nvSpPr>
            <p:spPr bwMode="auto">
              <a:xfrm>
                <a:off x="1695" y="2442"/>
                <a:ext cx="1659" cy="579"/>
              </a:xfrm>
              <a:custGeom>
                <a:avLst/>
                <a:gdLst>
                  <a:gd name="T0" fmla="*/ 1659 w 1659"/>
                  <a:gd name="T1" fmla="*/ 94 h 672"/>
                  <a:gd name="T2" fmla="*/ 1659 w 1659"/>
                  <a:gd name="T3" fmla="*/ 131 h 672"/>
                  <a:gd name="T4" fmla="*/ 0 w 1659"/>
                  <a:gd name="T5" fmla="*/ 129 h 672"/>
                  <a:gd name="T6" fmla="*/ 0 w 1659"/>
                  <a:gd name="T7" fmla="*/ 0 h 672"/>
                  <a:gd name="T8" fmla="*/ 114 w 1659"/>
                  <a:gd name="T9" fmla="*/ 0 h 672"/>
                  <a:gd name="T10" fmla="*/ 0 60000 65536"/>
                  <a:gd name="T11" fmla="*/ 0 60000 65536"/>
                  <a:gd name="T12" fmla="*/ 0 60000 65536"/>
                  <a:gd name="T13" fmla="*/ 0 60000 65536"/>
                  <a:gd name="T14" fmla="*/ 0 60000 65536"/>
                  <a:gd name="T15" fmla="*/ 0 w 1659"/>
                  <a:gd name="T16" fmla="*/ 0 h 672"/>
                  <a:gd name="T17" fmla="*/ 1659 w 1659"/>
                  <a:gd name="T18" fmla="*/ 672 h 672"/>
                </a:gdLst>
                <a:ahLst/>
                <a:cxnLst>
                  <a:cxn ang="T10">
                    <a:pos x="T0" y="T1"/>
                  </a:cxn>
                  <a:cxn ang="T11">
                    <a:pos x="T2" y="T3"/>
                  </a:cxn>
                  <a:cxn ang="T12">
                    <a:pos x="T4" y="T5"/>
                  </a:cxn>
                  <a:cxn ang="T13">
                    <a:pos x="T6" y="T7"/>
                  </a:cxn>
                  <a:cxn ang="T14">
                    <a:pos x="T8" y="T9"/>
                  </a:cxn>
                </a:cxnLst>
                <a:rect l="T15" t="T16" r="T17" b="T18"/>
                <a:pathLst>
                  <a:path w="1659" h="672">
                    <a:moveTo>
                      <a:pt x="1659" y="480"/>
                    </a:moveTo>
                    <a:lnTo>
                      <a:pt x="1659" y="672"/>
                    </a:lnTo>
                    <a:lnTo>
                      <a:pt x="0" y="666"/>
                    </a:lnTo>
                    <a:lnTo>
                      <a:pt x="0" y="0"/>
                    </a:lnTo>
                    <a:lnTo>
                      <a:pt x="114" y="0"/>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5" name="Freeform 39"/>
              <p:cNvSpPr>
                <a:spLocks/>
              </p:cNvSpPr>
              <p:nvPr/>
            </p:nvSpPr>
            <p:spPr bwMode="auto">
              <a:xfrm>
                <a:off x="1626" y="953"/>
                <a:ext cx="3504" cy="1323"/>
              </a:xfrm>
              <a:custGeom>
                <a:avLst/>
                <a:gdLst>
                  <a:gd name="T0" fmla="*/ 3504 w 3504"/>
                  <a:gd name="T1" fmla="*/ 297 h 1536"/>
                  <a:gd name="T2" fmla="*/ 3504 w 3504"/>
                  <a:gd name="T3" fmla="*/ 0 h 1536"/>
                  <a:gd name="T4" fmla="*/ 0 w 3504"/>
                  <a:gd name="T5" fmla="*/ 0 h 1536"/>
                  <a:gd name="T6" fmla="*/ 3 w 3504"/>
                  <a:gd name="T7" fmla="*/ 154 h 1536"/>
                  <a:gd name="T8" fmla="*/ 186 w 3504"/>
                  <a:gd name="T9" fmla="*/ 154 h 1536"/>
                  <a:gd name="T10" fmla="*/ 0 60000 65536"/>
                  <a:gd name="T11" fmla="*/ 0 60000 65536"/>
                  <a:gd name="T12" fmla="*/ 0 60000 65536"/>
                  <a:gd name="T13" fmla="*/ 0 60000 65536"/>
                  <a:gd name="T14" fmla="*/ 0 60000 65536"/>
                  <a:gd name="T15" fmla="*/ 0 w 3504"/>
                  <a:gd name="T16" fmla="*/ 0 h 1536"/>
                  <a:gd name="T17" fmla="*/ 3504 w 3504"/>
                  <a:gd name="T18" fmla="*/ 1536 h 1536"/>
                </a:gdLst>
                <a:ahLst/>
                <a:cxnLst>
                  <a:cxn ang="T10">
                    <a:pos x="T0" y="T1"/>
                  </a:cxn>
                  <a:cxn ang="T11">
                    <a:pos x="T2" y="T3"/>
                  </a:cxn>
                  <a:cxn ang="T12">
                    <a:pos x="T4" y="T5"/>
                  </a:cxn>
                  <a:cxn ang="T13">
                    <a:pos x="T6" y="T7"/>
                  </a:cxn>
                  <a:cxn ang="T14">
                    <a:pos x="T8" y="T9"/>
                  </a:cxn>
                </a:cxnLst>
                <a:rect l="T15" t="T16" r="T17" b="T18"/>
                <a:pathLst>
                  <a:path w="3504" h="1536">
                    <a:moveTo>
                      <a:pt x="3504" y="1536"/>
                    </a:moveTo>
                    <a:lnTo>
                      <a:pt x="3504" y="0"/>
                    </a:lnTo>
                    <a:lnTo>
                      <a:pt x="0" y="0"/>
                    </a:lnTo>
                    <a:lnTo>
                      <a:pt x="3" y="798"/>
                    </a:lnTo>
                    <a:lnTo>
                      <a:pt x="186" y="795"/>
                    </a:lnTo>
                  </a:path>
                </a:pathLst>
              </a:custGeom>
              <a:noFill/>
              <a:ln w="28575">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6" name="Freeform 40"/>
              <p:cNvSpPr>
                <a:spLocks/>
              </p:cNvSpPr>
              <p:nvPr/>
            </p:nvSpPr>
            <p:spPr bwMode="auto">
              <a:xfrm>
                <a:off x="1657" y="2400"/>
                <a:ext cx="3380" cy="824"/>
              </a:xfrm>
              <a:custGeom>
                <a:avLst/>
                <a:gdLst>
                  <a:gd name="T0" fmla="*/ 3088 w 3380"/>
                  <a:gd name="T1" fmla="*/ 105 h 956"/>
                  <a:gd name="T2" fmla="*/ 3380 w 3380"/>
                  <a:gd name="T3" fmla="*/ 105 h 956"/>
                  <a:gd name="T4" fmla="*/ 3380 w 3380"/>
                  <a:gd name="T5" fmla="*/ 185 h 956"/>
                  <a:gd name="T6" fmla="*/ 0 w 3380"/>
                  <a:gd name="T7" fmla="*/ 185 h 956"/>
                  <a:gd name="T8" fmla="*/ 0 w 3380"/>
                  <a:gd name="T9" fmla="*/ 0 h 956"/>
                  <a:gd name="T10" fmla="*/ 152 w 3380"/>
                  <a:gd name="T11" fmla="*/ 0 h 956"/>
                  <a:gd name="T12" fmla="*/ 0 60000 65536"/>
                  <a:gd name="T13" fmla="*/ 0 60000 65536"/>
                  <a:gd name="T14" fmla="*/ 0 60000 65536"/>
                  <a:gd name="T15" fmla="*/ 0 60000 65536"/>
                  <a:gd name="T16" fmla="*/ 0 60000 65536"/>
                  <a:gd name="T17" fmla="*/ 0 60000 65536"/>
                  <a:gd name="T18" fmla="*/ 0 w 3380"/>
                  <a:gd name="T19" fmla="*/ 0 h 956"/>
                  <a:gd name="T20" fmla="*/ 3380 w 3380"/>
                  <a:gd name="T21" fmla="*/ 956 h 956"/>
                </a:gdLst>
                <a:ahLst/>
                <a:cxnLst>
                  <a:cxn ang="T12">
                    <a:pos x="T0" y="T1"/>
                  </a:cxn>
                  <a:cxn ang="T13">
                    <a:pos x="T2" y="T3"/>
                  </a:cxn>
                  <a:cxn ang="T14">
                    <a:pos x="T4" y="T5"/>
                  </a:cxn>
                  <a:cxn ang="T15">
                    <a:pos x="T6" y="T7"/>
                  </a:cxn>
                  <a:cxn ang="T16">
                    <a:pos x="T8" y="T9"/>
                  </a:cxn>
                  <a:cxn ang="T17">
                    <a:pos x="T10" y="T11"/>
                  </a:cxn>
                </a:cxnLst>
                <a:rect l="T18" t="T19" r="T20" b="T21"/>
                <a:pathLst>
                  <a:path w="3380" h="956">
                    <a:moveTo>
                      <a:pt x="3088" y="540"/>
                    </a:moveTo>
                    <a:lnTo>
                      <a:pt x="3380" y="540"/>
                    </a:lnTo>
                    <a:lnTo>
                      <a:pt x="3380" y="956"/>
                    </a:lnTo>
                    <a:lnTo>
                      <a:pt x="0" y="956"/>
                    </a:lnTo>
                    <a:lnTo>
                      <a:pt x="0" y="0"/>
                    </a:lnTo>
                    <a:lnTo>
                      <a:pt x="152" y="0"/>
                    </a:lnTo>
                  </a:path>
                </a:pathLst>
              </a:custGeom>
              <a:noFill/>
              <a:ln w="2857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7" name="Freeform 41"/>
              <p:cNvSpPr>
                <a:spLocks/>
              </p:cNvSpPr>
              <p:nvPr/>
            </p:nvSpPr>
            <p:spPr bwMode="auto">
              <a:xfrm>
                <a:off x="1618" y="2276"/>
                <a:ext cx="3512" cy="993"/>
              </a:xfrm>
              <a:custGeom>
                <a:avLst/>
                <a:gdLst>
                  <a:gd name="T0" fmla="*/ 3128 w 3512"/>
                  <a:gd name="T1" fmla="*/ 0 h 1152"/>
                  <a:gd name="T2" fmla="*/ 3512 w 3512"/>
                  <a:gd name="T3" fmla="*/ 0 h 1152"/>
                  <a:gd name="T4" fmla="*/ 3512 w 3512"/>
                  <a:gd name="T5" fmla="*/ 225 h 1152"/>
                  <a:gd name="T6" fmla="*/ 0 w 3512"/>
                  <a:gd name="T7" fmla="*/ 225 h 1152"/>
                  <a:gd name="T8" fmla="*/ 2 w 3512"/>
                  <a:gd name="T9" fmla="*/ 7 h 1152"/>
                  <a:gd name="T10" fmla="*/ 191 w 3512"/>
                  <a:gd name="T11" fmla="*/ 7 h 1152"/>
                  <a:gd name="T12" fmla="*/ 0 60000 65536"/>
                  <a:gd name="T13" fmla="*/ 0 60000 65536"/>
                  <a:gd name="T14" fmla="*/ 0 60000 65536"/>
                  <a:gd name="T15" fmla="*/ 0 60000 65536"/>
                  <a:gd name="T16" fmla="*/ 0 60000 65536"/>
                  <a:gd name="T17" fmla="*/ 0 60000 65536"/>
                  <a:gd name="T18" fmla="*/ 0 w 3512"/>
                  <a:gd name="T19" fmla="*/ 0 h 1152"/>
                  <a:gd name="T20" fmla="*/ 3512 w 3512"/>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3512" h="1152">
                    <a:moveTo>
                      <a:pt x="3128" y="0"/>
                    </a:moveTo>
                    <a:lnTo>
                      <a:pt x="3512" y="0"/>
                    </a:lnTo>
                    <a:lnTo>
                      <a:pt x="3512" y="1152"/>
                    </a:lnTo>
                    <a:lnTo>
                      <a:pt x="0" y="1152"/>
                    </a:lnTo>
                    <a:lnTo>
                      <a:pt x="2" y="33"/>
                    </a:lnTo>
                    <a:lnTo>
                      <a:pt x="191" y="36"/>
                    </a:lnTo>
                  </a:path>
                </a:pathLst>
              </a:custGeom>
              <a:noFill/>
              <a:ln w="28575">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8" name="Freeform 42"/>
              <p:cNvSpPr>
                <a:spLocks/>
              </p:cNvSpPr>
              <p:nvPr/>
            </p:nvSpPr>
            <p:spPr bwMode="auto">
              <a:xfrm>
                <a:off x="1701" y="1118"/>
                <a:ext cx="1653" cy="869"/>
              </a:xfrm>
              <a:custGeom>
                <a:avLst/>
                <a:gdLst>
                  <a:gd name="T0" fmla="*/ 1653 w 1653"/>
                  <a:gd name="T1" fmla="*/ 197 h 1008"/>
                  <a:gd name="T2" fmla="*/ 1653 w 1653"/>
                  <a:gd name="T3" fmla="*/ 0 h 1008"/>
                  <a:gd name="T4" fmla="*/ 0 w 1653"/>
                  <a:gd name="T5" fmla="*/ 0 h 1008"/>
                  <a:gd name="T6" fmla="*/ 0 w 1653"/>
                  <a:gd name="T7" fmla="*/ 84 h 1008"/>
                  <a:gd name="T8" fmla="*/ 117 w 1653"/>
                  <a:gd name="T9" fmla="*/ 84 h 1008"/>
                  <a:gd name="T10" fmla="*/ 0 60000 65536"/>
                  <a:gd name="T11" fmla="*/ 0 60000 65536"/>
                  <a:gd name="T12" fmla="*/ 0 60000 65536"/>
                  <a:gd name="T13" fmla="*/ 0 60000 65536"/>
                  <a:gd name="T14" fmla="*/ 0 60000 65536"/>
                  <a:gd name="T15" fmla="*/ 0 w 1653"/>
                  <a:gd name="T16" fmla="*/ 0 h 1008"/>
                  <a:gd name="T17" fmla="*/ 1653 w 1653"/>
                  <a:gd name="T18" fmla="*/ 1008 h 1008"/>
                </a:gdLst>
                <a:ahLst/>
                <a:cxnLst>
                  <a:cxn ang="T10">
                    <a:pos x="T0" y="T1"/>
                  </a:cxn>
                  <a:cxn ang="T11">
                    <a:pos x="T2" y="T3"/>
                  </a:cxn>
                  <a:cxn ang="T12">
                    <a:pos x="T4" y="T5"/>
                  </a:cxn>
                  <a:cxn ang="T13">
                    <a:pos x="T6" y="T7"/>
                  </a:cxn>
                  <a:cxn ang="T14">
                    <a:pos x="T8" y="T9"/>
                  </a:cxn>
                </a:cxnLst>
                <a:rect l="T15" t="T16" r="T17" b="T18"/>
                <a:pathLst>
                  <a:path w="1653" h="1008">
                    <a:moveTo>
                      <a:pt x="1653" y="1008"/>
                    </a:moveTo>
                    <a:lnTo>
                      <a:pt x="1653" y="0"/>
                    </a:lnTo>
                    <a:lnTo>
                      <a:pt x="0" y="0"/>
                    </a:lnTo>
                    <a:lnTo>
                      <a:pt x="0" y="432"/>
                    </a:lnTo>
                    <a:lnTo>
                      <a:pt x="117" y="432"/>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9" name="Freeform 43"/>
              <p:cNvSpPr>
                <a:spLocks/>
              </p:cNvSpPr>
              <p:nvPr/>
            </p:nvSpPr>
            <p:spPr bwMode="auto">
              <a:xfrm>
                <a:off x="1674" y="1036"/>
                <a:ext cx="3360" cy="1819"/>
              </a:xfrm>
              <a:custGeom>
                <a:avLst/>
                <a:gdLst>
                  <a:gd name="T0" fmla="*/ 3360 w 3360"/>
                  <a:gd name="T1" fmla="*/ 409 h 2112"/>
                  <a:gd name="T2" fmla="*/ 3360 w 3360"/>
                  <a:gd name="T3" fmla="*/ 0 h 2112"/>
                  <a:gd name="T4" fmla="*/ 0 w 3360"/>
                  <a:gd name="T5" fmla="*/ 0 h 2112"/>
                  <a:gd name="T6" fmla="*/ 0 w 3360"/>
                  <a:gd name="T7" fmla="*/ 121 h 2112"/>
                  <a:gd name="T8" fmla="*/ 144 w 3360"/>
                  <a:gd name="T9" fmla="*/ 121 h 2112"/>
                  <a:gd name="T10" fmla="*/ 0 60000 65536"/>
                  <a:gd name="T11" fmla="*/ 0 60000 65536"/>
                  <a:gd name="T12" fmla="*/ 0 60000 65536"/>
                  <a:gd name="T13" fmla="*/ 0 60000 65536"/>
                  <a:gd name="T14" fmla="*/ 0 60000 65536"/>
                  <a:gd name="T15" fmla="*/ 0 w 3360"/>
                  <a:gd name="T16" fmla="*/ 0 h 2112"/>
                  <a:gd name="T17" fmla="*/ 3360 w 3360"/>
                  <a:gd name="T18" fmla="*/ 2112 h 2112"/>
                </a:gdLst>
                <a:ahLst/>
                <a:cxnLst>
                  <a:cxn ang="T10">
                    <a:pos x="T0" y="T1"/>
                  </a:cxn>
                  <a:cxn ang="T11">
                    <a:pos x="T2" y="T3"/>
                  </a:cxn>
                  <a:cxn ang="T12">
                    <a:pos x="T4" y="T5"/>
                  </a:cxn>
                  <a:cxn ang="T13">
                    <a:pos x="T6" y="T7"/>
                  </a:cxn>
                  <a:cxn ang="T14">
                    <a:pos x="T8" y="T9"/>
                  </a:cxn>
                </a:cxnLst>
                <a:rect l="T15" t="T16" r="T17" b="T18"/>
                <a:pathLst>
                  <a:path w="3360" h="2112">
                    <a:moveTo>
                      <a:pt x="3360" y="2112"/>
                    </a:moveTo>
                    <a:lnTo>
                      <a:pt x="3360" y="0"/>
                    </a:lnTo>
                    <a:lnTo>
                      <a:pt x="0" y="0"/>
                    </a:lnTo>
                    <a:lnTo>
                      <a:pt x="0" y="624"/>
                    </a:lnTo>
                    <a:lnTo>
                      <a:pt x="144" y="624"/>
                    </a:lnTo>
                  </a:path>
                </a:pathLst>
              </a:custGeom>
              <a:noFill/>
              <a:ln w="2857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0220" name="Oval 44"/>
            <p:cNvSpPr>
              <a:spLocks noChangeArrowheads="1"/>
            </p:cNvSpPr>
            <p:nvPr/>
          </p:nvSpPr>
          <p:spPr bwMode="auto">
            <a:xfrm>
              <a:off x="5006" y="2824"/>
              <a:ext cx="48" cy="42"/>
            </a:xfrm>
            <a:prstGeom prst="ellipse">
              <a:avLst/>
            </a:prstGeom>
            <a:solidFill>
              <a:schemeClr val="tx1"/>
            </a:solidFill>
            <a:ln w="28575">
              <a:solidFill>
                <a:srgbClr val="FF0000"/>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21" name="Oval 45"/>
            <p:cNvSpPr>
              <a:spLocks noChangeArrowheads="1"/>
            </p:cNvSpPr>
            <p:nvPr/>
          </p:nvSpPr>
          <p:spPr bwMode="auto">
            <a:xfrm>
              <a:off x="5106" y="2256"/>
              <a:ext cx="48" cy="41"/>
            </a:xfrm>
            <a:prstGeom prst="ellipse">
              <a:avLst/>
            </a:prstGeom>
            <a:solidFill>
              <a:schemeClr val="tx1"/>
            </a:solidFill>
            <a:ln w="28575">
              <a:solidFill>
                <a:srgbClr val="FF0000"/>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2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mux</a:t>
              </a:r>
            </a:p>
          </p:txBody>
        </p:sp>
        <p:sp>
          <p:nvSpPr>
            <p:cNvPr id="50223" name="Freeform 47"/>
            <p:cNvSpPr>
              <a:spLocks/>
            </p:cNvSpPr>
            <p:nvPr/>
          </p:nvSpPr>
          <p:spPr bwMode="auto">
            <a:xfrm>
              <a:off x="172" y="1946"/>
              <a:ext cx="5520" cy="1405"/>
            </a:xfrm>
            <a:custGeom>
              <a:avLst/>
              <a:gdLst>
                <a:gd name="T0" fmla="*/ 5424 w 5520"/>
                <a:gd name="T1" fmla="*/ 139 h 1632"/>
                <a:gd name="T2" fmla="*/ 5520 w 5520"/>
                <a:gd name="T3" fmla="*/ 139 h 1632"/>
                <a:gd name="T4" fmla="*/ 5520 w 5520"/>
                <a:gd name="T5" fmla="*/ 314 h 1632"/>
                <a:gd name="T6" fmla="*/ 0 w 5520"/>
                <a:gd name="T7" fmla="*/ 314 h 1632"/>
                <a:gd name="T8" fmla="*/ 0 w 5520"/>
                <a:gd name="T9" fmla="*/ 0 h 1632"/>
                <a:gd name="T10" fmla="*/ 288 w 5520"/>
                <a:gd name="T11" fmla="*/ 0 h 1632"/>
                <a:gd name="T12" fmla="*/ 0 60000 65536"/>
                <a:gd name="T13" fmla="*/ 0 60000 65536"/>
                <a:gd name="T14" fmla="*/ 0 60000 65536"/>
                <a:gd name="T15" fmla="*/ 0 60000 65536"/>
                <a:gd name="T16" fmla="*/ 0 60000 65536"/>
                <a:gd name="T17" fmla="*/ 0 60000 65536"/>
                <a:gd name="T18" fmla="*/ 0 w 5520"/>
                <a:gd name="T19" fmla="*/ 0 h 1632"/>
                <a:gd name="T20" fmla="*/ 5520 w 55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5520" h="1632">
                  <a:moveTo>
                    <a:pt x="5424" y="720"/>
                  </a:moveTo>
                  <a:lnTo>
                    <a:pt x="5520" y="720"/>
                  </a:lnTo>
                  <a:lnTo>
                    <a:pt x="5520" y="1632"/>
                  </a:lnTo>
                  <a:lnTo>
                    <a:pt x="0" y="1632"/>
                  </a:lnTo>
                  <a:lnTo>
                    <a:pt x="0" y="0"/>
                  </a:lnTo>
                  <a:lnTo>
                    <a:pt x="288"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 name="Group 56"/>
          <p:cNvGrpSpPr>
            <a:grpSpLocks/>
          </p:cNvGrpSpPr>
          <p:nvPr/>
        </p:nvGrpSpPr>
        <p:grpSpPr bwMode="auto">
          <a:xfrm>
            <a:off x="5882430" y="4797150"/>
            <a:ext cx="5138738" cy="1508124"/>
            <a:chOff x="295" y="3074"/>
            <a:chExt cx="3237" cy="950"/>
          </a:xfrm>
        </p:grpSpPr>
        <p:sp>
          <p:nvSpPr>
            <p:cNvPr id="50184" name="Line 49"/>
            <p:cNvSpPr>
              <a:spLocks noChangeShapeType="1"/>
            </p:cNvSpPr>
            <p:nvPr/>
          </p:nvSpPr>
          <p:spPr bwMode="auto">
            <a:xfrm>
              <a:off x="295" y="3324"/>
              <a:ext cx="384" cy="0"/>
            </a:xfrm>
            <a:prstGeom prst="line">
              <a:avLst/>
            </a:prstGeom>
            <a:noFill/>
            <a:ln w="34925">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5" name="Text Box 50"/>
            <p:cNvSpPr txBox="1">
              <a:spLocks noChangeArrowheads="1"/>
            </p:cNvSpPr>
            <p:nvPr/>
          </p:nvSpPr>
          <p:spPr bwMode="auto">
            <a:xfrm>
              <a:off x="720" y="3074"/>
              <a:ext cx="2812"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buNone/>
              </a:pPr>
              <a:r>
                <a:rPr kumimoji="1" lang="en-US" altLang="zh-CN" sz="2000" b="1" dirty="0">
                  <a:solidFill>
                    <a:srgbClr val="FF0000"/>
                  </a:solidFill>
                  <a:latin typeface="Comic Sans MS" panose="030F0702030302020204" pitchFamily="66" charset="0"/>
                </a:rPr>
                <a:t>       </a:t>
              </a:r>
              <a:r>
                <a:rPr kumimoji="1" lang="en-US" altLang="zh-CN" sz="2000" b="1" dirty="0">
                  <a:solidFill>
                    <a:schemeClr val="tx1"/>
                  </a:solidFill>
                  <a:latin typeface="Comic Sans MS" panose="030F0702030302020204" pitchFamily="66" charset="0"/>
                </a:rPr>
                <a:t>Source        </a:t>
              </a:r>
              <a:r>
                <a:rPr kumimoji="1" lang="en-US" altLang="zh-CN" sz="2000" b="1" dirty="0">
                  <a:solidFill>
                    <a:schemeClr val="tx1"/>
                  </a:solidFill>
                  <a:latin typeface="Comic Sans MS" panose="030F0702030302020204" pitchFamily="66" charset="0"/>
                  <a:sym typeface="Wingdings" panose="05000000000000000000" pitchFamily="2" charset="2"/>
                </a:rPr>
                <a:t>     sink</a:t>
              </a:r>
              <a:endParaRPr kumimoji="1" lang="en-US" altLang="zh-CN" sz="2000" b="1" dirty="0">
                <a:solidFill>
                  <a:schemeClr val="tx1"/>
                </a:solidFill>
                <a:latin typeface="Comic Sans MS" panose="030F0702030302020204" pitchFamily="66" charset="0"/>
              </a:endParaRPr>
            </a:p>
            <a:p>
              <a:pPr eaLnBrk="1" hangingPunct="1">
                <a:buNone/>
              </a:pPr>
              <a:r>
                <a:rPr kumimoji="1" lang="en-US" altLang="zh-CN" sz="2000" b="1" dirty="0">
                  <a:solidFill>
                    <a:srgbClr val="FF0000"/>
                  </a:solidFill>
                  <a:latin typeface="Comic Sans MS" panose="030F0702030302020204" pitchFamily="66" charset="0"/>
                </a:rPr>
                <a:t>EX/</a:t>
              </a:r>
              <a:r>
                <a:rPr kumimoji="1" lang="en-US" altLang="zh-CN" sz="2000" b="1" dirty="0" err="1">
                  <a:solidFill>
                    <a:srgbClr val="FF0000"/>
                  </a:solidFill>
                  <a:latin typeface="Comic Sans MS" panose="030F0702030302020204" pitchFamily="66" charset="0"/>
                </a:rPr>
                <a:t>Mem.ALUoutput</a:t>
              </a:r>
              <a:r>
                <a:rPr kumimoji="1" lang="en-US" altLang="zh-CN" sz="2000" b="1" dirty="0">
                  <a:solidFill>
                    <a:srgbClr val="FF0000"/>
                  </a:solidFill>
                  <a:latin typeface="Comic Sans MS" panose="030F0702030302020204" pitchFamily="66" charset="0"/>
                </a:rPr>
                <a:t> </a:t>
              </a:r>
              <a:r>
                <a:rPr kumimoji="1" lang="en-US" altLang="zh-CN" sz="2000" b="1" dirty="0">
                  <a:solidFill>
                    <a:srgbClr val="FF0000"/>
                  </a:solidFill>
                  <a:latin typeface="Comic Sans MS" panose="030F0702030302020204" pitchFamily="66" charset="0"/>
                  <a:sym typeface="Symbol" panose="05050102010706020507" pitchFamily="18" charset="2"/>
                </a:rPr>
                <a:t> ALU</a:t>
              </a:r>
              <a:r>
                <a:rPr lang="en-US" altLang="zh-CN" sz="2000" dirty="0">
                  <a:solidFill>
                    <a:srgbClr val="FF0000"/>
                  </a:solidFill>
                  <a:latin typeface="Comic Sans MS" panose="030F0702030302020204" pitchFamily="66" charset="0"/>
                  <a:sym typeface="Symbol" panose="05050102010706020507" pitchFamily="18" charset="2"/>
                </a:rPr>
                <a:t> input</a:t>
              </a:r>
            </a:p>
            <a:p>
              <a:pPr eaLnBrk="1" hangingPunct="1">
                <a:buNone/>
              </a:pPr>
              <a:r>
                <a:rPr lang="en-US" altLang="zh-CN" sz="2000" b="1" dirty="0">
                  <a:solidFill>
                    <a:srgbClr val="0000FF"/>
                  </a:solidFill>
                  <a:latin typeface="Comic Sans MS" panose="030F0702030302020204" pitchFamily="66" charset="0"/>
                  <a:sym typeface="Symbol" panose="05050102010706020507" pitchFamily="18" charset="2"/>
                </a:rPr>
                <a:t>MEM/</a:t>
              </a:r>
              <a:r>
                <a:rPr lang="en-US" altLang="zh-CN" sz="2000" b="1" dirty="0" err="1">
                  <a:solidFill>
                    <a:srgbClr val="0000FF"/>
                  </a:solidFill>
                  <a:latin typeface="Comic Sans MS" panose="030F0702030302020204" pitchFamily="66" charset="0"/>
                  <a:sym typeface="Symbol" panose="05050102010706020507" pitchFamily="18" charset="2"/>
                </a:rPr>
                <a:t>WB.ALUoutput</a:t>
              </a:r>
              <a:r>
                <a:rPr lang="en-US" altLang="zh-CN" sz="2000" b="1" dirty="0">
                  <a:solidFill>
                    <a:srgbClr val="0000FF"/>
                  </a:solidFill>
                  <a:latin typeface="Comic Sans MS" panose="030F0702030302020204" pitchFamily="66" charset="0"/>
                  <a:sym typeface="Symbol" panose="05050102010706020507" pitchFamily="18" charset="2"/>
                </a:rPr>
                <a:t> </a:t>
              </a:r>
              <a:r>
                <a:rPr kumimoji="1" lang="en-US" altLang="zh-CN" sz="2000" b="1" dirty="0">
                  <a:solidFill>
                    <a:srgbClr val="0000FF"/>
                  </a:solidFill>
                  <a:latin typeface="Comic Sans MS" panose="030F0702030302020204" pitchFamily="66" charset="0"/>
                  <a:sym typeface="Symbol" panose="05050102010706020507" pitchFamily="18" charset="2"/>
                </a:rPr>
                <a:t> ALU</a:t>
              </a:r>
              <a:r>
                <a:rPr lang="en-US" altLang="zh-CN" sz="2000" b="1" dirty="0">
                  <a:solidFill>
                    <a:srgbClr val="0000FF"/>
                  </a:solidFill>
                  <a:latin typeface="Comic Sans MS" panose="030F0702030302020204" pitchFamily="66" charset="0"/>
                  <a:sym typeface="Symbol" panose="05050102010706020507" pitchFamily="18" charset="2"/>
                </a:rPr>
                <a:t> input</a:t>
              </a:r>
              <a:endParaRPr lang="en-US" altLang="zh-CN" sz="2000" dirty="0">
                <a:solidFill>
                  <a:srgbClr val="0000FF"/>
                </a:solidFill>
                <a:latin typeface="Times New Roman" panose="02020603050405020304" pitchFamily="18" charset="0"/>
                <a:sym typeface="Symbol" panose="05050102010706020507" pitchFamily="18" charset="2"/>
              </a:endParaRPr>
            </a:p>
            <a:p>
              <a:pPr eaLnBrk="1" hangingPunct="1">
                <a:buNone/>
              </a:pPr>
              <a:r>
                <a:rPr lang="en-US" altLang="zh-CN" sz="2000" dirty="0">
                  <a:solidFill>
                    <a:srgbClr val="CC00FF"/>
                  </a:solidFill>
                  <a:latin typeface="Comic Sans MS" panose="030F0702030302020204" pitchFamily="66" charset="0"/>
                  <a:sym typeface="Symbol" panose="05050102010706020507" pitchFamily="18" charset="2"/>
                </a:rPr>
                <a:t>MEM/WB.LMD </a:t>
              </a:r>
              <a:r>
                <a:rPr kumimoji="1" lang="en-US" altLang="zh-CN" sz="2000" b="1" dirty="0">
                  <a:solidFill>
                    <a:srgbClr val="CC00FF"/>
                  </a:solidFill>
                  <a:latin typeface="Comic Sans MS" panose="030F0702030302020204" pitchFamily="66" charset="0"/>
                  <a:sym typeface="Symbol" panose="05050102010706020507" pitchFamily="18" charset="2"/>
                </a:rPr>
                <a:t> ALU</a:t>
              </a:r>
              <a:r>
                <a:rPr lang="en-US" altLang="zh-CN" sz="2000" dirty="0">
                  <a:solidFill>
                    <a:srgbClr val="CC00FF"/>
                  </a:solidFill>
                  <a:latin typeface="Comic Sans MS" panose="030F0702030302020204" pitchFamily="66" charset="0"/>
                  <a:sym typeface="Symbol" panose="05050102010706020507" pitchFamily="18" charset="2"/>
                </a:rPr>
                <a:t> input</a:t>
              </a:r>
              <a:endParaRPr lang="en-US" altLang="zh-CN" sz="2000" dirty="0">
                <a:solidFill>
                  <a:srgbClr val="CC00FF"/>
                </a:solidFill>
                <a:latin typeface="Times New Roman" panose="02020603050405020304" pitchFamily="18" charset="0"/>
                <a:sym typeface="Symbol" panose="05050102010706020507" pitchFamily="18" charset="2"/>
              </a:endParaRPr>
            </a:p>
          </p:txBody>
        </p:sp>
        <p:sp>
          <p:nvSpPr>
            <p:cNvPr id="50186" name="Line 51"/>
            <p:cNvSpPr>
              <a:spLocks noChangeShapeType="1"/>
            </p:cNvSpPr>
            <p:nvPr/>
          </p:nvSpPr>
          <p:spPr bwMode="auto">
            <a:xfrm>
              <a:off x="295" y="3612"/>
              <a:ext cx="384" cy="0"/>
            </a:xfrm>
            <a:prstGeom prst="line">
              <a:avLst/>
            </a:prstGeom>
            <a:noFill/>
            <a:ln w="34925">
              <a:solidFill>
                <a:srgbClr val="0066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7" name="Line 52"/>
            <p:cNvSpPr>
              <a:spLocks noChangeShapeType="1"/>
            </p:cNvSpPr>
            <p:nvPr/>
          </p:nvSpPr>
          <p:spPr bwMode="auto">
            <a:xfrm>
              <a:off x="295" y="3852"/>
              <a:ext cx="384" cy="0"/>
            </a:xfrm>
            <a:prstGeom prst="line">
              <a:avLst/>
            </a:prstGeom>
            <a:noFill/>
            <a:ln w="34925">
              <a:solidFill>
                <a:srgbClr val="FF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55"/>
          <p:cNvGrpSpPr>
            <a:grpSpLocks/>
          </p:cNvGrpSpPr>
          <p:nvPr/>
        </p:nvGrpSpPr>
        <p:grpSpPr bwMode="auto">
          <a:xfrm>
            <a:off x="2351088" y="1773238"/>
            <a:ext cx="7705725" cy="1944687"/>
            <a:chOff x="249" y="1207"/>
            <a:chExt cx="4854" cy="1225"/>
          </a:xfrm>
        </p:grpSpPr>
        <p:sp>
          <p:nvSpPr>
            <p:cNvPr id="50182" name="AutoShape 53"/>
            <p:cNvSpPr>
              <a:spLocks noChangeArrowheads="1"/>
            </p:cNvSpPr>
            <p:nvPr/>
          </p:nvSpPr>
          <p:spPr bwMode="auto">
            <a:xfrm>
              <a:off x="249" y="1207"/>
              <a:ext cx="4854" cy="1225"/>
            </a:xfrm>
            <a:prstGeom prst="cloudCallout">
              <a:avLst>
                <a:gd name="adj1" fmla="val -25074"/>
                <a:gd name="adj2" fmla="val 70000"/>
              </a:avLst>
            </a:prstGeom>
            <a:solidFill>
              <a:srgbClr val="FFFF00"/>
            </a:solidFill>
            <a:ln w="9525">
              <a:solidFill>
                <a:srgbClr val="FF9900"/>
              </a:solidFill>
              <a:round/>
              <a:headEnd/>
              <a:tailEnd/>
            </a:ln>
          </p:spPr>
          <p:txBody>
            <a:bodyPr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50183" name="Text Box 54"/>
            <p:cNvSpPr txBox="1">
              <a:spLocks noChangeArrowheads="1"/>
            </p:cNvSpPr>
            <p:nvPr/>
          </p:nvSpPr>
          <p:spPr bwMode="auto">
            <a:xfrm>
              <a:off x="930" y="1344"/>
              <a:ext cx="3524"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en-US" altLang="zh-CN" sz="3600"/>
                <a:t>When to use the red. Blue </a:t>
              </a:r>
            </a:p>
            <a:p>
              <a:pPr eaLnBrk="1" hangingPunct="1"/>
              <a:r>
                <a:rPr lang="en-US" altLang="zh-CN" sz="3600"/>
                <a:t>purple forwording path ?</a:t>
              </a:r>
              <a:r>
                <a:rPr lang="en-US" altLang="zh-CN"/>
                <a:t> </a:t>
              </a:r>
            </a:p>
          </p:txBody>
        </p:sp>
      </p:grpSp>
    </p:spTree>
    <p:extLst>
      <p:ext uri="{BB962C8B-B14F-4D97-AF65-F5344CB8AC3E}">
        <p14:creationId xmlns:p14="http://schemas.microsoft.com/office/powerpoint/2010/main" val="2877487383"/>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a:xfrm>
            <a:off x="3719736" y="144463"/>
            <a:ext cx="7920880" cy="908050"/>
          </a:xfrm>
        </p:spPr>
        <p:txBody>
          <a:bodyPr/>
          <a:lstStyle/>
          <a:p>
            <a:r>
              <a:rPr lang="en-US" altLang="zh-CN" sz="3600" dirty="0" smtClean="0"/>
              <a:t>When to use the forwarding path ?</a:t>
            </a:r>
          </a:p>
        </p:txBody>
      </p:sp>
      <p:sp>
        <p:nvSpPr>
          <p:cNvPr id="51203" name="Rectangle 3"/>
          <p:cNvSpPr>
            <a:spLocks noGrp="1" noRot="1" noChangeArrowheads="1"/>
          </p:cNvSpPr>
          <p:nvPr>
            <p:ph idx="1"/>
          </p:nvPr>
        </p:nvSpPr>
        <p:spPr bwMode="auto">
          <a:xfrm>
            <a:off x="1343472" y="1052513"/>
            <a:ext cx="8964612" cy="4795837"/>
          </a:xfrm>
        </p:spPr>
        <p:txBody>
          <a:bodyPr wrap="square" numCol="1" anchor="t" anchorCtr="0" compatLnSpc="1">
            <a:prstTxWarp prst="textNoShape">
              <a:avLst/>
            </a:prstTxWarp>
          </a:bodyPr>
          <a:lstStyle/>
          <a:p>
            <a:pPr>
              <a:spcBef>
                <a:spcPct val="0"/>
              </a:spcBef>
              <a:buFontTx/>
              <a:buChar char="•"/>
            </a:pPr>
            <a:r>
              <a:rPr lang="en-US" altLang="zh-CN" sz="4000" b="1" dirty="0" smtClean="0">
                <a:solidFill>
                  <a:srgbClr val="FF0000"/>
                </a:solidFill>
              </a:rPr>
              <a:t>EX/</a:t>
            </a:r>
            <a:r>
              <a:rPr lang="en-US" altLang="zh-CN" sz="4000" b="1" dirty="0" err="1" smtClean="0">
                <a:solidFill>
                  <a:srgbClr val="FF0000"/>
                </a:solidFill>
              </a:rPr>
              <a:t>Mem.ALUoutput</a:t>
            </a:r>
            <a:r>
              <a:rPr lang="en-US" altLang="zh-CN" sz="4000" b="1" dirty="0" smtClean="0">
                <a:solidFill>
                  <a:srgbClr val="FF0000"/>
                </a:solidFill>
              </a:rPr>
              <a:t> </a:t>
            </a:r>
            <a:r>
              <a:rPr lang="en-US" altLang="zh-CN" sz="4000" b="1" dirty="0" smtClean="0">
                <a:solidFill>
                  <a:srgbClr val="FF0000"/>
                </a:solidFill>
                <a:sym typeface="Symbol" panose="05050102010706020507" pitchFamily="18" charset="2"/>
              </a:rPr>
              <a:t> ALU</a:t>
            </a:r>
            <a:r>
              <a:rPr lang="en-US" altLang="zh-CN" sz="4000" dirty="0" smtClean="0">
                <a:solidFill>
                  <a:srgbClr val="FF0000"/>
                </a:solidFill>
                <a:sym typeface="Symbol" panose="05050102010706020507" pitchFamily="18" charset="2"/>
              </a:rPr>
              <a:t> input</a:t>
            </a:r>
          </a:p>
          <a:p>
            <a:pPr lvl="2">
              <a:spcBef>
                <a:spcPct val="0"/>
              </a:spcBef>
            </a:pPr>
            <a:r>
              <a:rPr lang="en-US" altLang="zh-CN" sz="2000" dirty="0" smtClean="0">
                <a:sym typeface="Symbol" panose="05050102010706020507" pitchFamily="18" charset="2"/>
              </a:rPr>
              <a:t>The previous instruction in  EX/MEM  is ALU</a:t>
            </a:r>
          </a:p>
          <a:p>
            <a:pPr lvl="2">
              <a:spcBef>
                <a:spcPct val="0"/>
              </a:spcBef>
            </a:pPr>
            <a:r>
              <a:rPr lang="en-US" altLang="zh-CN" sz="2000" dirty="0" smtClean="0">
                <a:sym typeface="Symbol" panose="05050102010706020507" pitchFamily="18" charset="2"/>
              </a:rPr>
              <a:t>The instruction in ID/EX has Rs1 or Rs2 source register</a:t>
            </a:r>
          </a:p>
          <a:p>
            <a:pPr lvl="2">
              <a:spcBef>
                <a:spcPct val="0"/>
              </a:spcBef>
            </a:pPr>
            <a:r>
              <a:rPr lang="en-US" altLang="zh-CN" sz="2000" dirty="0" smtClean="0">
                <a:sym typeface="Symbol" panose="05050102010706020507" pitchFamily="18" charset="2"/>
              </a:rPr>
              <a:t>EX/</a:t>
            </a:r>
            <a:r>
              <a:rPr lang="en-US" altLang="zh-CN" sz="2000" dirty="0" err="1" smtClean="0">
                <a:sym typeface="Symbol" panose="05050102010706020507" pitchFamily="18" charset="2"/>
              </a:rPr>
              <a:t>MEM.Rd</a:t>
            </a:r>
            <a:r>
              <a:rPr lang="en-US" altLang="zh-CN" sz="2000" dirty="0" smtClean="0">
                <a:sym typeface="Symbol" panose="05050102010706020507" pitchFamily="18" charset="2"/>
              </a:rPr>
              <a:t> == ID/EX.Rs1   or  EX/</a:t>
            </a:r>
            <a:r>
              <a:rPr lang="en-US" altLang="zh-CN" sz="2000" dirty="0" err="1" smtClean="0">
                <a:sym typeface="Symbol" panose="05050102010706020507" pitchFamily="18" charset="2"/>
              </a:rPr>
              <a:t>MEM.Rd</a:t>
            </a:r>
            <a:r>
              <a:rPr lang="en-US" altLang="zh-CN" sz="2000" dirty="0" smtClean="0">
                <a:sym typeface="Symbol" panose="05050102010706020507" pitchFamily="18" charset="2"/>
              </a:rPr>
              <a:t> ==ID/EX.Rs2</a:t>
            </a:r>
          </a:p>
          <a:p>
            <a:pPr>
              <a:spcBef>
                <a:spcPct val="0"/>
              </a:spcBef>
              <a:buFontTx/>
              <a:buChar char="•"/>
            </a:pPr>
            <a:r>
              <a:rPr lang="en-US" altLang="zh-CN" sz="4000" b="1" dirty="0" smtClean="0">
                <a:solidFill>
                  <a:srgbClr val="0000FF"/>
                </a:solidFill>
                <a:sym typeface="Symbol" panose="05050102010706020507" pitchFamily="18" charset="2"/>
              </a:rPr>
              <a:t>MEM/</a:t>
            </a:r>
            <a:r>
              <a:rPr lang="en-US" altLang="zh-CN" sz="4000" b="1" dirty="0" err="1" smtClean="0">
                <a:solidFill>
                  <a:srgbClr val="0000FF"/>
                </a:solidFill>
                <a:sym typeface="Symbol" panose="05050102010706020507" pitchFamily="18" charset="2"/>
              </a:rPr>
              <a:t>WB.ALUoutput</a:t>
            </a:r>
            <a:r>
              <a:rPr lang="en-US" altLang="zh-CN" sz="4000" b="1" dirty="0" smtClean="0">
                <a:solidFill>
                  <a:srgbClr val="0000FF"/>
                </a:solidFill>
                <a:sym typeface="Symbol" panose="05050102010706020507" pitchFamily="18" charset="2"/>
              </a:rPr>
              <a:t>  ALU input</a:t>
            </a:r>
          </a:p>
          <a:p>
            <a:pPr lvl="2">
              <a:spcBef>
                <a:spcPct val="0"/>
              </a:spcBef>
            </a:pPr>
            <a:r>
              <a:rPr lang="en-US" altLang="zh-CN" sz="2000" dirty="0" smtClean="0">
                <a:sym typeface="Symbol" panose="05050102010706020507" pitchFamily="18" charset="2"/>
              </a:rPr>
              <a:t>The previous instruction in MEM/WB is ALU</a:t>
            </a:r>
          </a:p>
          <a:p>
            <a:pPr lvl="2">
              <a:spcBef>
                <a:spcPct val="0"/>
              </a:spcBef>
            </a:pPr>
            <a:r>
              <a:rPr lang="en-US" altLang="zh-CN" sz="2000" dirty="0" smtClean="0">
                <a:sym typeface="Symbol" panose="05050102010706020507" pitchFamily="18" charset="2"/>
              </a:rPr>
              <a:t>The instruction in ID/EX has Rs1 or Rs2 source register</a:t>
            </a:r>
          </a:p>
          <a:p>
            <a:pPr lvl="2">
              <a:spcBef>
                <a:spcPct val="0"/>
              </a:spcBef>
            </a:pPr>
            <a:r>
              <a:rPr lang="en-US" altLang="zh-CN" sz="2000" dirty="0" smtClean="0">
                <a:sym typeface="Symbol" panose="05050102010706020507" pitchFamily="18" charset="2"/>
              </a:rPr>
              <a:t>MEM/</a:t>
            </a:r>
            <a:r>
              <a:rPr lang="en-US" altLang="zh-CN" sz="2000" dirty="0" err="1" smtClean="0">
                <a:sym typeface="Symbol" panose="05050102010706020507" pitchFamily="18" charset="2"/>
              </a:rPr>
              <a:t>WB.Rd</a:t>
            </a:r>
            <a:r>
              <a:rPr lang="en-US" altLang="zh-CN" sz="2000" dirty="0" smtClean="0">
                <a:sym typeface="Symbol" panose="05050102010706020507" pitchFamily="18" charset="2"/>
              </a:rPr>
              <a:t> == ID/EX.Rs1 or MEM/</a:t>
            </a:r>
            <a:r>
              <a:rPr lang="en-US" altLang="zh-CN" sz="2000" dirty="0" err="1" smtClean="0">
                <a:sym typeface="Symbol" panose="05050102010706020507" pitchFamily="18" charset="2"/>
              </a:rPr>
              <a:t>WB.Rd</a:t>
            </a:r>
            <a:r>
              <a:rPr lang="en-US" altLang="zh-CN" sz="2000" dirty="0" smtClean="0">
                <a:sym typeface="Symbol" panose="05050102010706020507" pitchFamily="18" charset="2"/>
              </a:rPr>
              <a:t> == IF/ID.Rs2</a:t>
            </a:r>
          </a:p>
          <a:p>
            <a:pPr>
              <a:spcBef>
                <a:spcPct val="0"/>
              </a:spcBef>
              <a:buFontTx/>
              <a:buChar char="•"/>
            </a:pPr>
            <a:r>
              <a:rPr lang="en-US" altLang="zh-CN" sz="4000" b="1" dirty="0" smtClean="0">
                <a:solidFill>
                  <a:srgbClr val="CC00FF"/>
                </a:solidFill>
                <a:sym typeface="Symbol" panose="05050102010706020507" pitchFamily="18" charset="2"/>
              </a:rPr>
              <a:t>MEM/WB.LMD  ALU input</a:t>
            </a:r>
          </a:p>
          <a:p>
            <a:pPr lvl="2">
              <a:spcBef>
                <a:spcPct val="0"/>
              </a:spcBef>
            </a:pPr>
            <a:r>
              <a:rPr lang="en-US" altLang="zh-CN" sz="2000" dirty="0" smtClean="0">
                <a:sym typeface="Symbol" panose="05050102010706020507" pitchFamily="18" charset="2"/>
              </a:rPr>
              <a:t>The previous instruction in MEM/WB is Load</a:t>
            </a:r>
          </a:p>
          <a:p>
            <a:pPr lvl="2">
              <a:spcBef>
                <a:spcPct val="0"/>
              </a:spcBef>
            </a:pPr>
            <a:r>
              <a:rPr lang="en-US" altLang="zh-CN" sz="2000" dirty="0" smtClean="0">
                <a:sym typeface="Symbol" panose="05050102010706020507" pitchFamily="18" charset="2"/>
              </a:rPr>
              <a:t>The instruction in ID/EX has Rs1 or Rs2 source register</a:t>
            </a:r>
          </a:p>
          <a:p>
            <a:pPr lvl="2">
              <a:spcBef>
                <a:spcPct val="0"/>
              </a:spcBef>
            </a:pPr>
            <a:r>
              <a:rPr lang="en-US" altLang="zh-CN" sz="2000" dirty="0" smtClean="0">
                <a:sym typeface="Symbol" panose="05050102010706020507" pitchFamily="18" charset="2"/>
              </a:rPr>
              <a:t>MEM/</a:t>
            </a:r>
            <a:r>
              <a:rPr lang="en-US" altLang="zh-CN" sz="2000" dirty="0" err="1" smtClean="0">
                <a:sym typeface="Symbol" panose="05050102010706020507" pitchFamily="18" charset="2"/>
              </a:rPr>
              <a:t>WB.Rd</a:t>
            </a:r>
            <a:r>
              <a:rPr lang="en-US" altLang="zh-CN" sz="2000" dirty="0" smtClean="0">
                <a:sym typeface="Symbol" panose="05050102010706020507" pitchFamily="18" charset="2"/>
              </a:rPr>
              <a:t> == ID/EX.Rs1 or MEM/</a:t>
            </a:r>
            <a:r>
              <a:rPr lang="en-US" altLang="zh-CN" sz="2000" dirty="0" err="1" smtClean="0">
                <a:sym typeface="Symbol" panose="05050102010706020507" pitchFamily="18" charset="2"/>
              </a:rPr>
              <a:t>WB.Rd</a:t>
            </a:r>
            <a:r>
              <a:rPr lang="en-US" altLang="zh-CN" sz="2000" dirty="0" smtClean="0">
                <a:sym typeface="Symbol" panose="05050102010706020507" pitchFamily="18" charset="2"/>
              </a:rPr>
              <a:t> == ID/EX.Rs2</a:t>
            </a:r>
            <a:endParaRPr lang="en-US" altLang="zh-CN" sz="2000" dirty="0" smtClean="0"/>
          </a:p>
        </p:txBody>
      </p:sp>
    </p:spTree>
    <p:extLst>
      <p:ext uri="{BB962C8B-B14F-4D97-AF65-F5344CB8AC3E}">
        <p14:creationId xmlns:p14="http://schemas.microsoft.com/office/powerpoint/2010/main" val="2367255677"/>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2"/>
          <p:cNvSpPr>
            <a:spLocks noGrp="1" noChangeArrowheads="1"/>
          </p:cNvSpPr>
          <p:nvPr>
            <p:ph type="title"/>
          </p:nvPr>
        </p:nvSpPr>
        <p:spPr/>
        <p:txBody>
          <a:bodyPr/>
          <a:lstStyle/>
          <a:p>
            <a:pPr eaLnBrk="1" hangingPunct="1"/>
            <a:r>
              <a:rPr lang="en-US" altLang="zh-CN">
                <a:ea typeface="宋体" panose="02010600030101010101" pitchFamily="2" charset="-122"/>
              </a:rPr>
              <a:t>Detecting the Need to Forward</a:t>
            </a:r>
            <a:endParaRPr lang="en-AU" altLang="zh-CN">
              <a:ea typeface="宋体" panose="02010600030101010101" pitchFamily="2" charset="-122"/>
            </a:endParaRPr>
          </a:p>
        </p:txBody>
      </p:sp>
      <p:sp>
        <p:nvSpPr>
          <p:cNvPr id="144388" name="Rectangle 3"/>
          <p:cNvSpPr>
            <a:spLocks noGrp="1" noChangeArrowheads="1"/>
          </p:cNvSpPr>
          <p:nvPr>
            <p:ph idx="1"/>
          </p:nvPr>
        </p:nvSpPr>
        <p:spPr>
          <a:xfrm>
            <a:off x="2279576" y="1174126"/>
            <a:ext cx="7772400" cy="4791075"/>
          </a:xfrm>
        </p:spPr>
        <p:txBody>
          <a:bodyPr/>
          <a:lstStyle/>
          <a:p>
            <a:pPr eaLnBrk="1" hangingPunct="1">
              <a:lnSpc>
                <a:spcPct val="90000"/>
              </a:lnSpc>
            </a:pPr>
            <a:r>
              <a:rPr lang="en-US" altLang="zh-CN" sz="2800" dirty="0">
                <a:ea typeface="宋体" panose="02010600030101010101" pitchFamily="2" charset="-122"/>
              </a:rPr>
              <a:t>Pass register numbers along pipeline</a:t>
            </a:r>
          </a:p>
          <a:p>
            <a:pPr lvl="1" eaLnBrk="1" hangingPunct="1">
              <a:lnSpc>
                <a:spcPct val="90000"/>
              </a:lnSpc>
            </a:pPr>
            <a:r>
              <a:rPr lang="en-US" altLang="zh-CN" sz="2400" dirty="0">
                <a:ea typeface="宋体" panose="02010600030101010101" pitchFamily="2" charset="-122"/>
              </a:rPr>
              <a:t>e.g., ID/EX.RegisterRs1 = register number for Rs1 sitting in ID/EX pipeline register</a:t>
            </a:r>
          </a:p>
          <a:p>
            <a:pPr eaLnBrk="1" hangingPunct="1">
              <a:lnSpc>
                <a:spcPct val="90000"/>
              </a:lnSpc>
            </a:pPr>
            <a:r>
              <a:rPr lang="en-US" altLang="zh-CN" sz="2800" dirty="0">
                <a:ea typeface="宋体" panose="02010600030101010101" pitchFamily="2" charset="-122"/>
              </a:rPr>
              <a:t>ALU operand register numbers in EX stage are given by</a:t>
            </a:r>
          </a:p>
          <a:p>
            <a:pPr lvl="1" eaLnBrk="1" hangingPunct="1">
              <a:lnSpc>
                <a:spcPct val="90000"/>
              </a:lnSpc>
            </a:pPr>
            <a:r>
              <a:rPr lang="en-US" altLang="zh-CN" sz="2400" dirty="0">
                <a:ea typeface="宋体" panose="02010600030101010101" pitchFamily="2" charset="-122"/>
              </a:rPr>
              <a:t>ID/EX.RegisterRs1, ID/EX.RegisterRs2</a:t>
            </a:r>
          </a:p>
          <a:p>
            <a:pPr eaLnBrk="1" hangingPunct="1">
              <a:lnSpc>
                <a:spcPct val="90000"/>
              </a:lnSpc>
            </a:pPr>
            <a:r>
              <a:rPr lang="en-US" altLang="zh-CN" sz="2800" dirty="0">
                <a:ea typeface="宋体" panose="02010600030101010101" pitchFamily="2" charset="-122"/>
              </a:rPr>
              <a:t>Data hazards when</a:t>
            </a: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1a.</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 ID/EX.RegisterRs1</a:t>
            </a: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1b.</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 ID/EX.RegisterRs2</a:t>
            </a: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2a.</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ID/EX.RegisterRs1</a:t>
            </a: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2b.</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ID/EX.RegisterRs2</a:t>
            </a:r>
            <a:endParaRPr lang="en-AU" altLang="zh-CN" sz="2400" dirty="0">
              <a:ea typeface="宋体" panose="02010600030101010101" pitchFamily="2" charset="-122"/>
            </a:endParaRPr>
          </a:p>
        </p:txBody>
      </p:sp>
      <p:sp>
        <p:nvSpPr>
          <p:cNvPr id="144386" name="页脚占位符 3"/>
          <p:cNvSpPr>
            <a:spLocks noGrp="1"/>
          </p:cNvSpPr>
          <p:nvPr>
            <p:ph type="ftr" sz="quarter" idx="11"/>
          </p:nvPr>
        </p:nvSpPr>
        <p:spPr>
          <a:xfrm>
            <a:off x="8688288" y="6220398"/>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AD77739-682F-4E1E-B029-E143D906ED04}" type="slidenum">
              <a:rPr lang="en-AU" altLang="zh-CN" sz="1400"/>
              <a:pPr>
                <a:spcBef>
                  <a:spcPct val="0"/>
                </a:spcBef>
                <a:buClrTx/>
                <a:buSzTx/>
                <a:buFontTx/>
                <a:buNone/>
              </a:pPr>
              <a:t>94</a:t>
            </a:fld>
            <a:endParaRPr lang="en-AU" altLang="zh-CN" sz="1400" dirty="0"/>
          </a:p>
        </p:txBody>
      </p:sp>
      <p:sp>
        <p:nvSpPr>
          <p:cNvPr id="144389" name="Text Box 4"/>
          <p:cNvSpPr txBox="1">
            <a:spLocks noChangeArrowheads="1"/>
          </p:cNvSpPr>
          <p:nvPr/>
        </p:nvSpPr>
        <p:spPr bwMode="auto">
          <a:xfrm>
            <a:off x="9247188" y="4005064"/>
            <a:ext cx="1337226" cy="830997"/>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t>Fwd from</a:t>
            </a:r>
            <a:br>
              <a:rPr lang="en-US" altLang="zh-CN" sz="1600"/>
            </a:br>
            <a:r>
              <a:rPr lang="en-US" altLang="zh-CN" sz="1600"/>
              <a:t>EX/MEM</a:t>
            </a:r>
            <a:br>
              <a:rPr lang="en-US" altLang="zh-CN" sz="1600"/>
            </a:br>
            <a:r>
              <a:rPr lang="en-US" altLang="zh-CN" sz="1600"/>
              <a:t>pipeline reg</a:t>
            </a:r>
            <a:endParaRPr lang="en-AU" altLang="zh-CN" sz="1600"/>
          </a:p>
        </p:txBody>
      </p:sp>
      <p:sp>
        <p:nvSpPr>
          <p:cNvPr id="144390" name="AutoShape 5"/>
          <p:cNvSpPr>
            <a:spLocks/>
          </p:cNvSpPr>
          <p:nvPr/>
        </p:nvSpPr>
        <p:spPr bwMode="auto">
          <a:xfrm>
            <a:off x="8997950" y="4022526"/>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44391" name="AutoShape 6"/>
          <p:cNvSpPr>
            <a:spLocks/>
          </p:cNvSpPr>
          <p:nvPr/>
        </p:nvSpPr>
        <p:spPr bwMode="auto">
          <a:xfrm>
            <a:off x="8997950" y="4927401"/>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44392" name="Text Box 7"/>
          <p:cNvSpPr txBox="1">
            <a:spLocks noChangeArrowheads="1"/>
          </p:cNvSpPr>
          <p:nvPr/>
        </p:nvSpPr>
        <p:spPr bwMode="auto">
          <a:xfrm>
            <a:off x="9247188" y="4998839"/>
            <a:ext cx="1337226" cy="830997"/>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err="1"/>
              <a:t>Fwd</a:t>
            </a:r>
            <a:r>
              <a:rPr lang="en-US" altLang="zh-CN" sz="1600" dirty="0"/>
              <a:t> from</a:t>
            </a:r>
            <a:br>
              <a:rPr lang="en-US" altLang="zh-CN" sz="1600" dirty="0"/>
            </a:br>
            <a:r>
              <a:rPr lang="en-US" altLang="zh-CN" sz="1600" dirty="0"/>
              <a:t>MEM/WB</a:t>
            </a:r>
            <a:br>
              <a:rPr lang="en-US" altLang="zh-CN" sz="1600" dirty="0"/>
            </a:br>
            <a:r>
              <a:rPr lang="en-US" altLang="zh-CN" sz="1600" dirty="0"/>
              <a:t>pipeline </a:t>
            </a:r>
            <a:r>
              <a:rPr lang="en-US" altLang="zh-CN" sz="1600" dirty="0" err="1"/>
              <a:t>reg</a:t>
            </a:r>
            <a:endParaRPr lang="en-AU" altLang="zh-CN" sz="1600" dirty="0"/>
          </a:p>
        </p:txBody>
      </p:sp>
    </p:spTree>
    <p:extLst>
      <p:ext uri="{BB962C8B-B14F-4D97-AF65-F5344CB8AC3E}">
        <p14:creationId xmlns:p14="http://schemas.microsoft.com/office/powerpoint/2010/main" val="91882152"/>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2"/>
          <p:cNvSpPr>
            <a:spLocks noGrp="1" noChangeArrowheads="1"/>
          </p:cNvSpPr>
          <p:nvPr>
            <p:ph type="title"/>
          </p:nvPr>
        </p:nvSpPr>
        <p:spPr/>
        <p:txBody>
          <a:bodyPr/>
          <a:lstStyle/>
          <a:p>
            <a:pPr eaLnBrk="1" hangingPunct="1"/>
            <a:r>
              <a:rPr lang="en-US" altLang="zh-CN">
                <a:ea typeface="宋体" panose="02010600030101010101" pitchFamily="2" charset="-122"/>
              </a:rPr>
              <a:t>Detecting the Need to Forward</a:t>
            </a:r>
            <a:endParaRPr lang="en-AU" altLang="zh-CN">
              <a:ea typeface="宋体" panose="02010600030101010101" pitchFamily="2" charset="-122"/>
            </a:endParaRPr>
          </a:p>
        </p:txBody>
      </p:sp>
      <p:sp>
        <p:nvSpPr>
          <p:cNvPr id="146436" name="Rectangle 3"/>
          <p:cNvSpPr>
            <a:spLocks noGrp="1" noChangeArrowheads="1"/>
          </p:cNvSpPr>
          <p:nvPr>
            <p:ph idx="1"/>
          </p:nvPr>
        </p:nvSpPr>
        <p:spPr/>
        <p:txBody>
          <a:bodyPr/>
          <a:lstStyle/>
          <a:p>
            <a:pPr eaLnBrk="1" hangingPunct="1"/>
            <a:r>
              <a:rPr lang="en-US" altLang="zh-CN" smtClean="0">
                <a:ea typeface="宋体" panose="02010600030101010101" pitchFamily="2" charset="-122"/>
              </a:rPr>
              <a:t>But only if forwarding instruction will write to a register!</a:t>
            </a:r>
          </a:p>
          <a:p>
            <a:pPr lvl="1" eaLnBrk="1" hangingPunct="1"/>
            <a:r>
              <a:rPr lang="en-US" altLang="zh-CN" smtClean="0">
                <a:ea typeface="宋体" panose="02010600030101010101" pitchFamily="2" charset="-122"/>
              </a:rPr>
              <a:t>EX/MEM.RegWrite, MEM/WB.RegWrite</a:t>
            </a:r>
          </a:p>
          <a:p>
            <a:pPr eaLnBrk="1" hangingPunct="1"/>
            <a:r>
              <a:rPr lang="en-US" altLang="zh-CN" smtClean="0">
                <a:ea typeface="宋体" panose="02010600030101010101" pitchFamily="2" charset="-122"/>
              </a:rPr>
              <a:t>And only if Rd for that instruction is not </a:t>
            </a:r>
            <a:r>
              <a:rPr lang="en-US" altLang="zh-CN" b="1" smtClean="0">
                <a:solidFill>
                  <a:srgbClr val="FF0000"/>
                </a:solidFill>
                <a:ea typeface="宋体" panose="02010600030101010101" pitchFamily="2" charset="-122"/>
              </a:rPr>
              <a:t>x0</a:t>
            </a:r>
          </a:p>
          <a:p>
            <a:pPr lvl="1" eaLnBrk="1" hangingPunct="1"/>
            <a:r>
              <a:rPr lang="en-US" altLang="zh-CN" smtClean="0">
                <a:ea typeface="宋体" panose="02010600030101010101" pitchFamily="2" charset="-122"/>
              </a:rPr>
              <a:t>EX/MEM.RegisterRd ≠ 0,</a:t>
            </a:r>
            <a:br>
              <a:rPr lang="en-US" altLang="zh-CN" smtClean="0">
                <a:ea typeface="宋体" panose="02010600030101010101" pitchFamily="2" charset="-122"/>
              </a:rPr>
            </a:br>
            <a:r>
              <a:rPr lang="en-US" altLang="zh-CN" smtClean="0">
                <a:ea typeface="宋体" panose="02010600030101010101" pitchFamily="2" charset="-122"/>
              </a:rPr>
              <a:t>MEM/WB.RegisterRd ≠ 0</a:t>
            </a:r>
          </a:p>
        </p:txBody>
      </p:sp>
      <p:sp>
        <p:nvSpPr>
          <p:cNvPr id="146434" name="页脚占位符 3"/>
          <p:cNvSpPr>
            <a:spLocks noGrp="1"/>
          </p:cNvSpPr>
          <p:nvPr>
            <p:ph type="ftr" sz="quarter" idx="11"/>
          </p:nvPr>
        </p:nvSpPr>
        <p:spPr>
          <a:xfrm>
            <a:off x="8544272" y="6252517"/>
            <a:ext cx="303812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397B3E2-3E0F-4BF8-88AC-6E58A99FEE7F}" type="slidenum">
              <a:rPr lang="en-AU" altLang="zh-CN" sz="1400"/>
              <a:pPr>
                <a:spcBef>
                  <a:spcPct val="0"/>
                </a:spcBef>
                <a:buClrTx/>
                <a:buSzTx/>
                <a:buFontTx/>
                <a:buNone/>
              </a:pPr>
              <a:t>95</a:t>
            </a:fld>
            <a:endParaRPr lang="en-AU" altLang="zh-CN" sz="1400" dirty="0"/>
          </a:p>
        </p:txBody>
      </p:sp>
    </p:spTree>
    <p:extLst>
      <p:ext uri="{BB962C8B-B14F-4D97-AF65-F5344CB8AC3E}">
        <p14:creationId xmlns:p14="http://schemas.microsoft.com/office/powerpoint/2010/main" val="1867330402"/>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Forwarding Paths</a:t>
            </a:r>
            <a:endParaRPr lang="zh-CN" altLang="en-US" dirty="0"/>
          </a:p>
        </p:txBody>
      </p:sp>
      <p:sp>
        <p:nvSpPr>
          <p:cNvPr id="4" name="页脚占位符 2"/>
          <p:cNvSpPr>
            <a:spLocks noGrp="1"/>
          </p:cNvSpPr>
          <p:nvPr>
            <p:ph type="ftr" sz="quarter" idx="11"/>
          </p:nvPr>
        </p:nvSpPr>
        <p:spPr>
          <a:xfrm>
            <a:off x="8291760" y="6356351"/>
            <a:ext cx="306082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2CA33861-0CC8-4D7E-B37B-9492060F168D}" type="slidenum">
              <a:rPr lang="en-AU" altLang="zh-CN" sz="1400"/>
              <a:pPr>
                <a:spcBef>
                  <a:spcPct val="0"/>
                </a:spcBef>
                <a:buClrTx/>
                <a:buSzTx/>
                <a:buFontTx/>
                <a:buNone/>
              </a:pPr>
              <a:t>96</a:t>
            </a:fld>
            <a:endParaRPr lang="en-AU" altLang="zh-CN" sz="14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196752"/>
            <a:ext cx="7510463"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28497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Forwarding Conditions</a:t>
            </a:r>
            <a:endParaRPr lang="en-AU" altLang="zh-CN" smtClean="0">
              <a:ea typeface="宋体" panose="02010600030101010101" pitchFamily="2" charset="-122"/>
            </a:endParaRPr>
          </a:p>
        </p:txBody>
      </p:sp>
      <p:sp>
        <p:nvSpPr>
          <p:cNvPr id="150532" name="Rectangle 3"/>
          <p:cNvSpPr>
            <a:spLocks noGrp="1" noChangeArrowheads="1"/>
          </p:cNvSpPr>
          <p:nvPr>
            <p:ph idx="1"/>
          </p:nvPr>
        </p:nvSpPr>
        <p:spPr>
          <a:xfrm>
            <a:off x="609600" y="1124744"/>
            <a:ext cx="10972800" cy="4968552"/>
          </a:xfrm>
        </p:spPr>
        <p:txBody>
          <a:bodyPr/>
          <a:lstStyle/>
          <a:p>
            <a:pPr eaLnBrk="1" hangingPunct="1"/>
            <a:r>
              <a:rPr lang="en-US" altLang="zh-CN" sz="2400" dirty="0">
                <a:ea typeface="宋体" panose="02010600030101010101" pitchFamily="2" charset="-122"/>
              </a:rPr>
              <a:t>EX hazard</a:t>
            </a:r>
            <a:endParaRPr lang="en-AU" altLang="zh-CN" sz="2400" dirty="0">
              <a:ea typeface="宋体" panose="02010600030101010101" pitchFamily="2" charset="-122"/>
            </a:endParaRP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ID/EX.RegisterRs1))</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10</a:t>
            </a: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ID/EX.RegisterRs2))</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10</a:t>
            </a:r>
          </a:p>
          <a:p>
            <a:pPr eaLnBrk="1" hangingPunct="1"/>
            <a:r>
              <a:rPr lang="en-US" altLang="zh-CN" sz="2400" dirty="0">
                <a:ea typeface="宋体" panose="02010600030101010101" pitchFamily="2" charset="-122"/>
              </a:rPr>
              <a:t>MEM hazard</a:t>
            </a: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ID/EX.RegisterRs1))</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01</a:t>
            </a: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ID/EX.RegisterRs2))</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01</a:t>
            </a:r>
          </a:p>
        </p:txBody>
      </p:sp>
      <p:sp>
        <p:nvSpPr>
          <p:cNvPr id="150530" name="页脚占位符 3"/>
          <p:cNvSpPr>
            <a:spLocks noGrp="1"/>
          </p:cNvSpPr>
          <p:nvPr>
            <p:ph type="ftr" sz="quarter" idx="11"/>
          </p:nvPr>
        </p:nvSpPr>
        <p:spPr>
          <a:xfrm>
            <a:off x="8760296"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36BB0B4-B77F-4F80-949A-A2B49FA7CBAB}" type="slidenum">
              <a:rPr lang="en-AU" altLang="zh-CN" sz="1400"/>
              <a:pPr>
                <a:spcBef>
                  <a:spcPct val="0"/>
                </a:spcBef>
                <a:buClrTx/>
                <a:buSzTx/>
                <a:buFontTx/>
                <a:buNone/>
              </a:pPr>
              <a:t>97</a:t>
            </a:fld>
            <a:endParaRPr lang="en-AU" altLang="zh-CN" sz="1400" dirty="0"/>
          </a:p>
        </p:txBody>
      </p:sp>
    </p:spTree>
    <p:extLst>
      <p:ext uri="{BB962C8B-B14F-4D97-AF65-F5344CB8AC3E}">
        <p14:creationId xmlns:p14="http://schemas.microsoft.com/office/powerpoint/2010/main" val="278560009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Double Data Hazard</a:t>
            </a:r>
            <a:endParaRPr lang="en-AU" altLang="zh-CN" smtClean="0">
              <a:ea typeface="宋体" panose="02010600030101010101" pitchFamily="2" charset="-122"/>
            </a:endParaRPr>
          </a:p>
        </p:txBody>
      </p:sp>
      <p:sp>
        <p:nvSpPr>
          <p:cNvPr id="152580" name="Rectangle 3"/>
          <p:cNvSpPr>
            <a:spLocks noGrp="1" noChangeArrowheads="1"/>
          </p:cNvSpPr>
          <p:nvPr>
            <p:ph idx="1"/>
          </p:nvPr>
        </p:nvSpPr>
        <p:spPr>
          <a:xfrm>
            <a:off x="609600" y="1124744"/>
            <a:ext cx="10972800" cy="4968552"/>
          </a:xfrm>
        </p:spPr>
        <p:txBody>
          <a:bodyPr/>
          <a:lstStyle/>
          <a:p>
            <a:pPr eaLnBrk="1" hangingPunct="1"/>
            <a:r>
              <a:rPr lang="en-US" altLang="zh-CN" dirty="0" smtClean="0">
                <a:ea typeface="宋体" panose="02010600030101010101" pitchFamily="2" charset="-122"/>
              </a:rPr>
              <a:t>Consider the sequence:</a:t>
            </a:r>
          </a:p>
          <a:p>
            <a:pPr lvl="1" eaLnBrk="1" hangingPunct="1">
              <a:buFont typeface="Wingdings" panose="05000000000000000000" pitchFamily="2" charset="2"/>
              <a:buNone/>
            </a:pPr>
            <a:r>
              <a:rPr lang="en-US" altLang="zh-CN" dirty="0" smtClean="0">
                <a:latin typeface="Lucida Console" panose="020B0609040504020204" pitchFamily="49" charset="0"/>
                <a:ea typeface="宋体" panose="02010600030101010101" pitchFamily="2" charset="-122"/>
              </a:rPr>
              <a:t>	add </a:t>
            </a:r>
            <a:r>
              <a:rPr lang="en-US" altLang="zh-CN" dirty="0" smtClean="0">
                <a:solidFill>
                  <a:schemeClr val="hlink"/>
                </a:solidFill>
                <a:latin typeface="Lucida Console" panose="020B0609040504020204" pitchFamily="49" charset="0"/>
                <a:ea typeface="宋体" panose="02010600030101010101" pitchFamily="2" charset="-122"/>
              </a:rPr>
              <a:t>x1</a:t>
            </a:r>
            <a:r>
              <a:rPr lang="en-US" altLang="zh-CN" dirty="0" smtClean="0">
                <a:latin typeface="Lucida Console" panose="020B0609040504020204" pitchFamily="49" charset="0"/>
                <a:ea typeface="宋体" panose="02010600030101010101" pitchFamily="2" charset="-122"/>
              </a:rPr>
              <a:t>,x1,x2</a:t>
            </a:r>
            <a:br>
              <a:rPr lang="en-US" altLang="zh-CN" dirty="0" smtClean="0">
                <a:latin typeface="Lucida Console" panose="020B0609040504020204" pitchFamily="49" charset="0"/>
                <a:ea typeface="宋体" panose="02010600030101010101" pitchFamily="2" charset="-122"/>
              </a:rPr>
            </a:br>
            <a:r>
              <a:rPr lang="en-US" altLang="zh-CN" dirty="0" smtClean="0">
                <a:latin typeface="Lucida Console" panose="020B0609040504020204" pitchFamily="49" charset="0"/>
                <a:ea typeface="宋体" panose="02010600030101010101" pitchFamily="2" charset="-122"/>
              </a:rPr>
              <a:t>add </a:t>
            </a:r>
            <a:r>
              <a:rPr lang="en-US" altLang="zh-CN" dirty="0" smtClean="0">
                <a:solidFill>
                  <a:schemeClr val="hlink"/>
                </a:solidFill>
                <a:latin typeface="Lucida Console" panose="020B0609040504020204" pitchFamily="49" charset="0"/>
                <a:ea typeface="宋体" panose="02010600030101010101" pitchFamily="2" charset="-122"/>
              </a:rPr>
              <a:t>x1</a:t>
            </a:r>
            <a:r>
              <a:rPr lang="en-US" altLang="zh-CN" dirty="0" smtClean="0">
                <a:latin typeface="Lucida Console" panose="020B0609040504020204" pitchFamily="49" charset="0"/>
                <a:ea typeface="宋体" panose="02010600030101010101" pitchFamily="2" charset="-122"/>
              </a:rPr>
              <a:t>,</a:t>
            </a:r>
            <a:r>
              <a:rPr lang="en-US" altLang="zh-CN" dirty="0" smtClean="0">
                <a:solidFill>
                  <a:schemeClr val="hlink"/>
                </a:solidFill>
                <a:latin typeface="Lucida Console" panose="020B0609040504020204" pitchFamily="49" charset="0"/>
                <a:ea typeface="宋体" panose="02010600030101010101" pitchFamily="2" charset="-122"/>
              </a:rPr>
              <a:t>x1</a:t>
            </a:r>
            <a:r>
              <a:rPr lang="en-US" altLang="zh-CN" dirty="0" smtClean="0">
                <a:latin typeface="Lucida Console" panose="020B0609040504020204" pitchFamily="49" charset="0"/>
                <a:ea typeface="宋体" panose="02010600030101010101" pitchFamily="2" charset="-122"/>
              </a:rPr>
              <a:t>,x3</a:t>
            </a:r>
            <a:br>
              <a:rPr lang="en-US" altLang="zh-CN" dirty="0" smtClean="0">
                <a:latin typeface="Lucida Console" panose="020B0609040504020204" pitchFamily="49" charset="0"/>
                <a:ea typeface="宋体" panose="02010600030101010101" pitchFamily="2" charset="-122"/>
              </a:rPr>
            </a:br>
            <a:r>
              <a:rPr lang="en-US" altLang="zh-CN" dirty="0" smtClean="0">
                <a:latin typeface="Lucida Console" panose="020B0609040504020204" pitchFamily="49" charset="0"/>
                <a:ea typeface="宋体" panose="02010600030101010101" pitchFamily="2" charset="-122"/>
              </a:rPr>
              <a:t>add x1,</a:t>
            </a:r>
            <a:r>
              <a:rPr lang="en-US" altLang="zh-CN" dirty="0" smtClean="0">
                <a:solidFill>
                  <a:schemeClr val="hlink"/>
                </a:solidFill>
                <a:latin typeface="Lucida Console" panose="020B0609040504020204" pitchFamily="49" charset="0"/>
                <a:ea typeface="宋体" panose="02010600030101010101" pitchFamily="2" charset="-122"/>
              </a:rPr>
              <a:t>x1</a:t>
            </a:r>
            <a:r>
              <a:rPr lang="en-US" altLang="zh-CN" dirty="0" smtClean="0">
                <a:latin typeface="Lucida Console" panose="020B0609040504020204" pitchFamily="49" charset="0"/>
                <a:ea typeface="宋体" panose="02010600030101010101" pitchFamily="2" charset="-122"/>
              </a:rPr>
              <a:t>,x4</a:t>
            </a:r>
          </a:p>
          <a:p>
            <a:pPr eaLnBrk="1" hangingPunct="1"/>
            <a:r>
              <a:rPr lang="en-US" altLang="zh-CN" dirty="0" smtClean="0">
                <a:ea typeface="宋体" panose="02010600030101010101" pitchFamily="2" charset="-122"/>
              </a:rPr>
              <a:t>Both hazards occur</a:t>
            </a:r>
          </a:p>
          <a:p>
            <a:pPr lvl="1" eaLnBrk="1" hangingPunct="1"/>
            <a:r>
              <a:rPr lang="en-US" altLang="zh-CN" dirty="0" smtClean="0">
                <a:ea typeface="宋体" panose="02010600030101010101" pitchFamily="2" charset="-122"/>
              </a:rPr>
              <a:t>Want to use the most recent</a:t>
            </a:r>
          </a:p>
          <a:p>
            <a:pPr eaLnBrk="1" hangingPunct="1"/>
            <a:r>
              <a:rPr lang="en-US" altLang="zh-CN" dirty="0" smtClean="0">
                <a:ea typeface="宋体" panose="02010600030101010101" pitchFamily="2" charset="-122"/>
              </a:rPr>
              <a:t>Revise MEM hazard condition</a:t>
            </a:r>
          </a:p>
          <a:p>
            <a:pPr lvl="1" eaLnBrk="1" hangingPunct="1"/>
            <a:r>
              <a:rPr lang="en-US" altLang="zh-CN" dirty="0" smtClean="0">
                <a:ea typeface="宋体" panose="02010600030101010101" pitchFamily="2" charset="-122"/>
              </a:rPr>
              <a:t>Only </a:t>
            </a:r>
            <a:r>
              <a:rPr lang="en-US" altLang="zh-CN" dirty="0" err="1" smtClean="0">
                <a:ea typeface="宋体" panose="02010600030101010101" pitchFamily="2" charset="-122"/>
              </a:rPr>
              <a:t>fwd</a:t>
            </a:r>
            <a:r>
              <a:rPr lang="en-US" altLang="zh-CN" dirty="0" smtClean="0">
                <a:ea typeface="宋体" panose="02010600030101010101" pitchFamily="2" charset="-122"/>
              </a:rPr>
              <a:t> if EX hazard condition isn’t true</a:t>
            </a:r>
            <a:endParaRPr lang="en-AU" altLang="zh-CN" dirty="0" smtClean="0">
              <a:ea typeface="宋体" panose="02010600030101010101" pitchFamily="2" charset="-122"/>
            </a:endParaRPr>
          </a:p>
        </p:txBody>
      </p:sp>
      <p:sp>
        <p:nvSpPr>
          <p:cNvPr id="152578" name="页脚占位符 3"/>
          <p:cNvSpPr>
            <a:spLocks noGrp="1"/>
          </p:cNvSpPr>
          <p:nvPr>
            <p:ph type="ftr" sz="quarter" idx="11"/>
          </p:nvPr>
        </p:nvSpPr>
        <p:spPr>
          <a:xfrm>
            <a:off x="8616280" y="6183154"/>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8E400A8A-4BC0-4369-81B2-90390E7D8133}" type="slidenum">
              <a:rPr lang="en-AU" altLang="zh-CN" sz="1400"/>
              <a:pPr>
                <a:spcBef>
                  <a:spcPct val="0"/>
                </a:spcBef>
                <a:buClrTx/>
                <a:buSzTx/>
                <a:buFontTx/>
                <a:buNone/>
              </a:pPr>
              <a:t>98</a:t>
            </a:fld>
            <a:endParaRPr lang="en-AU" altLang="zh-CN" sz="1400" dirty="0"/>
          </a:p>
        </p:txBody>
      </p:sp>
    </p:spTree>
    <p:extLst>
      <p:ext uri="{BB962C8B-B14F-4D97-AF65-F5344CB8AC3E}">
        <p14:creationId xmlns:p14="http://schemas.microsoft.com/office/powerpoint/2010/main" val="237135539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a:xfrm>
            <a:off x="3647728" y="260648"/>
            <a:ext cx="7934672" cy="701675"/>
          </a:xfrm>
        </p:spPr>
        <p:txBody>
          <a:bodyPr/>
          <a:lstStyle/>
          <a:p>
            <a:pPr eaLnBrk="1" hangingPunct="1"/>
            <a:r>
              <a:rPr lang="en-US" altLang="zh-CN" dirty="0">
                <a:ea typeface="宋体" panose="02010600030101010101" pitchFamily="2" charset="-122"/>
              </a:rPr>
              <a:t>Revised Forwarding Condition</a:t>
            </a:r>
            <a:endParaRPr lang="en-AU" altLang="zh-CN" dirty="0">
              <a:ea typeface="宋体" panose="02010600030101010101" pitchFamily="2" charset="-122"/>
            </a:endParaRPr>
          </a:p>
        </p:txBody>
      </p:sp>
      <p:sp>
        <p:nvSpPr>
          <p:cNvPr id="154628" name="Rectangle 3"/>
          <p:cNvSpPr>
            <a:spLocks noGrp="1" noChangeArrowheads="1"/>
          </p:cNvSpPr>
          <p:nvPr>
            <p:ph idx="1"/>
          </p:nvPr>
        </p:nvSpPr>
        <p:spPr/>
        <p:txBody>
          <a:bodyPr/>
          <a:lstStyle/>
          <a:p>
            <a:pPr eaLnBrk="1" hangingPunct="1">
              <a:lnSpc>
                <a:spcPct val="120000"/>
              </a:lnSpc>
            </a:pPr>
            <a:r>
              <a:rPr lang="en-US" altLang="zh-CN" sz="2400">
                <a:ea typeface="宋体" panose="02010600030101010101" pitchFamily="2" charset="-122"/>
              </a:rPr>
              <a:t>MEM hazard</a:t>
            </a:r>
          </a:p>
          <a:p>
            <a:pPr lvl="1" eaLnBrk="1" hangingPunct="1">
              <a:lnSpc>
                <a:spcPct val="120000"/>
              </a:lnSpc>
            </a:pPr>
            <a:r>
              <a:rPr lang="en-AU" altLang="zh-CN" sz="2000">
                <a:ea typeface="宋体" panose="02010600030101010101" pitchFamily="2" charset="-122"/>
              </a:rPr>
              <a:t>if (MEM/WB.RegWrite and (MEM/WB.RegisterRd ≠ 0)</a:t>
            </a:r>
            <a:br>
              <a:rPr lang="en-AU" altLang="zh-CN" sz="2000">
                <a:ea typeface="宋体" panose="02010600030101010101" pitchFamily="2" charset="-122"/>
              </a:rPr>
            </a:br>
            <a:r>
              <a:rPr lang="en-AU" altLang="zh-CN" sz="2000">
                <a:ea typeface="宋体" panose="02010600030101010101" pitchFamily="2" charset="-122"/>
              </a:rPr>
              <a:t>    </a:t>
            </a:r>
            <a:r>
              <a:rPr lang="en-AU" altLang="zh-CN" sz="2000">
                <a:solidFill>
                  <a:schemeClr val="hlink"/>
                </a:solidFill>
                <a:ea typeface="宋体" panose="02010600030101010101" pitchFamily="2" charset="-122"/>
              </a:rPr>
              <a:t>and not (EX/MEM.RegWrite and (EX/MEM.RegisterRd ≠ 0)</a:t>
            </a:r>
            <a:br>
              <a:rPr lang="en-AU" altLang="zh-CN" sz="2000">
                <a:solidFill>
                  <a:schemeClr val="hlink"/>
                </a:solidFill>
                <a:ea typeface="宋体" panose="02010600030101010101" pitchFamily="2" charset="-122"/>
              </a:rPr>
            </a:br>
            <a:r>
              <a:rPr lang="en-AU" altLang="zh-CN" sz="2000">
                <a:solidFill>
                  <a:schemeClr val="hlink"/>
                </a:solidFill>
                <a:ea typeface="宋体" panose="02010600030101010101" pitchFamily="2" charset="-122"/>
              </a:rPr>
              <a:t>                 and (EX/MEM.RegisterRd = ID/EX.RegisterRs1))</a:t>
            </a:r>
            <a:r>
              <a:rPr lang="en-AU" altLang="zh-CN" sz="2000">
                <a:ea typeface="宋体" panose="02010600030101010101" pitchFamily="2" charset="-122"/>
              </a:rPr>
              <a:t/>
            </a:r>
            <a:br>
              <a:rPr lang="en-AU" altLang="zh-CN" sz="2000">
                <a:ea typeface="宋体" panose="02010600030101010101" pitchFamily="2" charset="-122"/>
              </a:rPr>
            </a:br>
            <a:r>
              <a:rPr lang="en-AU" altLang="zh-CN" sz="2000">
                <a:ea typeface="宋体" panose="02010600030101010101" pitchFamily="2" charset="-122"/>
              </a:rPr>
              <a:t>    and (MEM/WB.RegisterRd = ID/EX.RegisterRs1))</a:t>
            </a:r>
            <a:br>
              <a:rPr lang="en-AU" altLang="zh-CN" sz="2000">
                <a:ea typeface="宋体" panose="02010600030101010101" pitchFamily="2" charset="-122"/>
              </a:rPr>
            </a:br>
            <a:r>
              <a:rPr lang="en-AU" altLang="zh-CN" sz="2000">
                <a:ea typeface="宋体" panose="02010600030101010101" pitchFamily="2" charset="-122"/>
              </a:rPr>
              <a:t>  ForwardA = 01</a:t>
            </a:r>
          </a:p>
          <a:p>
            <a:pPr lvl="1" eaLnBrk="1" hangingPunct="1">
              <a:lnSpc>
                <a:spcPct val="120000"/>
              </a:lnSpc>
            </a:pPr>
            <a:r>
              <a:rPr lang="en-AU" altLang="zh-CN" sz="2000">
                <a:ea typeface="宋体" panose="02010600030101010101" pitchFamily="2" charset="-122"/>
              </a:rPr>
              <a:t>if (MEM/WB.RegWrite and (MEM/WB.RegisterRd ≠ 0)</a:t>
            </a:r>
            <a:br>
              <a:rPr lang="en-AU" altLang="zh-CN" sz="2000">
                <a:ea typeface="宋体" panose="02010600030101010101" pitchFamily="2" charset="-122"/>
              </a:rPr>
            </a:br>
            <a:r>
              <a:rPr lang="en-AU" altLang="zh-CN" sz="2000">
                <a:ea typeface="宋体" panose="02010600030101010101" pitchFamily="2" charset="-122"/>
              </a:rPr>
              <a:t>    </a:t>
            </a:r>
            <a:r>
              <a:rPr lang="en-AU" altLang="zh-CN" sz="2000">
                <a:solidFill>
                  <a:schemeClr val="hlink"/>
                </a:solidFill>
                <a:ea typeface="宋体" panose="02010600030101010101" pitchFamily="2" charset="-122"/>
              </a:rPr>
              <a:t>and not (EX/MEM.RegWrite and (EX/MEM.RegisterRd ≠ 0)</a:t>
            </a:r>
            <a:br>
              <a:rPr lang="en-AU" altLang="zh-CN" sz="2000">
                <a:solidFill>
                  <a:schemeClr val="hlink"/>
                </a:solidFill>
                <a:ea typeface="宋体" panose="02010600030101010101" pitchFamily="2" charset="-122"/>
              </a:rPr>
            </a:br>
            <a:r>
              <a:rPr lang="en-AU" altLang="zh-CN" sz="2000">
                <a:solidFill>
                  <a:schemeClr val="hlink"/>
                </a:solidFill>
                <a:ea typeface="宋体" panose="02010600030101010101" pitchFamily="2" charset="-122"/>
              </a:rPr>
              <a:t>                 and (EX/MEM.RegisterRd = ID/EX.RegisterRs2))</a:t>
            </a:r>
            <a:r>
              <a:rPr lang="en-AU" altLang="zh-CN" sz="2000">
                <a:ea typeface="宋体" panose="02010600030101010101" pitchFamily="2" charset="-122"/>
              </a:rPr>
              <a:t/>
            </a:r>
            <a:br>
              <a:rPr lang="en-AU" altLang="zh-CN" sz="2000">
                <a:ea typeface="宋体" panose="02010600030101010101" pitchFamily="2" charset="-122"/>
              </a:rPr>
            </a:br>
            <a:r>
              <a:rPr lang="en-AU" altLang="zh-CN" sz="2000">
                <a:ea typeface="宋体" panose="02010600030101010101" pitchFamily="2" charset="-122"/>
              </a:rPr>
              <a:t>    and (MEM/WB.RegisterRd = ID/EX.RegisterRs2))</a:t>
            </a:r>
            <a:br>
              <a:rPr lang="en-AU" altLang="zh-CN" sz="2000">
                <a:ea typeface="宋体" panose="02010600030101010101" pitchFamily="2" charset="-122"/>
              </a:rPr>
            </a:br>
            <a:r>
              <a:rPr lang="en-AU" altLang="zh-CN" sz="2000">
                <a:ea typeface="宋体" panose="02010600030101010101" pitchFamily="2" charset="-122"/>
              </a:rPr>
              <a:t>  ForwardB = 01</a:t>
            </a:r>
          </a:p>
        </p:txBody>
      </p:sp>
      <p:sp>
        <p:nvSpPr>
          <p:cNvPr id="154626" name="页脚占位符 3"/>
          <p:cNvSpPr>
            <a:spLocks noGrp="1"/>
          </p:cNvSpPr>
          <p:nvPr>
            <p:ph type="ftr" sz="quarter" idx="11"/>
          </p:nvPr>
        </p:nvSpPr>
        <p:spPr>
          <a:xfrm>
            <a:off x="8328248"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46313D8-1139-4C37-8844-EE27E8A51D9D}" type="slidenum">
              <a:rPr lang="en-AU" altLang="zh-CN" sz="1400"/>
              <a:pPr>
                <a:spcBef>
                  <a:spcPct val="0"/>
                </a:spcBef>
                <a:buClrTx/>
                <a:buSzTx/>
                <a:buFontTx/>
                <a:buNone/>
              </a:pPr>
              <a:t>99</a:t>
            </a:fld>
            <a:endParaRPr lang="en-AU" altLang="zh-CN" sz="1400" dirty="0"/>
          </a:p>
        </p:txBody>
      </p:sp>
    </p:spTree>
    <p:extLst>
      <p:ext uri="{BB962C8B-B14F-4D97-AF65-F5344CB8AC3E}">
        <p14:creationId xmlns:p14="http://schemas.microsoft.com/office/powerpoint/2010/main" val="1624299163"/>
      </p:ext>
    </p:extLst>
  </p:cSld>
  <p:clrMapOvr>
    <a:masterClrMapping/>
  </p:clrMapOvr>
  <p:transition spd="med">
    <p:random/>
    <p:sndAc>
      <p:stSnd>
        <p:snd r:embed="rId3" name="chimes.wav"/>
      </p:stSnd>
    </p:sndAc>
  </p:transition>
  <p:timing>
    <p:tnLst>
      <p:par>
        <p:cTn id="1" dur="indefinite" restart="never" nodeType="tmRoot"/>
      </p:par>
    </p:tnLst>
  </p:timing>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母版2">
  <a:themeElements>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ZJU_CS">
  <a:themeElements>
    <a:clrScheme name="ZJU_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ZJU_CS">
      <a:majorFont>
        <a:latin typeface="Arial"/>
        <a:ea typeface="宋体"/>
        <a:cs typeface=""/>
      </a:majorFont>
      <a:minorFont>
        <a:latin typeface="Comic Sans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ZJU_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ZJU_C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ZJU_C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ZJU_C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ZJU_C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ZJU_C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ZJU_C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ZJU_C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ZJU_C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ZJU_C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ZJU_C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ZJU_C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Arch_Lab</Template>
  <TotalTime>2376</TotalTime>
  <Words>9558</Words>
  <Application>Microsoft Office PowerPoint</Application>
  <PresentationFormat>宽屏</PresentationFormat>
  <Paragraphs>2193</Paragraphs>
  <Slides>197</Slides>
  <Notes>83</Notes>
  <HiddenSlides>9</HiddenSlides>
  <MMClips>0</MMClips>
  <ScaleCrop>false</ScaleCrop>
  <HeadingPairs>
    <vt:vector size="8" baseType="variant">
      <vt:variant>
        <vt:lpstr>已用的字体</vt:lpstr>
      </vt:variant>
      <vt:variant>
        <vt:i4>19</vt:i4>
      </vt:variant>
      <vt:variant>
        <vt:lpstr>主题</vt:lpstr>
      </vt:variant>
      <vt:variant>
        <vt:i4>7</vt:i4>
      </vt:variant>
      <vt:variant>
        <vt:lpstr>嵌入 OLE 服务器</vt:lpstr>
      </vt:variant>
      <vt:variant>
        <vt:i4>5</vt:i4>
      </vt:variant>
      <vt:variant>
        <vt:lpstr>幻灯片标题</vt:lpstr>
      </vt:variant>
      <vt:variant>
        <vt:i4>197</vt:i4>
      </vt:variant>
    </vt:vector>
  </HeadingPairs>
  <TitlesOfParts>
    <vt:vector size="228" baseType="lpstr">
      <vt:lpstr>Arial Unicode MS</vt:lpstr>
      <vt:lpstr>Huawei Sans</vt:lpstr>
      <vt:lpstr>Palatino</vt:lpstr>
      <vt:lpstr>方正兰亭黑简体</vt:lpstr>
      <vt:lpstr>黑体</vt:lpstr>
      <vt:lpstr>华文细黑</vt:lpstr>
      <vt:lpstr>宋体</vt:lpstr>
      <vt:lpstr>微软雅黑</vt:lpstr>
      <vt:lpstr>Arial</vt:lpstr>
      <vt:lpstr>Arial Black</vt:lpstr>
      <vt:lpstr>Arial Narrow</vt:lpstr>
      <vt:lpstr>Calibri</vt:lpstr>
      <vt:lpstr>Comic Sans MS</vt:lpstr>
      <vt:lpstr>Courier New</vt:lpstr>
      <vt:lpstr>Impact</vt:lpstr>
      <vt:lpstr>Lucida Console</vt:lpstr>
      <vt:lpstr>Symbol</vt:lpstr>
      <vt:lpstr>Times New Roman</vt:lpstr>
      <vt:lpstr>Wingdings</vt:lpstr>
      <vt:lpstr>1_Default Design</vt:lpstr>
      <vt:lpstr>自定义设计方案</vt:lpstr>
      <vt:lpstr>母版2</vt:lpstr>
      <vt:lpstr>Default Design</vt:lpstr>
      <vt:lpstr>诗情画意</vt:lpstr>
      <vt:lpstr>1_诗情画意</vt:lpstr>
      <vt:lpstr>ZJU_CS</vt:lpstr>
      <vt:lpstr>图片</vt:lpstr>
      <vt:lpstr>文档</vt:lpstr>
      <vt:lpstr>Chart</vt:lpstr>
      <vt:lpstr>Microsoft Word Picture</vt:lpstr>
      <vt:lpstr>图表</vt:lpstr>
      <vt:lpstr>Computer  Organization &amp; Design —The Hardware/Software Interface</vt:lpstr>
      <vt:lpstr>Instruction format</vt:lpstr>
      <vt:lpstr>Function of Instructions </vt:lpstr>
      <vt:lpstr>Review</vt:lpstr>
      <vt:lpstr>Multicycle  Approach (seldom used now)</vt:lpstr>
      <vt:lpstr>Review:  Finite state machines</vt:lpstr>
      <vt:lpstr>Multi-cycle CPU datapath</vt:lpstr>
      <vt:lpstr>Multicycle  Approach</vt:lpstr>
      <vt:lpstr>Multicycle Approach</vt:lpstr>
      <vt:lpstr>How to use one memory to implement Inst. fetch and data access?</vt:lpstr>
      <vt:lpstr>How to implement Adders and ALU ops using one ALU </vt:lpstr>
      <vt:lpstr>Data path in detail</vt:lpstr>
      <vt:lpstr>PowerPoint 演示文稿</vt:lpstr>
      <vt:lpstr>Graphical Specification of FSM</vt:lpstr>
      <vt:lpstr>The truth table for the datapath control outputs, which depend only on the state inputs.</vt:lpstr>
      <vt:lpstr>The logic equations for the control unit shown in a shorthand form</vt:lpstr>
      <vt:lpstr>Implemented using a block of combinational logic and a register to hold the the current state</vt:lpstr>
      <vt:lpstr>Contents</vt:lpstr>
      <vt:lpstr>4.6 An Overview of Pipelining</vt:lpstr>
      <vt:lpstr>Pipeline Analogy</vt:lpstr>
      <vt:lpstr>4.6.1 Why pipelining :  overlapped, more faster</vt:lpstr>
      <vt:lpstr>Why pipelining : conclusion</vt:lpstr>
      <vt:lpstr>What is a pipeline ?</vt:lpstr>
      <vt:lpstr> Pipeline Characteristics -- latency vs. Throughput</vt:lpstr>
      <vt:lpstr>Pipeline Characteristics –  clock cycle vs. Machine cycle</vt:lpstr>
      <vt:lpstr>RISC-V Pipeline</vt:lpstr>
      <vt:lpstr>Pipeline Performance</vt:lpstr>
      <vt:lpstr>Pipeline Performance</vt:lpstr>
      <vt:lpstr>Pipeline Speedup</vt:lpstr>
      <vt:lpstr>4.6.2 Pipelining and ISA Design</vt:lpstr>
      <vt:lpstr>Pipelining RISC-V instruction set </vt:lpstr>
      <vt:lpstr>Pipelined Datapath and Control</vt:lpstr>
      <vt:lpstr>Pipeline registers </vt:lpstr>
      <vt:lpstr>What should be latched ?</vt:lpstr>
      <vt:lpstr>Why not just make a 50-stage pipeline?</vt:lpstr>
      <vt:lpstr>Why not just make a 50-stage pipeline?</vt:lpstr>
      <vt:lpstr>performance issues in pipelining</vt:lpstr>
      <vt:lpstr>Pipeline Operation</vt:lpstr>
      <vt:lpstr>IF for Load, Store, …</vt:lpstr>
      <vt:lpstr>ID for Load, Store, …</vt:lpstr>
      <vt:lpstr>EX for Load</vt:lpstr>
      <vt:lpstr>MEM for Load</vt:lpstr>
      <vt:lpstr>WB for Load</vt:lpstr>
      <vt:lpstr>Corrected Datapath for rd</vt:lpstr>
      <vt:lpstr>EX for Store</vt:lpstr>
      <vt:lpstr>MEM for Store</vt:lpstr>
      <vt:lpstr>WB for Store</vt:lpstr>
      <vt:lpstr>Multi-Cycle Pipeline Diagram</vt:lpstr>
      <vt:lpstr>Multi-Cycle Pipeline Diagram</vt:lpstr>
      <vt:lpstr>Single-Cycle Pipeline Diagram</vt:lpstr>
      <vt:lpstr>Pipelined Control (Simplified)</vt:lpstr>
      <vt:lpstr>Review of Control Signals</vt:lpstr>
      <vt:lpstr>Pipelined Control</vt:lpstr>
      <vt:lpstr>Pipelined Control</vt:lpstr>
      <vt:lpstr>Important Notes:</vt:lpstr>
      <vt:lpstr>Problems that pipeline introduces</vt:lpstr>
      <vt:lpstr>Hazards</vt:lpstr>
      <vt:lpstr>Structure Hazards</vt:lpstr>
      <vt:lpstr>A Single Memory Would Be a Structural Hazard</vt:lpstr>
      <vt:lpstr>The conflict about the registers !</vt:lpstr>
      <vt:lpstr>How About Register File Access?</vt:lpstr>
      <vt:lpstr>Conflict occurs when PC update</vt:lpstr>
      <vt:lpstr>Hazards can always be resolved by Stall</vt:lpstr>
      <vt:lpstr>How to stall ? -- interlock</vt:lpstr>
      <vt:lpstr>How do we stall ? Insert nop by compiler</vt:lpstr>
      <vt:lpstr>Insert stall by compiler</vt:lpstr>
      <vt:lpstr>PowerPoint 演示文稿</vt:lpstr>
      <vt:lpstr>How to Stall ? Add a stall control logic !</vt:lpstr>
      <vt:lpstr>Control signals </vt:lpstr>
      <vt:lpstr>Something about control signals</vt:lpstr>
      <vt:lpstr>How to stall ?</vt:lpstr>
      <vt:lpstr>Performance of pipeline with stalls</vt:lpstr>
      <vt:lpstr>Assumptions for calculation  </vt:lpstr>
      <vt:lpstr> Case of single-cycle implementation</vt:lpstr>
      <vt:lpstr>Pipeline Summary</vt:lpstr>
      <vt:lpstr>Hazards</vt:lpstr>
      <vt:lpstr>Structural hazard:   Pipe Stage Contention</vt:lpstr>
      <vt:lpstr>Multi access to a Single Memory</vt:lpstr>
      <vt:lpstr>Multi access to the register file</vt:lpstr>
      <vt:lpstr>double bump(双重触发) works </vt:lpstr>
      <vt:lpstr>Not fully pipelined function unit :  may cause structural hazard </vt:lpstr>
      <vt:lpstr>Machine without structural hazards will always have a lower CPI</vt:lpstr>
      <vt:lpstr>Why allow machine  with structural hazard ?</vt:lpstr>
      <vt:lpstr>Example: impact of structural hazard to performance</vt:lpstr>
      <vt:lpstr>Answer to the example</vt:lpstr>
      <vt:lpstr>Summary: solutions for structural hazard</vt:lpstr>
      <vt:lpstr>Hazards</vt:lpstr>
      <vt:lpstr>Data Hazards</vt:lpstr>
      <vt:lpstr>Forwarding (aka Bypassing)</vt:lpstr>
      <vt:lpstr>Data Hazards: Forwarding vs. Stalling  ALU Instructions</vt:lpstr>
      <vt:lpstr>Dependencies &amp; Forwarding</vt:lpstr>
      <vt:lpstr>Hardware Change for Forwarding</vt:lpstr>
      <vt:lpstr>When to use the forwarding path ?</vt:lpstr>
      <vt:lpstr>Detecting the Need to Forward</vt:lpstr>
      <vt:lpstr>Detecting the Need to Forward</vt:lpstr>
      <vt:lpstr>Forwarding Paths</vt:lpstr>
      <vt:lpstr>Forwarding Conditions</vt:lpstr>
      <vt:lpstr>Double Data Hazard</vt:lpstr>
      <vt:lpstr>Revised Forwarding Condition</vt:lpstr>
      <vt:lpstr>Datapath with Forwarding</vt:lpstr>
      <vt:lpstr>Load-Use Data Hazard</vt:lpstr>
      <vt:lpstr>Code Scheduling to Avoid Stalls</vt:lpstr>
      <vt:lpstr>Detect when should use Load Stall</vt:lpstr>
      <vt:lpstr>Load-Use Hazard Detection</vt:lpstr>
      <vt:lpstr>How to Stall the Pipeline</vt:lpstr>
      <vt:lpstr>Datapath with Hazard Detection</vt:lpstr>
      <vt:lpstr>Example of Forwarding and Load Stall</vt:lpstr>
      <vt:lpstr>Solution (without forwarding)</vt:lpstr>
      <vt:lpstr>Solution (with forwarding)</vt:lpstr>
      <vt:lpstr> performance influence of load stall </vt:lpstr>
      <vt:lpstr>Fraction of load that cause a stall</vt:lpstr>
      <vt:lpstr>Summary of Data Hazards</vt:lpstr>
      <vt:lpstr>Hazards</vt:lpstr>
      <vt:lpstr>Example: Branches</vt:lpstr>
      <vt:lpstr>Recall: Basic Pipelined Datapath</vt:lpstr>
      <vt:lpstr>Control hazard</vt:lpstr>
      <vt:lpstr>Dealing with the control hazard</vt:lpstr>
      <vt:lpstr>Recall: solve the hazard by inserting stalls </vt:lpstr>
      <vt:lpstr>Flushing the pipeline</vt:lpstr>
      <vt:lpstr>  Stalls greatly hurt the performance </vt:lpstr>
      <vt:lpstr>Always Stall Hurts the Not- taken case</vt:lpstr>
      <vt:lpstr>How about  assume Branch Not Taken</vt:lpstr>
      <vt:lpstr>How to do with the branch taken ?</vt:lpstr>
      <vt:lpstr>Predict –not-taken</vt:lpstr>
      <vt:lpstr>Which code segment is better ?</vt:lpstr>
      <vt:lpstr>Alternative is  assuming the branch always taken</vt:lpstr>
      <vt:lpstr>Predict –taken</vt:lpstr>
      <vt:lpstr>Pipeline status for predict-taken</vt:lpstr>
      <vt:lpstr>Control Hazards</vt:lpstr>
      <vt:lpstr>Control Hazards – Branch Instruction</vt:lpstr>
      <vt:lpstr>Move the Branch Computation Forward</vt:lpstr>
      <vt:lpstr>Move the Branch Computation more Forward</vt:lpstr>
      <vt:lpstr>Result: New &amp; Improved MIPS Datapath</vt:lpstr>
      <vt:lpstr>Flushing : need only to insert   1 stall to resolve control hazard</vt:lpstr>
      <vt:lpstr>Why “waste” the fetched instruction ?</vt:lpstr>
      <vt:lpstr>RISC-V with Predict Not Taken</vt:lpstr>
      <vt:lpstr>Reducing Branch Delay</vt:lpstr>
      <vt:lpstr>Example: Branch Taken</vt:lpstr>
      <vt:lpstr>Example: Branch Taken</vt:lpstr>
      <vt:lpstr>Data Hazards for Branches</vt:lpstr>
      <vt:lpstr>Data Hazards for Branches</vt:lpstr>
      <vt:lpstr>Data Hazards for Branches</vt:lpstr>
      <vt:lpstr>More-Realistic Branch Prediction</vt:lpstr>
      <vt:lpstr>Accuracy of prediction based on profile</vt:lpstr>
      <vt:lpstr>Dynamic Branch Prediction</vt:lpstr>
      <vt:lpstr> 1-bit predictor</vt:lpstr>
      <vt:lpstr>1-Bit Predictor: Shortcoming</vt:lpstr>
      <vt:lpstr>2-Bit Predictor</vt:lpstr>
      <vt:lpstr>An alternative 2-bit predictor</vt:lpstr>
      <vt:lpstr>Accuracy of the 2-bit predictor </vt:lpstr>
      <vt:lpstr>Calculating the Branch Target</vt:lpstr>
      <vt:lpstr>Summary for control hazard</vt:lpstr>
      <vt:lpstr>4.9 Exceptions</vt:lpstr>
      <vt:lpstr>Handling Exceptions</vt:lpstr>
      <vt:lpstr>An Alternate Mechanism</vt:lpstr>
      <vt:lpstr>Handler Actions</vt:lpstr>
      <vt:lpstr>Exceptions in a Pipeline</vt:lpstr>
      <vt:lpstr>Pipeline with Exceptions</vt:lpstr>
      <vt:lpstr>Exception Properties</vt:lpstr>
      <vt:lpstr>Multiple Exceptions</vt:lpstr>
      <vt:lpstr>Imprecise Exceptions</vt:lpstr>
      <vt:lpstr>Instruction-Level Parallelism (ILP)</vt:lpstr>
      <vt:lpstr>Multiple Issue</vt:lpstr>
      <vt:lpstr>Speculation</vt:lpstr>
      <vt:lpstr>Compiler/Hardware Speculation</vt:lpstr>
      <vt:lpstr>Speculation and Exceptions</vt:lpstr>
      <vt:lpstr>Static Multiple Issue</vt:lpstr>
      <vt:lpstr>Scheduling Static Multiple Issue</vt:lpstr>
      <vt:lpstr>RISC-V with Static Dual Issue</vt:lpstr>
      <vt:lpstr>RISC-V with Static Dual Issue</vt:lpstr>
      <vt:lpstr>Hazards in the Dual-Issue RISC-V</vt:lpstr>
      <vt:lpstr>Scheduling Example</vt:lpstr>
      <vt:lpstr>Loop Unrolling</vt:lpstr>
      <vt:lpstr>Loop Unrolling Example</vt:lpstr>
      <vt:lpstr>Dynamic Multiple Issue</vt:lpstr>
      <vt:lpstr>Dynamic Pipeline Scheduling</vt:lpstr>
      <vt:lpstr>Dynamically Scheduled CPU</vt:lpstr>
      <vt:lpstr>Register Renaming</vt:lpstr>
      <vt:lpstr>Speculation</vt:lpstr>
      <vt:lpstr>Why Do Dynamic Scheduling?</vt:lpstr>
      <vt:lpstr>Does Multiple Issue Work?</vt:lpstr>
      <vt:lpstr>Power Efficiency</vt:lpstr>
      <vt:lpstr>ARM处理器体系结构</vt:lpstr>
      <vt:lpstr>ARM处理器体系结构</vt:lpstr>
      <vt:lpstr>ARM处理器体系结构</vt:lpstr>
      <vt:lpstr>ARM公司授权体系</vt:lpstr>
      <vt:lpstr>ARM处理器体系结构</vt:lpstr>
      <vt:lpstr>基于ARMv8的鲲鹏流水线技术</vt:lpstr>
      <vt:lpstr>ARM处理器体系结构</vt:lpstr>
      <vt:lpstr>ARM 处理器系列命名规则</vt:lpstr>
      <vt:lpstr>ARM架构发展史 (1)</vt:lpstr>
      <vt:lpstr>ARM架构发展史 (2)</vt:lpstr>
      <vt:lpstr>ARM架构发展史 (3)</vt:lpstr>
      <vt:lpstr>ARM架构发展史 (4)</vt:lpstr>
      <vt:lpstr>ARM服务器处理器的优势</vt:lpstr>
      <vt:lpstr>4.15 Concluding Remarks</vt:lpstr>
      <vt:lpstr>END</vt:lpstr>
    </vt:vector>
  </TitlesOfParts>
  <Company>zjucs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jxh</dc:creator>
  <cp:lastModifiedBy>jiangxh</cp:lastModifiedBy>
  <cp:revision>80</cp:revision>
  <dcterms:created xsi:type="dcterms:W3CDTF">2011-05-08T15:47:12Z</dcterms:created>
  <dcterms:modified xsi:type="dcterms:W3CDTF">2022-04-21T13:59:10Z</dcterms:modified>
</cp:coreProperties>
</file>